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93" r:id="rId3"/>
    <p:sldId id="316" r:id="rId4"/>
    <p:sldId id="315" r:id="rId5"/>
    <p:sldId id="294" r:id="rId6"/>
    <p:sldId id="312" r:id="rId7"/>
    <p:sldId id="311" r:id="rId8"/>
    <p:sldId id="313" r:id="rId9"/>
    <p:sldId id="314" r:id="rId10"/>
    <p:sldId id="295" r:id="rId11"/>
    <p:sldId id="296" r:id="rId12"/>
    <p:sldId id="297" r:id="rId13"/>
    <p:sldId id="298" r:id="rId14"/>
    <p:sldId id="281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97" d="100"/>
          <a:sy n="97" d="100"/>
        </p:scale>
        <p:origin x="840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70261F-3B9C-4B3E-BD99-85BAC1A18B33}" type="datetimeFigureOut">
              <a:rPr lang="en-CA" smtClean="0"/>
              <a:t>04/07/2014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9087B6-AA6E-47AE-809F-0906800612F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503725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9087B6-AA6E-47AE-809F-0906800612FF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907788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9087B6-AA6E-47AE-809F-0906800612FF}" type="slidenum">
              <a:rPr lang="en-CA" smtClean="0"/>
              <a:t>14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371130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413B-A920-44B6-AB4A-0EC0E3BFADF7}" type="datetimeFigureOut">
              <a:rPr lang="en-CA" smtClean="0"/>
              <a:t>04/07/2014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26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413B-A920-44B6-AB4A-0EC0E3BFADF7}" type="datetimeFigureOut">
              <a:rPr lang="en-CA" smtClean="0"/>
              <a:t>04/07/2014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26208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413B-A920-44B6-AB4A-0EC0E3BFADF7}" type="datetimeFigureOut">
              <a:rPr lang="en-CA" smtClean="0"/>
              <a:t>04/07/2014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663118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413B-A920-44B6-AB4A-0EC0E3BFADF7}" type="datetimeFigureOut">
              <a:rPr lang="en-CA" smtClean="0"/>
              <a:t>04/07/2014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805754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413B-A920-44B6-AB4A-0EC0E3BFADF7}" type="datetimeFigureOut">
              <a:rPr lang="en-CA" smtClean="0"/>
              <a:t>04/07/2014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309480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413B-A920-44B6-AB4A-0EC0E3BFADF7}" type="datetimeFigureOut">
              <a:rPr lang="en-CA" smtClean="0"/>
              <a:t>04/07/2014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86602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413B-A920-44B6-AB4A-0EC0E3BFADF7}" type="datetimeFigureOut">
              <a:rPr lang="en-CA" smtClean="0"/>
              <a:t>04/07/2014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878645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413B-A920-44B6-AB4A-0EC0E3BFADF7}" type="datetimeFigureOut">
              <a:rPr lang="en-CA" smtClean="0"/>
              <a:t>04/07/2014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611848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413B-A920-44B6-AB4A-0EC0E3BFADF7}" type="datetimeFigureOut">
              <a:rPr lang="en-CA" smtClean="0"/>
              <a:t>04/07/2014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441092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413B-A920-44B6-AB4A-0EC0E3BFADF7}" type="datetimeFigureOut">
              <a:rPr lang="en-CA" smtClean="0"/>
              <a:t>04/07/2014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250166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413B-A920-44B6-AB4A-0EC0E3BFADF7}" type="datetimeFigureOut">
              <a:rPr lang="en-CA" smtClean="0"/>
              <a:t>04/07/2014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330435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hyperlink" Target="https://creativecommons.org/licenses/by/3.0/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C8413B-A920-44B6-AB4A-0EC0E3BFADF7}" type="datetimeFigureOut">
              <a:rPr lang="en-CA" smtClean="0"/>
              <a:t>04/07/2014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  <p:sp>
        <p:nvSpPr>
          <p:cNvPr id="8" name="TextBox 7"/>
          <p:cNvSpPr txBox="1"/>
          <p:nvPr userDrawn="1"/>
        </p:nvSpPr>
        <p:spPr>
          <a:xfrm>
            <a:off x="1097488" y="6304285"/>
            <a:ext cx="3515706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050" dirty="0" smtClean="0"/>
              <a:t>This work is licensed under a</a:t>
            </a:r>
          </a:p>
          <a:p>
            <a:r>
              <a:rPr lang="en-CA" sz="1050" dirty="0" smtClean="0">
                <a:hlinkClick r:id="rId13"/>
              </a:rPr>
              <a:t>Creative Commons Attribution 3.0 </a:t>
            </a:r>
            <a:r>
              <a:rPr lang="en-CA" sz="1050" dirty="0" err="1" smtClean="0">
                <a:hlinkClick r:id="rId13"/>
              </a:rPr>
              <a:t>Unported</a:t>
            </a:r>
            <a:r>
              <a:rPr lang="en-CA" sz="1050" dirty="0" smtClean="0">
                <a:hlinkClick r:id="rId13"/>
              </a:rPr>
              <a:t> License</a:t>
            </a:r>
            <a:r>
              <a:rPr lang="en-CA" sz="1050" dirty="0" smtClean="0"/>
              <a:t> (CC-BY).</a:t>
            </a:r>
            <a:endParaRPr lang="en-CA" sz="1050" dirty="0"/>
          </a:p>
        </p:txBody>
      </p:sp>
      <p:cxnSp>
        <p:nvCxnSpPr>
          <p:cNvPr id="9" name="Straight Connector 8"/>
          <p:cNvCxnSpPr/>
          <p:nvPr userDrawn="1"/>
        </p:nvCxnSpPr>
        <p:spPr>
          <a:xfrm flipH="1">
            <a:off x="427808" y="6257110"/>
            <a:ext cx="827532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 userDrawn="1"/>
        </p:nvSpPr>
        <p:spPr>
          <a:xfrm>
            <a:off x="6439542" y="6304285"/>
            <a:ext cx="2339103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CA" sz="1050" b="1" dirty="0" smtClean="0"/>
              <a:t>Project Management</a:t>
            </a:r>
          </a:p>
          <a:p>
            <a:pPr algn="r"/>
            <a:r>
              <a:rPr lang="en-CA" sz="1050" dirty="0" smtClean="0"/>
              <a:t>Chapter </a:t>
            </a:r>
            <a:r>
              <a:rPr lang="en-CA" sz="1050" dirty="0" smtClean="0"/>
              <a:t>13: Procurement Management</a:t>
            </a:r>
            <a:endParaRPr lang="en-CA" sz="1050" dirty="0"/>
          </a:p>
        </p:txBody>
      </p:sp>
      <p:pic>
        <p:nvPicPr>
          <p:cNvPr id="11" name="Picture 4" descr="http://i.creativecommons.org/l/by/3.0/88x31.png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39" y="6397627"/>
            <a:ext cx="628650" cy="2317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793962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CA" b="1" dirty="0" smtClean="0">
                <a:latin typeface="Arial" panose="020B0604020202020204" pitchFamily="34" charset="0"/>
                <a:cs typeface="Arial" panose="020B0604020202020204" pitchFamily="34" charset="0"/>
              </a:rPr>
              <a:t>Procurement Management</a:t>
            </a:r>
            <a:endParaRPr lang="en-CA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47400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Procurement Cycle</a:t>
            </a:r>
            <a:endParaRPr lang="en-CA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Procurement Plan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Selecting the Contract Approach</a:t>
            </a:r>
          </a:p>
          <a:p>
            <a:pPr lvl="1"/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Skill level, uniqueness</a:t>
            </a:r>
          </a:p>
          <a:p>
            <a:pPr lvl="1"/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Type of relationship: supplier, vendor, partnership</a:t>
            </a:r>
          </a:p>
          <a:p>
            <a:pPr lvl="1"/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RFP, RFQ, personal contact</a:t>
            </a:r>
          </a:p>
          <a:p>
            <a:pPr lvl="1"/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How well known is the scope of the work?</a:t>
            </a:r>
          </a:p>
          <a:p>
            <a:pPr lvl="1"/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Risks—what are they? Who assumes them?</a:t>
            </a:r>
          </a:p>
          <a:p>
            <a:pPr lvl="1"/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How much float if any?</a:t>
            </a:r>
          </a:p>
          <a:p>
            <a:pPr lvl="1"/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How important to be sure of cost in advance?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Soliciting bids</a:t>
            </a:r>
          </a:p>
        </p:txBody>
      </p:sp>
    </p:spTree>
    <p:extLst>
      <p:ext uri="{BB962C8B-B14F-4D97-AF65-F5344CB8AC3E}">
        <p14:creationId xmlns:p14="http://schemas.microsoft.com/office/powerpoint/2010/main" val="225032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Procurement Cycle </a:t>
            </a:r>
            <a:r>
              <a:rPr lang="en-CA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continued</a:t>
            </a:r>
            <a:endParaRPr lang="en-CA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Qualifying bidders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Request for Quote (RFQ)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Request for Proposal (RFP)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Evaluating the bids</a:t>
            </a:r>
          </a:p>
          <a:p>
            <a:pPr lvl="1"/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Usually a matrix approach</a:t>
            </a:r>
          </a:p>
          <a:p>
            <a:pPr lvl="1"/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Cost is NOT the only consideration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Awarding the contract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Managing the contracts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Logistics and expediting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Change coordination</a:t>
            </a:r>
          </a:p>
        </p:txBody>
      </p:sp>
    </p:spTree>
    <p:extLst>
      <p:ext uri="{BB962C8B-B14F-4D97-AF65-F5344CB8AC3E}">
        <p14:creationId xmlns:p14="http://schemas.microsoft.com/office/powerpoint/2010/main" val="1505938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Procurement Management Summary</a:t>
            </a:r>
            <a:endParaRPr lang="en-CA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Make or buy analysis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Contract types</a:t>
            </a:r>
          </a:p>
          <a:p>
            <a:pPr lvl="1"/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Fixed Price</a:t>
            </a:r>
          </a:p>
          <a:p>
            <a:pPr lvl="1"/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Cost reimbursable</a:t>
            </a:r>
          </a:p>
          <a:p>
            <a:pPr lvl="1"/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Time and materials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The Procurement Cycle</a:t>
            </a:r>
          </a:p>
          <a:p>
            <a:pPr lvl="1"/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Bidder qualification</a:t>
            </a:r>
          </a:p>
          <a:p>
            <a:pPr lvl="1"/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RFP or RFQ</a:t>
            </a:r>
          </a:p>
          <a:p>
            <a:pPr lvl="1"/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Analysis and selection</a:t>
            </a:r>
          </a:p>
          <a:p>
            <a:pPr lvl="1"/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Contract negotiation</a:t>
            </a:r>
          </a:p>
          <a:p>
            <a:pPr lvl="1"/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Contract administration</a:t>
            </a:r>
          </a:p>
          <a:p>
            <a:pPr lvl="1"/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Contract closure</a:t>
            </a:r>
          </a:p>
        </p:txBody>
      </p:sp>
    </p:spTree>
    <p:extLst>
      <p:ext uri="{BB962C8B-B14F-4D97-AF65-F5344CB8AC3E}">
        <p14:creationId xmlns:p14="http://schemas.microsoft.com/office/powerpoint/2010/main" val="4048657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Chapter Summary</a:t>
            </a:r>
            <a:endParaRPr lang="en-CA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C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Procurement is an important activity </a:t>
            </a:r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for project managers</a:t>
            </a:r>
          </a:p>
          <a:p>
            <a:r>
              <a:rPr lang="en-C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Procurement </a:t>
            </a:r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management includes deciding about contracts and relationships with vendors, suppliers, </a:t>
            </a:r>
            <a:r>
              <a:rPr lang="en-C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partners</a:t>
            </a:r>
          </a:p>
          <a:p>
            <a:r>
              <a:rPr lang="en-C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All stages of procurement should be closely monitored</a:t>
            </a:r>
            <a:endParaRPr lang="en-CA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Reporting to the team and to management are important components in budget and procurement management</a:t>
            </a:r>
          </a:p>
        </p:txBody>
      </p:sp>
    </p:spTree>
    <p:extLst>
      <p:ext uri="{BB962C8B-B14F-4D97-AF65-F5344CB8AC3E}">
        <p14:creationId xmlns:p14="http://schemas.microsoft.com/office/powerpoint/2010/main" val="519313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b="1" dirty="0" smtClean="0">
                <a:latin typeface="Arial" panose="020B0604020202020204" pitchFamily="34" charset="0"/>
                <a:cs typeface="Arial" panose="020B0604020202020204" pitchFamily="34" charset="0"/>
              </a:rPr>
              <a:t>Questions?</a:t>
            </a:r>
            <a:endParaRPr lang="en-CA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77831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Procurement Management</a:t>
            </a:r>
            <a:endParaRPr lang="en-CA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Importance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Make or buy decision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Types of contracts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Procurement cycle</a:t>
            </a:r>
            <a:endParaRPr lang="en-CA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6949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Procurement Management</a:t>
            </a:r>
            <a:endParaRPr lang="en-CA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The acquisition of products or services not produced or delivered by the project team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May require the assistance of experts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Your project may be on the other side also—providing services to  another organization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Legal implications of signing a contract</a:t>
            </a:r>
          </a:p>
          <a:p>
            <a:endParaRPr lang="en-CA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The make or buy decision</a:t>
            </a:r>
          </a:p>
          <a:p>
            <a:pPr lvl="1"/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Expertise</a:t>
            </a:r>
          </a:p>
          <a:p>
            <a:pPr lvl="1"/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Resource availability</a:t>
            </a:r>
          </a:p>
          <a:p>
            <a:pPr lvl="1"/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Licensing, regulatory requirements</a:t>
            </a:r>
          </a:p>
        </p:txBody>
      </p:sp>
    </p:spTree>
    <p:extLst>
      <p:ext uri="{BB962C8B-B14F-4D97-AF65-F5344CB8AC3E}">
        <p14:creationId xmlns:p14="http://schemas.microsoft.com/office/powerpoint/2010/main" val="3913336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Procurement Management</a:t>
            </a:r>
            <a:endParaRPr lang="en-CA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C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Fixed </a:t>
            </a:r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Price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Cost reimbursable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Time and </a:t>
            </a:r>
            <a:r>
              <a:rPr lang="en-C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materials</a:t>
            </a:r>
            <a:endParaRPr lang="en-CA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9119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Fixed Price Contract</a:t>
            </a:r>
            <a:endParaRPr lang="en-CA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4442" y="1690689"/>
            <a:ext cx="5067398" cy="32017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838200" y="5105400"/>
            <a:ext cx="7696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Figure 17.6.1: A fixed price contract the cost constant regardless of effort applied or delivery date.</a:t>
            </a:r>
          </a:p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Illustration from Barron &amp; Barron Project Management for Scientists and Engineers, http://cnx.org/content/col11120/</a:t>
            </a:r>
          </a:p>
        </p:txBody>
      </p:sp>
    </p:spTree>
    <p:extLst>
      <p:ext uri="{BB962C8B-B14F-4D97-AF65-F5344CB8AC3E}">
        <p14:creationId xmlns:p14="http://schemas.microsoft.com/office/powerpoint/2010/main" val="4263019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Cost Reimbursable Contract</a:t>
            </a:r>
            <a:endParaRPr lang="en-CA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38200" y="5105400"/>
            <a:ext cx="7696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b="1" dirty="0">
                <a:latin typeface="Arial" panose="020B0604020202020204" pitchFamily="34" charset="0"/>
                <a:cs typeface="Arial" panose="020B0604020202020204" pitchFamily="34" charset="0"/>
              </a:rPr>
              <a:t>Figure 17.6.2: In a cost reimbursable or cost plus contract, the seller is guaranteed a fee.</a:t>
            </a:r>
          </a:p>
          <a:p>
            <a:r>
              <a:rPr lang="en-CA" sz="1600" dirty="0">
                <a:latin typeface="Arial" panose="020B0604020202020204" pitchFamily="34" charset="0"/>
                <a:cs typeface="Arial" panose="020B0604020202020204" pitchFamily="34" charset="0"/>
              </a:rPr>
              <a:t>Illustration from Barron &amp; Barron Project Management for Scientists and Engineers, http://cnx.org/content/col11120/</a:t>
            </a: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4442" y="1690689"/>
            <a:ext cx="5067398" cy="3201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32435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Time and Materials</a:t>
            </a:r>
            <a:endParaRPr lang="en-CA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38200" y="5105400"/>
            <a:ext cx="7696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b="1" dirty="0">
                <a:latin typeface="Arial" panose="020B0604020202020204" pitchFamily="34" charset="0"/>
                <a:cs typeface="Arial" panose="020B0604020202020204" pitchFamily="34" charset="0"/>
              </a:rPr>
              <a:t>Figure 17.6.3: In a time and materials contract the cost (or revenue to the vendor) increases with increased effort.</a:t>
            </a:r>
          </a:p>
          <a:p>
            <a:r>
              <a:rPr lang="en-CA" sz="1600" dirty="0">
                <a:latin typeface="Arial" panose="020B0604020202020204" pitchFamily="34" charset="0"/>
                <a:cs typeface="Arial" panose="020B0604020202020204" pitchFamily="34" charset="0"/>
              </a:rPr>
              <a:t>Illustration from Barron &amp; Barron Project Management for Scientists and Engineers, http://cnx.org/content/col11120/</a:t>
            </a: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4442" y="1690689"/>
            <a:ext cx="5067398" cy="3201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77310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Fixed Price Contract types</a:t>
            </a:r>
            <a:endParaRPr lang="en-CA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38200" y="5105400"/>
            <a:ext cx="7696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b="1" dirty="0">
                <a:latin typeface="Arial" panose="020B0604020202020204" pitchFamily="34" charset="0"/>
                <a:cs typeface="Arial" panose="020B0604020202020204" pitchFamily="34" charset="0"/>
              </a:rPr>
              <a:t>Figure 17.6.1.1 Table of Fixed Price Contracts and Characteristics </a:t>
            </a:r>
          </a:p>
          <a:p>
            <a:r>
              <a:rPr lang="en-CA" sz="1600" dirty="0">
                <a:latin typeface="Arial" panose="020B0604020202020204" pitchFamily="34" charset="0"/>
                <a:cs typeface="Arial" panose="020B0604020202020204" pitchFamily="34" charset="0"/>
              </a:rPr>
              <a:t>Source: http://pm4id.org/9/5/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264" y="1600200"/>
            <a:ext cx="8009473" cy="330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54830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571625"/>
            <a:ext cx="7524750" cy="360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Cost-Reimbursable Contract Types</a:t>
            </a:r>
            <a:endParaRPr lang="en-CA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38200" y="5105400"/>
            <a:ext cx="7696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b="1" dirty="0">
                <a:latin typeface="Arial" panose="020B0604020202020204" pitchFamily="34" charset="0"/>
                <a:cs typeface="Arial" panose="020B0604020202020204" pitchFamily="34" charset="0"/>
              </a:rPr>
              <a:t>Figure 17.6.2.1 Table of Contract Types and Characteristics</a:t>
            </a:r>
          </a:p>
          <a:p>
            <a:r>
              <a:rPr lang="en-CA" sz="1600" dirty="0">
                <a:latin typeface="Arial" panose="020B0604020202020204" pitchFamily="34" charset="0"/>
                <a:cs typeface="Arial" panose="020B0604020202020204" pitchFamily="34" charset="0"/>
              </a:rPr>
              <a:t>Source: http://pm4id.org/9/5/</a:t>
            </a:r>
          </a:p>
        </p:txBody>
      </p:sp>
    </p:spTree>
    <p:extLst>
      <p:ext uri="{BB962C8B-B14F-4D97-AF65-F5344CB8AC3E}">
        <p14:creationId xmlns:p14="http://schemas.microsoft.com/office/powerpoint/2010/main" val="2638826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9438</TotalTime>
  <Words>418</Words>
  <Application>Microsoft Office PowerPoint</Application>
  <PresentationFormat>On-screen Show (4:3)</PresentationFormat>
  <Paragraphs>78</Paragraphs>
  <Slides>14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 Theme</vt:lpstr>
      <vt:lpstr>Procurement Management</vt:lpstr>
      <vt:lpstr>Procurement Management</vt:lpstr>
      <vt:lpstr>Procurement Management</vt:lpstr>
      <vt:lpstr>Procurement Management</vt:lpstr>
      <vt:lpstr>Fixed Price Contract</vt:lpstr>
      <vt:lpstr>Cost Reimbursable Contract</vt:lpstr>
      <vt:lpstr>Time and Materials</vt:lpstr>
      <vt:lpstr>Fixed Price Contract types</vt:lpstr>
      <vt:lpstr>Cost-Reimbursable Contract Types</vt:lpstr>
      <vt:lpstr>Procurement Cycle</vt:lpstr>
      <vt:lpstr>Procurement Cycle - continued</vt:lpstr>
      <vt:lpstr>Procurement Management Summary</vt:lpstr>
      <vt:lpstr>Chapter Summary</vt:lpstr>
      <vt:lpstr>Questions?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Management</dc:title>
  <dc:creator>Brendan</dc:creator>
  <cp:lastModifiedBy>Brendan</cp:lastModifiedBy>
  <cp:revision>26</cp:revision>
  <dcterms:created xsi:type="dcterms:W3CDTF">2014-06-09T20:10:57Z</dcterms:created>
  <dcterms:modified xsi:type="dcterms:W3CDTF">2014-07-04T18:37:43Z</dcterms:modified>
</cp:coreProperties>
</file>