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312" r:id="rId5"/>
    <p:sldId id="259" r:id="rId6"/>
    <p:sldId id="283" r:id="rId7"/>
    <p:sldId id="318" r:id="rId8"/>
    <p:sldId id="314" r:id="rId9"/>
    <p:sldId id="319" r:id="rId10"/>
    <p:sldId id="325" r:id="rId11"/>
    <p:sldId id="326" r:id="rId12"/>
    <p:sldId id="327" r:id="rId13"/>
    <p:sldId id="328" r:id="rId14"/>
    <p:sldId id="329" r:id="rId15"/>
    <p:sldId id="331" r:id="rId16"/>
    <p:sldId id="332" r:id="rId17"/>
    <p:sldId id="335" r:id="rId18"/>
    <p:sldId id="337" r:id="rId19"/>
    <p:sldId id="338" r:id="rId20"/>
    <p:sldId id="339" r:id="rId21"/>
    <p:sldId id="340" r:id="rId22"/>
    <p:sldId id="341" r:id="rId23"/>
    <p:sldId id="343" r:id="rId24"/>
    <p:sldId id="344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4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66675">
              <a:noFill/>
            </a:ln>
          </c:spPr>
          <c:xVal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Sheet1!$B$2:$B$5</c:f>
              <c:numCache>
                <c:formatCode>General</c:formatCode>
                <c:ptCount val="4"/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66675">
              <a:noFill/>
            </a:ln>
          </c:spPr>
          <c:xVal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Sheet1!$C$2:$C$5</c:f>
              <c:numCache>
                <c:formatCode>General</c:formatCode>
                <c:ptCount val="4"/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66675">
              <a:noFill/>
            </a:ln>
          </c:spPr>
          <c:xVal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Sheet1!$D$2:$D$5</c:f>
              <c:numCache>
                <c:formatCode>General</c:formatCode>
                <c:ptCount val="4"/>
                <c:pt idx="3">
                  <c:v>90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1212608"/>
        <c:axId val="531212216"/>
      </c:scatterChart>
      <c:valAx>
        <c:axId val="531212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Impact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531212216"/>
        <c:crosses val="autoZero"/>
        <c:crossBetween val="midCat"/>
      </c:valAx>
      <c:valAx>
        <c:axId val="5312122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Probability (</a:t>
                </a:r>
                <a:r>
                  <a:rPr lang="en-US" dirty="0" err="1" smtClean="0"/>
                  <a:t>Likelihod</a:t>
                </a:r>
                <a:r>
                  <a:rPr lang="en-US" dirty="0" smtClean="0"/>
                  <a:t>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3121260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0.80556</cdr:x>
      <cdr:y>0.13469</cdr:y>
    </cdr:from>
    <cdr:to>
      <cdr:x>0.91667</cdr:x>
      <cdr:y>0.33672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29400" y="609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2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57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4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6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86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18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01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0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 smtClean="0"/>
              <a:t>This work is licensed under a</a:t>
            </a:r>
          </a:p>
          <a:p>
            <a:r>
              <a:rPr lang="en-CA" sz="1050" dirty="0" smtClean="0">
                <a:hlinkClick r:id="rId13"/>
              </a:rPr>
              <a:t>Creative Commons Attribution 3.0 </a:t>
            </a:r>
            <a:r>
              <a:rPr lang="en-CA" sz="1050" dirty="0" err="1" smtClean="0">
                <a:hlinkClick r:id="rId13"/>
              </a:rPr>
              <a:t>Unported</a:t>
            </a:r>
            <a:r>
              <a:rPr lang="en-CA" sz="1050" dirty="0" smtClean="0">
                <a:hlinkClick r:id="rId13"/>
              </a:rPr>
              <a:t> License</a:t>
            </a:r>
            <a:r>
              <a:rPr lang="en-CA" sz="1050" dirty="0" smtClean="0"/>
              <a:t> (CC-BY).</a:t>
            </a:r>
            <a:endParaRPr lang="en-CA" sz="1050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6439542" y="6304285"/>
            <a:ext cx="23391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 smtClean="0"/>
              <a:t>Project Management</a:t>
            </a:r>
          </a:p>
          <a:p>
            <a:pPr algn="r"/>
            <a:r>
              <a:rPr lang="en-CA" sz="1050" dirty="0" smtClean="0"/>
              <a:t>Chapter </a:t>
            </a:r>
            <a:r>
              <a:rPr lang="en-CA" sz="1050" dirty="0" smtClean="0"/>
              <a:t>16: Risk Management Planning</a:t>
            </a:r>
            <a:endParaRPr lang="en-CA" sz="1050" dirty="0"/>
          </a:p>
        </p:txBody>
      </p:sp>
      <p:pic>
        <p:nvPicPr>
          <p:cNvPr id="1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Risk Management Planning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Identify Risks (process)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Inputs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Most of the other documents you already have regarding the project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Enterprise environmental factors and Organizational Process Assets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Tools and Techniques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Fact finding: Documentation reviews, etc.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Risk Breakdown Structure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Diagramming techniques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SWOT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Expert 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judgment</a:t>
            </a: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Outputs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Risk Register</a:t>
            </a:r>
          </a:p>
        </p:txBody>
      </p:sp>
    </p:spTree>
    <p:extLst>
      <p:ext uri="{BB962C8B-B14F-4D97-AF65-F5344CB8AC3E}">
        <p14:creationId xmlns:p14="http://schemas.microsoft.com/office/powerpoint/2010/main" val="393177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Risk Breakdown Structure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Groups and categorizes risks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Identifies Response (Mitigation)</a:t>
            </a:r>
          </a:p>
        </p:txBody>
      </p:sp>
    </p:spTree>
    <p:extLst>
      <p:ext uri="{BB962C8B-B14F-4D97-AF65-F5344CB8AC3E}">
        <p14:creationId xmlns:p14="http://schemas.microsoft.com/office/powerpoint/2010/main" val="178824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Risk Breakdown Structure Example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070" y="1986028"/>
            <a:ext cx="6499860" cy="3852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20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Risk Register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List of identified Risks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List of potential Responses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Over the life of the project will add: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Updates to probabilities of the risk occurring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Information on occurrences, if any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Information on actual responses and the success or lack of success of those responses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20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Qualitative Risk Analysis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Should always be done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Considers what are the risks, what can be done about them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Categorization of risks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Urgency of risks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May vary through the project; </a:t>
            </a:r>
          </a:p>
          <a:p>
            <a:pPr lvl="2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Most concern for imminent risks</a:t>
            </a:r>
          </a:p>
          <a:p>
            <a:pPr lvl="2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at some point a risk may no longer be an issue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Updates the risk register: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New information about risk probability and impacts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New rankings or scores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New assumptions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Probability and Impact Matrix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679744"/>
              </p:ext>
            </p:extLst>
          </p:nvPr>
        </p:nvGraphicFramePr>
        <p:xfrm>
          <a:off x="502920" y="1600200"/>
          <a:ext cx="7650480" cy="4533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391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Probability and Impact Matrix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Place identified risks on the matrix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closer to top-right, more important to try to identify how to move down and/or to the left.</a:t>
            </a:r>
          </a:p>
        </p:txBody>
      </p:sp>
    </p:spTree>
    <p:extLst>
      <p:ext uri="{BB962C8B-B14F-4D97-AF65-F5344CB8AC3E}">
        <p14:creationId xmlns:p14="http://schemas.microsoft.com/office/powerpoint/2010/main" val="367503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Quantitative Risk Analysis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Quantitative Risk Analysis attempts to use published data to quantify the risks:</a:t>
            </a:r>
          </a:p>
          <a:p>
            <a:pPr lvl="1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Industry data about probabilities</a:t>
            </a:r>
          </a:p>
          <a:p>
            <a:pPr lvl="1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Data about typical costs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Uses a variety of tools</a:t>
            </a:r>
          </a:p>
          <a:p>
            <a:pPr lvl="1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Data gathering</a:t>
            </a:r>
          </a:p>
          <a:p>
            <a:pPr lvl="1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Sensitivity Analysis</a:t>
            </a:r>
          </a:p>
          <a:p>
            <a:pPr lvl="1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Expected monetary value analysis</a:t>
            </a:r>
          </a:p>
          <a:p>
            <a:pPr lvl="1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Modeling and simulation</a:t>
            </a:r>
          </a:p>
          <a:p>
            <a:pPr lvl="1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Expert judgment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May be expensive; usually is cost-justified for large, complex projects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May NOT be cost-justified on smaller projects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Would also update the risk register with the new information</a:t>
            </a:r>
          </a:p>
        </p:txBody>
      </p:sp>
    </p:spTree>
    <p:extLst>
      <p:ext uri="{BB962C8B-B14F-4D97-AF65-F5344CB8AC3E}">
        <p14:creationId xmlns:p14="http://schemas.microsoft.com/office/powerpoint/2010/main" val="249858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In-class activity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Consider a major proposed project locally, the replacement of the </a:t>
            </a:r>
            <a:r>
              <a:rPr lang="en-CA" sz="2000" dirty="0" err="1">
                <a:latin typeface="Arial" panose="020B0604020202020204" pitchFamily="34" charset="0"/>
                <a:cs typeface="Arial" panose="020B0604020202020204" pitchFamily="34" charset="0"/>
              </a:rPr>
              <a:t>Patullo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Bridge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With your group, identify at least ten things that could happen to impact the success of a bridge replacement project. Place each of the ten items on your Probability and Impact 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Matrix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On another colour of post-it, identify things that could be done about the risk. Draw an arrow toward “reduced probability” or “reduced impact” or 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Be ready to explain to the instructor or to members of another group, and at that point, if your explanation is accepted, you may MOVE your risk to the left or 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Get a group member to take a photo of your matrix to post to the class 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6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Controlling Risks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Throughout the project, the project manager must continue to update the risk register, as new risks are identified, and the project retires consideration of risks that are no longer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Risk reassessments and risk audits can be used to monitor and control the risk management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processes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There are costs associated with the contingency reserve, so if it can be identified that some portion of this reserve can be released, it is a benefit to the organization and to the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54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Risk Management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Definition and Importance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Four ways to handle risks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Risk Management Processes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Plan Risk Management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Identify Risks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Evaluate Risks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Plan Risk Responses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Risk by Phases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Change Management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Identification of a risk or occurrence of a risk may create a need for a Project Change.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Change Management is part of the Project Integration Management knowledge group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Reminder of a typical change management process: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Identify a change request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Consider the impacts and costs (may have a committee for this)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Make a decision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Identify what plans must be updated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Inform affected stakeholders of the decision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Proceed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 PMO may have forms and template procedures available for project use</a:t>
            </a:r>
          </a:p>
        </p:txBody>
      </p:sp>
    </p:spTree>
    <p:extLst>
      <p:ext uri="{BB962C8B-B14F-4D97-AF65-F5344CB8AC3E}">
        <p14:creationId xmlns:p14="http://schemas.microsoft.com/office/powerpoint/2010/main" val="176315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Risk throughout the project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levels of risk change throughout the project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risk-over-time profile may be typical to certain project types: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Early for projects that use new technology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Late for politically sensitive projects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During procurement where this is a large portion of the budget</a:t>
            </a:r>
          </a:p>
        </p:txBody>
      </p:sp>
    </p:spTree>
    <p:extLst>
      <p:ext uri="{BB962C8B-B14F-4D97-AF65-F5344CB8AC3E}">
        <p14:creationId xmlns:p14="http://schemas.microsoft.com/office/powerpoint/2010/main" val="403426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Risk Management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risk is an uncertain event or condition that, if it occurs, has a positive or negative effect on one or more project objectives such as scope, schedule, cost and quality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 risk may have 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one or more causes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one or more impacts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…continued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879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Risk Management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– Summary </a:t>
            </a: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Risk Management Processes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Plan Risk Management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Identify Risks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Perform Qualitative Risk Analysis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Perform Quantitative Risk Analysis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Plan Risk Responses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Control Risks </a:t>
            </a:r>
          </a:p>
        </p:txBody>
      </p:sp>
    </p:spTree>
    <p:extLst>
      <p:ext uri="{BB962C8B-B14F-4D97-AF65-F5344CB8AC3E}">
        <p14:creationId xmlns:p14="http://schemas.microsoft.com/office/powerpoint/2010/main" val="19006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Risk Management </a:t>
            </a: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(PMBOK 5)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Risk Management Process in the Planning Process Group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Plan Risk Management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Identify Risks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Perform Qualitative Risk Analysis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Perform Quantitative Risk Analysis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Plan Risk Responses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Risk Management Processes in the Monitoring and Controlling Process Group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Control Risks 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31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Risk Definition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risk is an uncertain event or condition that, if it occurs, has a positive or negative effect on one or more project objectives such as scope, schedule, cost and quality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 risk may have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one or more causes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one or more impacts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57150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Source: PMBOK 5</a:t>
            </a:r>
            <a:r>
              <a:rPr lang="en-US" baseline="30000" dirty="0" smtClean="0">
                <a:solidFill>
                  <a:prstClr val="black"/>
                </a:solidFill>
                <a:latin typeface="Arial"/>
              </a:rPr>
              <a:t>th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Edition.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risk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More than the sum of the identified risks—there’s an overarching risk as well</a:t>
            </a:r>
          </a:p>
        </p:txBody>
      </p:sp>
    </p:spTree>
    <p:extLst>
      <p:ext uri="{BB962C8B-B14F-4D97-AF65-F5344CB8AC3E}">
        <p14:creationId xmlns:p14="http://schemas.microsoft.com/office/powerpoint/2010/main" val="344974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What can be done about risks?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Avoid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Use another method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Don’t perform the risky activity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Transfer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Share or transfer the impact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Insurance is a major approach used here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Mitigate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Reduce </a:t>
            </a: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probability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of an impact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Reduce </a:t>
            </a: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degree of potential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Accept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 activity is necessary and you cannot think of any cost-effective ways to mitigate the potential impacts of the risk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Before paint can be applied, the surface must be cleaned. Toxic chemicals are one method of cleaning. Risk: someone may injure their skin or their eyes due to a spill or splash of the chemical. Options:</a:t>
            </a:r>
          </a:p>
          <a:p>
            <a:pPr lvl="1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Avoid: </a:t>
            </a:r>
          </a:p>
          <a:p>
            <a:pPr lvl="2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find another method of cleaning—would high-pressure water work as well? Could a longer delay for curing be considered? Is painting really necessary?</a:t>
            </a:r>
          </a:p>
          <a:p>
            <a:pPr lvl="1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Transfer:</a:t>
            </a:r>
          </a:p>
          <a:p>
            <a:pPr lvl="2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get insurance on the workers; if toxic exposure is based on time limits, use a larger workforce for shorter each. (An unethical method sometimes used: outsource internationally)</a:t>
            </a:r>
          </a:p>
          <a:p>
            <a:pPr lvl="1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Reduce the probability of injury:</a:t>
            </a:r>
          </a:p>
          <a:p>
            <a:pPr lvl="2"/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protective equipment such as clothing and safety goggles and mask; provide training and information to the workers.</a:t>
            </a:r>
          </a:p>
          <a:p>
            <a:pPr lvl="1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Reduce the degree or impact of possible injury:</a:t>
            </a:r>
          </a:p>
          <a:p>
            <a:pPr lvl="2"/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that onsite first aid attendants are available; eyewash stations, etc.</a:t>
            </a:r>
          </a:p>
          <a:p>
            <a:pPr lvl="1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Accept: do nothing</a:t>
            </a:r>
          </a:p>
        </p:txBody>
      </p:sp>
    </p:spTree>
    <p:extLst>
      <p:ext uri="{BB962C8B-B14F-4D97-AF65-F5344CB8AC3E}">
        <p14:creationId xmlns:p14="http://schemas.microsoft.com/office/powerpoint/2010/main" val="28054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More definitions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Risk Appetite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Degree of uncertainty an entity is willing to take on in anticipation of a reward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Risk tolerance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 degree, amount, or volume of risk that an organization or individual with will withstand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Risk threshold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Point above which a stakeholder or organization is no longer willing to accept the level of uncertainty or impact</a:t>
            </a:r>
          </a:p>
        </p:txBody>
      </p:sp>
    </p:spTree>
    <p:extLst>
      <p:ext uri="{BB962C8B-B14F-4D97-AF65-F5344CB8AC3E}">
        <p14:creationId xmlns:p14="http://schemas.microsoft.com/office/powerpoint/2010/main" val="113651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Think about Northern Gateway, a proposed oil pipeline in northern British Columbia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Risk appetite may be greater for the stakeholders who anticipate personal gain, or who value economic benefits more highly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Risk tolerance and threshold may be very low for those concerned about impact on wildlife, particularly if they do not see the value of the anticipated benefits in economic activity.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On a personal level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Is there any level of uncertainty you will accept for your child’s safety?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Note that there are also risks for “do nothing”</a:t>
            </a:r>
          </a:p>
        </p:txBody>
      </p:sp>
    </p:spTree>
    <p:extLst>
      <p:ext uri="{BB962C8B-B14F-4D97-AF65-F5344CB8AC3E}">
        <p14:creationId xmlns:p14="http://schemas.microsoft.com/office/powerpoint/2010/main" val="200109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Plan Risk Management (process)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85000" lnSpcReduction="20000"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Make an overall plan of how the project will identify, track an respond to risks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Inputs: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plan, project charter, shareholder register, enterprise environmental factors, organizational process assets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Tools: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Analytical techniques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Expert judgment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Meetings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Outputs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Risk Management Plan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(note that this becomes input to the other four risk management processes: Identify Risks, Perform Qualitative Risk Analysis, Perform Quantitative Risk Analysis, Plan Risk Responses)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Comment: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 complexity of the Risk Management Plan will vary with the complexity of the overall project.</a:t>
            </a:r>
          </a:p>
        </p:txBody>
      </p:sp>
    </p:spTree>
    <p:extLst>
      <p:ext uri="{BB962C8B-B14F-4D97-AF65-F5344CB8AC3E}">
        <p14:creationId xmlns:p14="http://schemas.microsoft.com/office/powerpoint/2010/main" val="372818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8348</TotalTime>
  <Words>1340</Words>
  <Application>Microsoft Office PowerPoint</Application>
  <PresentationFormat>On-screen Show (4:3)</PresentationFormat>
  <Paragraphs>178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Risk Management Planning</vt:lpstr>
      <vt:lpstr>Project Risk Management</vt:lpstr>
      <vt:lpstr>Project Risk Definition</vt:lpstr>
      <vt:lpstr>Project risk</vt:lpstr>
      <vt:lpstr>What can be done about risks?</vt:lpstr>
      <vt:lpstr>Example</vt:lpstr>
      <vt:lpstr>More definitions</vt:lpstr>
      <vt:lpstr>Example</vt:lpstr>
      <vt:lpstr>Plan Risk Management (process)</vt:lpstr>
      <vt:lpstr>Identify Risks (process)</vt:lpstr>
      <vt:lpstr>Risk Breakdown Structure</vt:lpstr>
      <vt:lpstr>Risk Breakdown Structure Example</vt:lpstr>
      <vt:lpstr>Risk Register</vt:lpstr>
      <vt:lpstr>Qualitative Risk Analysis</vt:lpstr>
      <vt:lpstr>Probability and Impact Matrix</vt:lpstr>
      <vt:lpstr>Probability and Impact Matrix</vt:lpstr>
      <vt:lpstr>Quantitative Risk Analysis</vt:lpstr>
      <vt:lpstr>In-class activity</vt:lpstr>
      <vt:lpstr>Controlling Risks</vt:lpstr>
      <vt:lpstr>Project Change Management</vt:lpstr>
      <vt:lpstr>Risk throughout the project</vt:lpstr>
      <vt:lpstr>Risk Management - Summary</vt:lpstr>
      <vt:lpstr>Risk Management – Summary (continued)</vt:lpstr>
      <vt:lpstr>Project Risk Management (PMBOK 5)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Brendan</cp:lastModifiedBy>
  <cp:revision>27</cp:revision>
  <dcterms:created xsi:type="dcterms:W3CDTF">2014-06-09T20:10:57Z</dcterms:created>
  <dcterms:modified xsi:type="dcterms:W3CDTF">2014-07-09T18:31:52Z</dcterms:modified>
</cp:coreProperties>
</file>