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1" r:id="rId4"/>
    <p:sldId id="260" r:id="rId5"/>
    <p:sldId id="261" r:id="rId6"/>
    <p:sldId id="258" r:id="rId7"/>
    <p:sldId id="262" r:id="rId8"/>
    <p:sldId id="263" r:id="rId9"/>
    <p:sldId id="264" r:id="rId10"/>
    <p:sldId id="266" r:id="rId11"/>
    <p:sldId id="267" r:id="rId12"/>
    <p:sldId id="268" r:id="rId13"/>
    <p:sldId id="269" r:id="rId14"/>
    <p:sldId id="270" r:id="rId15"/>
    <p:sldId id="271" r:id="rId16"/>
    <p:sldId id="272" r:id="rId17"/>
    <p:sldId id="275" r:id="rId18"/>
    <p:sldId id="274"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65"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EF308-F3AA-4E80-BAB2-CADDA62D2593}" v="3" dt="2022-06-08T12:03:54.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0" d="100"/>
          <a:sy n="60" d="100"/>
        </p:scale>
        <p:origin x="1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F759CA08-DF4A-4673-BBAC-D2AB9AB187A8}"/>
    <pc:docChg chg="custSel modSld">
      <pc:chgData name="Crouse,Julie" userId="8738619b-c4ec-4c6e-bf7e-c79ecf51b25e" providerId="ADAL" clId="{F759CA08-DF4A-4673-BBAC-D2AB9AB187A8}" dt="2022-05-16T12:52:50.927" v="8" actId="6549"/>
      <pc:docMkLst>
        <pc:docMk/>
      </pc:docMkLst>
      <pc:sldChg chg="modSp mod">
        <pc:chgData name="Crouse,Julie" userId="8738619b-c4ec-4c6e-bf7e-c79ecf51b25e" providerId="ADAL" clId="{F759CA08-DF4A-4673-BBAC-D2AB9AB187A8}" dt="2022-05-16T12:50:56.450" v="1" actId="6549"/>
        <pc:sldMkLst>
          <pc:docMk/>
          <pc:sldMk cId="1504999507" sldId="271"/>
        </pc:sldMkLst>
        <pc:spChg chg="mod">
          <ac:chgData name="Crouse,Julie" userId="8738619b-c4ec-4c6e-bf7e-c79ecf51b25e" providerId="ADAL" clId="{F759CA08-DF4A-4673-BBAC-D2AB9AB187A8}" dt="2022-05-16T12:50:56.450" v="1" actId="6549"/>
          <ac:spMkLst>
            <pc:docMk/>
            <pc:sldMk cId="1504999507" sldId="271"/>
            <ac:spMk id="2" creationId="{434F27A0-BB50-93DA-1C5C-9CE982527528}"/>
          </ac:spMkLst>
        </pc:spChg>
      </pc:sldChg>
      <pc:sldChg chg="modSp mod">
        <pc:chgData name="Crouse,Julie" userId="8738619b-c4ec-4c6e-bf7e-c79ecf51b25e" providerId="ADAL" clId="{F759CA08-DF4A-4673-BBAC-D2AB9AB187A8}" dt="2022-05-16T12:51:02.789" v="2" actId="6549"/>
        <pc:sldMkLst>
          <pc:docMk/>
          <pc:sldMk cId="1495197171" sldId="272"/>
        </pc:sldMkLst>
        <pc:spChg chg="mod">
          <ac:chgData name="Crouse,Julie" userId="8738619b-c4ec-4c6e-bf7e-c79ecf51b25e" providerId="ADAL" clId="{F759CA08-DF4A-4673-BBAC-D2AB9AB187A8}" dt="2022-05-16T12:51:02.789" v="2" actId="6549"/>
          <ac:spMkLst>
            <pc:docMk/>
            <pc:sldMk cId="1495197171" sldId="272"/>
            <ac:spMk id="2" creationId="{0C8A71BD-50FD-4035-363F-EB39AAE91CE3}"/>
          </ac:spMkLst>
        </pc:spChg>
      </pc:sldChg>
      <pc:sldChg chg="modSp">
        <pc:chgData name="Crouse,Julie" userId="8738619b-c4ec-4c6e-bf7e-c79ecf51b25e" providerId="ADAL" clId="{F759CA08-DF4A-4673-BBAC-D2AB9AB187A8}" dt="2022-05-16T12:51:59.486" v="4" actId="20577"/>
        <pc:sldMkLst>
          <pc:docMk/>
          <pc:sldMk cId="3051652610" sldId="278"/>
        </pc:sldMkLst>
        <pc:graphicFrameChg chg="mod">
          <ac:chgData name="Crouse,Julie" userId="8738619b-c4ec-4c6e-bf7e-c79ecf51b25e" providerId="ADAL" clId="{F759CA08-DF4A-4673-BBAC-D2AB9AB187A8}" dt="2022-05-16T12:51:59.486" v="4" actId="20577"/>
          <ac:graphicFrameMkLst>
            <pc:docMk/>
            <pc:sldMk cId="3051652610" sldId="278"/>
            <ac:graphicFrameMk id="5" creationId="{A539CA98-4F4D-9462-F72F-3FDE0D99C532}"/>
          </ac:graphicFrameMkLst>
        </pc:graphicFrameChg>
      </pc:sldChg>
      <pc:sldChg chg="modSp mod">
        <pc:chgData name="Crouse,Julie" userId="8738619b-c4ec-4c6e-bf7e-c79ecf51b25e" providerId="ADAL" clId="{F759CA08-DF4A-4673-BBAC-D2AB9AB187A8}" dt="2022-05-16T12:52:15.950" v="6" actId="20577"/>
        <pc:sldMkLst>
          <pc:docMk/>
          <pc:sldMk cId="1992763515" sldId="280"/>
        </pc:sldMkLst>
        <pc:spChg chg="mod">
          <ac:chgData name="Crouse,Julie" userId="8738619b-c4ec-4c6e-bf7e-c79ecf51b25e" providerId="ADAL" clId="{F759CA08-DF4A-4673-BBAC-D2AB9AB187A8}" dt="2022-05-16T12:52:15.950" v="6" actId="20577"/>
          <ac:spMkLst>
            <pc:docMk/>
            <pc:sldMk cId="1992763515" sldId="280"/>
            <ac:spMk id="2" creationId="{44F4EA2A-2C26-7C09-2CD2-11381B64E527}"/>
          </ac:spMkLst>
        </pc:spChg>
      </pc:sldChg>
      <pc:sldChg chg="addSp delSp modSp mod">
        <pc:chgData name="Crouse,Julie" userId="8738619b-c4ec-4c6e-bf7e-c79ecf51b25e" providerId="ADAL" clId="{F759CA08-DF4A-4673-BBAC-D2AB9AB187A8}" dt="2022-05-16T12:52:35.688" v="7" actId="26606"/>
        <pc:sldMkLst>
          <pc:docMk/>
          <pc:sldMk cId="2715332594" sldId="281"/>
        </pc:sldMkLst>
        <pc:spChg chg="mod">
          <ac:chgData name="Crouse,Julie" userId="8738619b-c4ec-4c6e-bf7e-c79ecf51b25e" providerId="ADAL" clId="{F759CA08-DF4A-4673-BBAC-D2AB9AB187A8}" dt="2022-05-16T12:52:35.688" v="7" actId="26606"/>
          <ac:spMkLst>
            <pc:docMk/>
            <pc:sldMk cId="2715332594" sldId="281"/>
            <ac:spMk id="2" creationId="{09C4FC8B-5FCA-7068-798C-CBCB85E6DCD4}"/>
          </ac:spMkLst>
        </pc:spChg>
        <pc:spChg chg="mod">
          <ac:chgData name="Crouse,Julie" userId="8738619b-c4ec-4c6e-bf7e-c79ecf51b25e" providerId="ADAL" clId="{F759CA08-DF4A-4673-BBAC-D2AB9AB187A8}" dt="2022-05-16T12:52:35.688" v="7" actId="26606"/>
          <ac:spMkLst>
            <pc:docMk/>
            <pc:sldMk cId="2715332594" sldId="281"/>
            <ac:spMk id="7" creationId="{F91E396A-5ABD-17B6-CCB6-4FACFA7B713E}"/>
          </ac:spMkLst>
        </pc:spChg>
        <pc:spChg chg="del">
          <ac:chgData name="Crouse,Julie" userId="8738619b-c4ec-4c6e-bf7e-c79ecf51b25e" providerId="ADAL" clId="{F759CA08-DF4A-4673-BBAC-D2AB9AB187A8}" dt="2022-05-16T12:52:35.688" v="7" actId="26606"/>
          <ac:spMkLst>
            <pc:docMk/>
            <pc:sldMk cId="2715332594" sldId="281"/>
            <ac:spMk id="15" creationId="{04812C46-200A-4DEB-A05E-3ED6C68C2387}"/>
          </ac:spMkLst>
        </pc:spChg>
        <pc:spChg chg="add">
          <ac:chgData name="Crouse,Julie" userId="8738619b-c4ec-4c6e-bf7e-c79ecf51b25e" providerId="ADAL" clId="{F759CA08-DF4A-4673-BBAC-D2AB9AB187A8}" dt="2022-05-16T12:52:35.688" v="7" actId="26606"/>
          <ac:spMkLst>
            <pc:docMk/>
            <pc:sldMk cId="2715332594" sldId="281"/>
            <ac:spMk id="20" creationId="{0CCC4BA0-1298-4DBD-86F1-B51D8C9D3437}"/>
          </ac:spMkLst>
        </pc:spChg>
        <pc:spChg chg="add">
          <ac:chgData name="Crouse,Julie" userId="8738619b-c4ec-4c6e-bf7e-c79ecf51b25e" providerId="ADAL" clId="{F759CA08-DF4A-4673-BBAC-D2AB9AB187A8}" dt="2022-05-16T12:52:35.688" v="7" actId="26606"/>
          <ac:spMkLst>
            <pc:docMk/>
            <pc:sldMk cId="2715332594" sldId="281"/>
            <ac:spMk id="22" creationId="{EEBF1590-3B36-48EE-A89D-3B6F3CB256AB}"/>
          </ac:spMkLst>
        </pc:spChg>
        <pc:spChg chg="add">
          <ac:chgData name="Crouse,Julie" userId="8738619b-c4ec-4c6e-bf7e-c79ecf51b25e" providerId="ADAL" clId="{F759CA08-DF4A-4673-BBAC-D2AB9AB187A8}" dt="2022-05-16T12:52:35.688" v="7" actId="26606"/>
          <ac:spMkLst>
            <pc:docMk/>
            <pc:sldMk cId="2715332594" sldId="281"/>
            <ac:spMk id="24" creationId="{AC8F6C8C-AB5A-4548-942D-E3FD40ACBC49}"/>
          </ac:spMkLst>
        </pc:spChg>
        <pc:graphicFrameChg chg="mod modGraphic">
          <ac:chgData name="Crouse,Julie" userId="8738619b-c4ec-4c6e-bf7e-c79ecf51b25e" providerId="ADAL" clId="{F759CA08-DF4A-4673-BBAC-D2AB9AB187A8}" dt="2022-05-16T12:52:35.688" v="7" actId="26606"/>
          <ac:graphicFrameMkLst>
            <pc:docMk/>
            <pc:sldMk cId="2715332594" sldId="281"/>
            <ac:graphicFrameMk id="5" creationId="{8D4A9F78-2AB7-7110-1ABE-CE2B68402FC5}"/>
          </ac:graphicFrameMkLst>
        </pc:graphicFrameChg>
        <pc:picChg chg="mod">
          <ac:chgData name="Crouse,Julie" userId="8738619b-c4ec-4c6e-bf7e-c79ecf51b25e" providerId="ADAL" clId="{F759CA08-DF4A-4673-BBAC-D2AB9AB187A8}" dt="2022-05-16T12:52:35.688" v="7" actId="26606"/>
          <ac:picMkLst>
            <pc:docMk/>
            <pc:sldMk cId="2715332594" sldId="281"/>
            <ac:picMk id="6" creationId="{F8B22C67-CD33-54D2-1003-2B5997341142}"/>
          </ac:picMkLst>
        </pc:picChg>
      </pc:sldChg>
      <pc:sldChg chg="modSp mod">
        <pc:chgData name="Crouse,Julie" userId="8738619b-c4ec-4c6e-bf7e-c79ecf51b25e" providerId="ADAL" clId="{F759CA08-DF4A-4673-BBAC-D2AB9AB187A8}" dt="2022-05-16T12:52:50.927" v="8" actId="6549"/>
        <pc:sldMkLst>
          <pc:docMk/>
          <pc:sldMk cId="817067199" sldId="282"/>
        </pc:sldMkLst>
        <pc:spChg chg="mod">
          <ac:chgData name="Crouse,Julie" userId="8738619b-c4ec-4c6e-bf7e-c79ecf51b25e" providerId="ADAL" clId="{F759CA08-DF4A-4673-BBAC-D2AB9AB187A8}" dt="2022-05-16T12:52:50.927" v="8" actId="6549"/>
          <ac:spMkLst>
            <pc:docMk/>
            <pc:sldMk cId="817067199" sldId="282"/>
            <ac:spMk id="2" creationId="{CBCA4B2C-3279-BFA5-3D1C-BCD532B4BDB7}"/>
          </ac:spMkLst>
        </pc:spChg>
      </pc:sldChg>
    </pc:docChg>
  </pc:docChgLst>
  <pc:docChgLst>
    <pc:chgData name="Crouse,Julie" userId="8738619b-c4ec-4c6e-bf7e-c79ecf51b25e" providerId="ADAL" clId="{746EF308-F3AA-4E80-BAB2-CADDA62D2593}"/>
    <pc:docChg chg="undo custSel modSld sldOrd">
      <pc:chgData name="Crouse,Julie" userId="8738619b-c4ec-4c6e-bf7e-c79ecf51b25e" providerId="ADAL" clId="{746EF308-F3AA-4E80-BAB2-CADDA62D2593}" dt="2022-06-08T12:07:46.653" v="85" actId="26606"/>
      <pc:docMkLst>
        <pc:docMk/>
      </pc:docMkLst>
      <pc:sldChg chg="modSp mod">
        <pc:chgData name="Crouse,Julie" userId="8738619b-c4ec-4c6e-bf7e-c79ecf51b25e" providerId="ADAL" clId="{746EF308-F3AA-4E80-BAB2-CADDA62D2593}" dt="2022-06-08T12:02:56.672" v="3" actId="255"/>
        <pc:sldMkLst>
          <pc:docMk/>
          <pc:sldMk cId="1481739698" sldId="261"/>
        </pc:sldMkLst>
        <pc:spChg chg="mod">
          <ac:chgData name="Crouse,Julie" userId="8738619b-c4ec-4c6e-bf7e-c79ecf51b25e" providerId="ADAL" clId="{746EF308-F3AA-4E80-BAB2-CADDA62D2593}" dt="2022-06-08T12:02:56.672" v="3" actId="255"/>
          <ac:spMkLst>
            <pc:docMk/>
            <pc:sldMk cId="1481739698" sldId="261"/>
            <ac:spMk id="3" creationId="{A68E23B0-5104-0AE8-9934-03C26CD2F21A}"/>
          </ac:spMkLst>
        </pc:spChg>
      </pc:sldChg>
      <pc:sldChg chg="modSp mod">
        <pc:chgData name="Crouse,Julie" userId="8738619b-c4ec-4c6e-bf7e-c79ecf51b25e" providerId="ADAL" clId="{746EF308-F3AA-4E80-BAB2-CADDA62D2593}" dt="2022-06-08T12:04:01.031" v="19" actId="1076"/>
        <pc:sldMkLst>
          <pc:docMk/>
          <pc:sldMk cId="616427984" sldId="262"/>
        </pc:sldMkLst>
        <pc:spChg chg="mod">
          <ac:chgData name="Crouse,Julie" userId="8738619b-c4ec-4c6e-bf7e-c79ecf51b25e" providerId="ADAL" clId="{746EF308-F3AA-4E80-BAB2-CADDA62D2593}" dt="2022-06-08T12:03:51.852" v="17" actId="21"/>
          <ac:spMkLst>
            <pc:docMk/>
            <pc:sldMk cId="616427984" sldId="262"/>
            <ac:spMk id="9" creationId="{903573EC-CBB3-7905-955F-AE23813CD2A1}"/>
          </ac:spMkLst>
        </pc:spChg>
        <pc:graphicFrameChg chg="mod modGraphic">
          <ac:chgData name="Crouse,Julie" userId="8738619b-c4ec-4c6e-bf7e-c79ecf51b25e" providerId="ADAL" clId="{746EF308-F3AA-4E80-BAB2-CADDA62D2593}" dt="2022-06-08T12:04:01.031" v="19" actId="1076"/>
          <ac:graphicFrameMkLst>
            <pc:docMk/>
            <pc:sldMk cId="616427984" sldId="262"/>
            <ac:graphicFrameMk id="8" creationId="{59A7A7FA-91FE-EEAF-C951-2554DA8DE5D0}"/>
          </ac:graphicFrameMkLst>
        </pc:graphicFrameChg>
      </pc:sldChg>
      <pc:sldChg chg="addSp delSp modSp mod">
        <pc:chgData name="Crouse,Julie" userId="8738619b-c4ec-4c6e-bf7e-c79ecf51b25e" providerId="ADAL" clId="{746EF308-F3AA-4E80-BAB2-CADDA62D2593}" dt="2022-06-08T12:04:24.218" v="20" actId="26606"/>
        <pc:sldMkLst>
          <pc:docMk/>
          <pc:sldMk cId="3520729433" sldId="264"/>
        </pc:sldMkLst>
        <pc:spChg chg="mod">
          <ac:chgData name="Crouse,Julie" userId="8738619b-c4ec-4c6e-bf7e-c79ecf51b25e" providerId="ADAL" clId="{746EF308-F3AA-4E80-BAB2-CADDA62D2593}" dt="2022-06-08T12:04:24.218" v="20" actId="26606"/>
          <ac:spMkLst>
            <pc:docMk/>
            <pc:sldMk cId="3520729433" sldId="264"/>
            <ac:spMk id="2" creationId="{C8E83212-5F81-5008-6C57-A577279A123B}"/>
          </ac:spMkLst>
        </pc:spChg>
        <pc:spChg chg="mod">
          <ac:chgData name="Crouse,Julie" userId="8738619b-c4ec-4c6e-bf7e-c79ecf51b25e" providerId="ADAL" clId="{746EF308-F3AA-4E80-BAB2-CADDA62D2593}" dt="2022-06-08T12:04:24.218" v="20" actId="26606"/>
          <ac:spMkLst>
            <pc:docMk/>
            <pc:sldMk cId="3520729433" sldId="264"/>
            <ac:spMk id="3" creationId="{F494FBD7-E4CE-EA4E-1FA5-2CC47BB330AE}"/>
          </ac:spMkLst>
        </pc:spChg>
        <pc:spChg chg="mod">
          <ac:chgData name="Crouse,Julie" userId="8738619b-c4ec-4c6e-bf7e-c79ecf51b25e" providerId="ADAL" clId="{746EF308-F3AA-4E80-BAB2-CADDA62D2593}" dt="2022-06-08T12:04:24.218" v="20" actId="26606"/>
          <ac:spMkLst>
            <pc:docMk/>
            <pc:sldMk cId="3520729433" sldId="264"/>
            <ac:spMk id="10" creationId="{AFFDA454-99C7-C3E5-5EA0-9894EEBBC892}"/>
          </ac:spMkLst>
        </pc:spChg>
        <pc:spChg chg="del">
          <ac:chgData name="Crouse,Julie" userId="8738619b-c4ec-4c6e-bf7e-c79ecf51b25e" providerId="ADAL" clId="{746EF308-F3AA-4E80-BAB2-CADDA62D2593}" dt="2022-06-08T12:04:24.218" v="20" actId="26606"/>
          <ac:spMkLst>
            <pc:docMk/>
            <pc:sldMk cId="3520729433" sldId="264"/>
            <ac:spMk id="38" creationId="{F5493CFF-E43B-4B10-ACE1-C8A1246629EA}"/>
          </ac:spMkLst>
        </pc:spChg>
        <pc:spChg chg="add">
          <ac:chgData name="Crouse,Julie" userId="8738619b-c4ec-4c6e-bf7e-c79ecf51b25e" providerId="ADAL" clId="{746EF308-F3AA-4E80-BAB2-CADDA62D2593}" dt="2022-06-08T12:04:24.218" v="20" actId="26606"/>
          <ac:spMkLst>
            <pc:docMk/>
            <pc:sldMk cId="3520729433" sldId="264"/>
            <ac:spMk id="43" creationId="{9D25F302-27C5-414F-97F8-6EA0A6C028BA}"/>
          </ac:spMkLst>
        </pc:spChg>
        <pc:spChg chg="add">
          <ac:chgData name="Crouse,Julie" userId="8738619b-c4ec-4c6e-bf7e-c79ecf51b25e" providerId="ADAL" clId="{746EF308-F3AA-4E80-BAB2-CADDA62D2593}" dt="2022-06-08T12:04:24.218" v="20" actId="26606"/>
          <ac:spMkLst>
            <pc:docMk/>
            <pc:sldMk cId="3520729433" sldId="264"/>
            <ac:spMk id="45" creationId="{830A36F8-48C2-4842-A87B-8CE8DF4E7FD2}"/>
          </ac:spMkLst>
        </pc:spChg>
        <pc:spChg chg="add">
          <ac:chgData name="Crouse,Julie" userId="8738619b-c4ec-4c6e-bf7e-c79ecf51b25e" providerId="ADAL" clId="{746EF308-F3AA-4E80-BAB2-CADDA62D2593}" dt="2022-06-08T12:04:24.218" v="20" actId="26606"/>
          <ac:spMkLst>
            <pc:docMk/>
            <pc:sldMk cId="3520729433" sldId="264"/>
            <ac:spMk id="47" creationId="{8F451A30-466B-4996-9BA5-CD6ABCC6D558}"/>
          </ac:spMkLst>
        </pc:spChg>
        <pc:picChg chg="mod ord">
          <ac:chgData name="Crouse,Julie" userId="8738619b-c4ec-4c6e-bf7e-c79ecf51b25e" providerId="ADAL" clId="{746EF308-F3AA-4E80-BAB2-CADDA62D2593}" dt="2022-06-08T12:04:24.218" v="20" actId="26606"/>
          <ac:picMkLst>
            <pc:docMk/>
            <pc:sldMk cId="3520729433" sldId="264"/>
            <ac:picMk id="8" creationId="{652AE51F-89C8-E80B-D914-50784E27F9BA}"/>
          </ac:picMkLst>
        </pc:picChg>
      </pc:sldChg>
      <pc:sldChg chg="addSp delSp modSp mod">
        <pc:chgData name="Crouse,Julie" userId="8738619b-c4ec-4c6e-bf7e-c79ecf51b25e" providerId="ADAL" clId="{746EF308-F3AA-4E80-BAB2-CADDA62D2593}" dt="2022-06-08T12:05:02.530" v="27" actId="26606"/>
        <pc:sldMkLst>
          <pc:docMk/>
          <pc:sldMk cId="1687009494" sldId="268"/>
        </pc:sldMkLst>
        <pc:spChg chg="mod">
          <ac:chgData name="Crouse,Julie" userId="8738619b-c4ec-4c6e-bf7e-c79ecf51b25e" providerId="ADAL" clId="{746EF308-F3AA-4E80-BAB2-CADDA62D2593}" dt="2022-06-08T12:05:02.530" v="27" actId="26606"/>
          <ac:spMkLst>
            <pc:docMk/>
            <pc:sldMk cId="1687009494" sldId="268"/>
            <ac:spMk id="2" creationId="{E14541B4-50F4-4911-1EA8-7AA2D92D9137}"/>
          </ac:spMkLst>
        </pc:spChg>
        <pc:spChg chg="mod">
          <ac:chgData name="Crouse,Julie" userId="8738619b-c4ec-4c6e-bf7e-c79ecf51b25e" providerId="ADAL" clId="{746EF308-F3AA-4E80-BAB2-CADDA62D2593}" dt="2022-06-08T12:05:02.530" v="27" actId="26606"/>
          <ac:spMkLst>
            <pc:docMk/>
            <pc:sldMk cId="1687009494" sldId="268"/>
            <ac:spMk id="3" creationId="{7D8E5DB9-443E-741D-E8EC-C20E23C20FD4}"/>
          </ac:spMkLst>
        </pc:spChg>
        <pc:spChg chg="del mod">
          <ac:chgData name="Crouse,Julie" userId="8738619b-c4ec-4c6e-bf7e-c79ecf51b25e" providerId="ADAL" clId="{746EF308-F3AA-4E80-BAB2-CADDA62D2593}" dt="2022-06-08T12:04:50.771" v="22" actId="478"/>
          <ac:spMkLst>
            <pc:docMk/>
            <pc:sldMk cId="1687009494" sldId="268"/>
            <ac:spMk id="6" creationId="{5DD97117-2977-7007-ED30-04351B775E3E}"/>
          </ac:spMkLst>
        </pc:spChg>
        <pc:spChg chg="del">
          <ac:chgData name="Crouse,Julie" userId="8738619b-c4ec-4c6e-bf7e-c79ecf51b25e" providerId="ADAL" clId="{746EF308-F3AA-4E80-BAB2-CADDA62D2593}" dt="2022-06-08T12:04:46.759" v="21" actId="26606"/>
          <ac:spMkLst>
            <pc:docMk/>
            <pc:sldMk cId="1687009494" sldId="268"/>
            <ac:spMk id="11" creationId="{BE0C1D5B-DAD5-442B-92B7-5C2B73978D20}"/>
          </ac:spMkLst>
        </pc:spChg>
        <pc:spChg chg="add del">
          <ac:chgData name="Crouse,Julie" userId="8738619b-c4ec-4c6e-bf7e-c79ecf51b25e" providerId="ADAL" clId="{746EF308-F3AA-4E80-BAB2-CADDA62D2593}" dt="2022-06-08T12:05:02.530" v="27" actId="26606"/>
          <ac:spMkLst>
            <pc:docMk/>
            <pc:sldMk cId="1687009494" sldId="268"/>
            <ac:spMk id="16" creationId="{23A58148-D452-4F6F-A2FE-EED968DE1970}"/>
          </ac:spMkLst>
        </pc:spChg>
        <pc:spChg chg="add del">
          <ac:chgData name="Crouse,Julie" userId="8738619b-c4ec-4c6e-bf7e-c79ecf51b25e" providerId="ADAL" clId="{746EF308-F3AA-4E80-BAB2-CADDA62D2593}" dt="2022-06-08T12:04:57.699" v="24" actId="26606"/>
          <ac:spMkLst>
            <pc:docMk/>
            <pc:sldMk cId="1687009494" sldId="268"/>
            <ac:spMk id="21" creationId="{A2679492-7988-4050-9056-542444452411}"/>
          </ac:spMkLst>
        </pc:spChg>
        <pc:spChg chg="add del">
          <ac:chgData name="Crouse,Julie" userId="8738619b-c4ec-4c6e-bf7e-c79ecf51b25e" providerId="ADAL" clId="{746EF308-F3AA-4E80-BAB2-CADDA62D2593}" dt="2022-06-08T12:04:57.699" v="24" actId="26606"/>
          <ac:spMkLst>
            <pc:docMk/>
            <pc:sldMk cId="1687009494" sldId="268"/>
            <ac:spMk id="23" creationId="{B091B163-7D61-4891-ABCF-5C13D9C418D0}"/>
          </ac:spMkLst>
        </pc:spChg>
        <pc:spChg chg="add">
          <ac:chgData name="Crouse,Julie" userId="8738619b-c4ec-4c6e-bf7e-c79ecf51b25e" providerId="ADAL" clId="{746EF308-F3AA-4E80-BAB2-CADDA62D2593}" dt="2022-06-08T12:05:02.530" v="27" actId="26606"/>
          <ac:spMkLst>
            <pc:docMk/>
            <pc:sldMk cId="1687009494" sldId="268"/>
            <ac:spMk id="27" creationId="{7F488E8B-4E1E-4402-8935-D4E6C02615C7}"/>
          </ac:spMkLst>
        </pc:spChg>
        <pc:spChg chg="add del">
          <ac:chgData name="Crouse,Julie" userId="8738619b-c4ec-4c6e-bf7e-c79ecf51b25e" providerId="ADAL" clId="{746EF308-F3AA-4E80-BAB2-CADDA62D2593}" dt="2022-06-08T12:05:02.458" v="26" actId="26606"/>
          <ac:spMkLst>
            <pc:docMk/>
            <pc:sldMk cId="1687009494" sldId="268"/>
            <ac:spMk id="29" creationId="{D2B78728-A580-49A7-84F9-6EF6F583ADE0}"/>
          </ac:spMkLst>
        </pc:spChg>
        <pc:spChg chg="add del">
          <ac:chgData name="Crouse,Julie" userId="8738619b-c4ec-4c6e-bf7e-c79ecf51b25e" providerId="ADAL" clId="{746EF308-F3AA-4E80-BAB2-CADDA62D2593}" dt="2022-06-08T12:05:02.458" v="26" actId="26606"/>
          <ac:spMkLst>
            <pc:docMk/>
            <pc:sldMk cId="1687009494" sldId="268"/>
            <ac:spMk id="31" creationId="{38FAA1A1-D861-433F-88FA-1E9D6FD31D11}"/>
          </ac:spMkLst>
        </pc:spChg>
        <pc:spChg chg="add del">
          <ac:chgData name="Crouse,Julie" userId="8738619b-c4ec-4c6e-bf7e-c79ecf51b25e" providerId="ADAL" clId="{746EF308-F3AA-4E80-BAB2-CADDA62D2593}" dt="2022-06-08T12:05:02.458" v="26" actId="26606"/>
          <ac:spMkLst>
            <pc:docMk/>
            <pc:sldMk cId="1687009494" sldId="268"/>
            <ac:spMk id="32" creationId="{09588DA8-065E-4F6F-8EFD-43104AB2E0CF}"/>
          </ac:spMkLst>
        </pc:spChg>
        <pc:spChg chg="add del">
          <ac:chgData name="Crouse,Julie" userId="8738619b-c4ec-4c6e-bf7e-c79ecf51b25e" providerId="ADAL" clId="{746EF308-F3AA-4E80-BAB2-CADDA62D2593}" dt="2022-06-08T12:05:02.458" v="26" actId="26606"/>
          <ac:spMkLst>
            <pc:docMk/>
            <pc:sldMk cId="1687009494" sldId="268"/>
            <ac:spMk id="33" creationId="{8D71EDA1-87BF-4D5D-AB79-F346FD19278A}"/>
          </ac:spMkLst>
        </pc:spChg>
        <pc:spChg chg="add del">
          <ac:chgData name="Crouse,Julie" userId="8738619b-c4ec-4c6e-bf7e-c79ecf51b25e" providerId="ADAL" clId="{746EF308-F3AA-4E80-BAB2-CADDA62D2593}" dt="2022-06-08T12:05:02.458" v="26" actId="26606"/>
          <ac:spMkLst>
            <pc:docMk/>
            <pc:sldMk cId="1687009494" sldId="268"/>
            <ac:spMk id="34" creationId="{C4285719-470E-454C-AF62-8323075F1F5B}"/>
          </ac:spMkLst>
        </pc:spChg>
        <pc:spChg chg="add del">
          <ac:chgData name="Crouse,Julie" userId="8738619b-c4ec-4c6e-bf7e-c79ecf51b25e" providerId="ADAL" clId="{746EF308-F3AA-4E80-BAB2-CADDA62D2593}" dt="2022-06-08T12:05:02.458" v="26" actId="26606"/>
          <ac:spMkLst>
            <pc:docMk/>
            <pc:sldMk cId="1687009494" sldId="268"/>
            <ac:spMk id="35" creationId="{CD9FE4EF-C4D8-49A0-B2FF-81D8DB7D8A24}"/>
          </ac:spMkLst>
        </pc:spChg>
        <pc:spChg chg="add del">
          <ac:chgData name="Crouse,Julie" userId="8738619b-c4ec-4c6e-bf7e-c79ecf51b25e" providerId="ADAL" clId="{746EF308-F3AA-4E80-BAB2-CADDA62D2593}" dt="2022-06-08T12:05:02.458" v="26" actId="26606"/>
          <ac:spMkLst>
            <pc:docMk/>
            <pc:sldMk cId="1687009494" sldId="268"/>
            <ac:spMk id="36" creationId="{4300840D-0A0B-4512-BACA-B439D5B9C57C}"/>
          </ac:spMkLst>
        </pc:spChg>
        <pc:spChg chg="add">
          <ac:chgData name="Crouse,Julie" userId="8738619b-c4ec-4c6e-bf7e-c79ecf51b25e" providerId="ADAL" clId="{746EF308-F3AA-4E80-BAB2-CADDA62D2593}" dt="2022-06-08T12:05:02.530" v="27" actId="26606"/>
          <ac:spMkLst>
            <pc:docMk/>
            <pc:sldMk cId="1687009494" sldId="268"/>
            <ac:spMk id="38" creationId="{081EA652-8C6A-4E69-BEB9-170809474553}"/>
          </ac:spMkLst>
        </pc:spChg>
        <pc:spChg chg="add">
          <ac:chgData name="Crouse,Julie" userId="8738619b-c4ec-4c6e-bf7e-c79ecf51b25e" providerId="ADAL" clId="{746EF308-F3AA-4E80-BAB2-CADDA62D2593}" dt="2022-06-08T12:05:02.530" v="27" actId="26606"/>
          <ac:spMkLst>
            <pc:docMk/>
            <pc:sldMk cId="1687009494" sldId="268"/>
            <ac:spMk id="39" creationId="{A4026A73-1F7F-49F2-B319-8CA3B3D53269}"/>
          </ac:spMkLst>
        </pc:spChg>
        <pc:spChg chg="add">
          <ac:chgData name="Crouse,Julie" userId="8738619b-c4ec-4c6e-bf7e-c79ecf51b25e" providerId="ADAL" clId="{746EF308-F3AA-4E80-BAB2-CADDA62D2593}" dt="2022-06-08T12:05:02.530" v="27" actId="26606"/>
          <ac:spMkLst>
            <pc:docMk/>
            <pc:sldMk cId="1687009494" sldId="268"/>
            <ac:spMk id="40" creationId="{5298780A-33B9-4EA2-8F67-DE68AD62841B}"/>
          </ac:spMkLst>
        </pc:spChg>
        <pc:grpChg chg="add del">
          <ac:chgData name="Crouse,Julie" userId="8738619b-c4ec-4c6e-bf7e-c79ecf51b25e" providerId="ADAL" clId="{746EF308-F3AA-4E80-BAB2-CADDA62D2593}" dt="2022-06-08T12:04:57.699" v="24" actId="26606"/>
          <ac:grpSpMkLst>
            <pc:docMk/>
            <pc:sldMk cId="1687009494" sldId="268"/>
            <ac:grpSpMk id="25" creationId="{0474DF76-993E-44DE-AFB0-C416182ACECF}"/>
          </ac:grpSpMkLst>
        </pc:grpChg>
        <pc:picChg chg="del mod">
          <ac:chgData name="Crouse,Julie" userId="8738619b-c4ec-4c6e-bf7e-c79ecf51b25e" providerId="ADAL" clId="{746EF308-F3AA-4E80-BAB2-CADDA62D2593}" dt="2022-06-08T12:04:50.771" v="22" actId="478"/>
          <ac:picMkLst>
            <pc:docMk/>
            <pc:sldMk cId="1687009494" sldId="268"/>
            <ac:picMk id="5" creationId="{4C700FE4-ED62-AAFD-8CB5-31502C0A022A}"/>
          </ac:picMkLst>
        </pc:picChg>
        <pc:cxnChg chg="add del">
          <ac:chgData name="Crouse,Julie" userId="8738619b-c4ec-4c6e-bf7e-c79ecf51b25e" providerId="ADAL" clId="{746EF308-F3AA-4E80-BAB2-CADDA62D2593}" dt="2022-06-08T12:04:57.699" v="24" actId="26606"/>
          <ac:cxnSpMkLst>
            <pc:docMk/>
            <pc:sldMk cId="1687009494" sldId="268"/>
            <ac:cxnSpMk id="30" creationId="{C49DA8F6-BCC1-4447-B54C-57856834B94B}"/>
          </ac:cxnSpMkLst>
        </pc:cxnChg>
        <pc:cxnChg chg="add">
          <ac:chgData name="Crouse,Julie" userId="8738619b-c4ec-4c6e-bf7e-c79ecf51b25e" providerId="ADAL" clId="{746EF308-F3AA-4E80-BAB2-CADDA62D2593}" dt="2022-06-08T12:05:02.530" v="27" actId="26606"/>
          <ac:cxnSpMkLst>
            <pc:docMk/>
            <pc:sldMk cId="1687009494" sldId="268"/>
            <ac:cxnSpMk id="41" creationId="{23AAC9B5-8015-485C-ACF9-A750390E9A56}"/>
          </ac:cxnSpMkLst>
        </pc:cxnChg>
      </pc:sldChg>
      <pc:sldChg chg="modSp mod">
        <pc:chgData name="Crouse,Julie" userId="8738619b-c4ec-4c6e-bf7e-c79ecf51b25e" providerId="ADAL" clId="{746EF308-F3AA-4E80-BAB2-CADDA62D2593}" dt="2022-06-08T12:05:54.023" v="61" actId="27636"/>
        <pc:sldMkLst>
          <pc:docMk/>
          <pc:sldMk cId="1495197171" sldId="272"/>
        </pc:sldMkLst>
        <pc:spChg chg="mod">
          <ac:chgData name="Crouse,Julie" userId="8738619b-c4ec-4c6e-bf7e-c79ecf51b25e" providerId="ADAL" clId="{746EF308-F3AA-4E80-BAB2-CADDA62D2593}" dt="2022-06-08T12:05:54.023" v="61" actId="27636"/>
          <ac:spMkLst>
            <pc:docMk/>
            <pc:sldMk cId="1495197171" sldId="272"/>
            <ac:spMk id="2" creationId="{0C8A71BD-50FD-4035-363F-EB39AAE91CE3}"/>
          </ac:spMkLst>
        </pc:spChg>
      </pc:sldChg>
      <pc:sldChg chg="modSp mod">
        <pc:chgData name="Crouse,Julie" userId="8738619b-c4ec-4c6e-bf7e-c79ecf51b25e" providerId="ADAL" clId="{746EF308-F3AA-4E80-BAB2-CADDA62D2593}" dt="2022-06-08T12:06:41.856" v="62" actId="1076"/>
        <pc:sldMkLst>
          <pc:docMk/>
          <pc:sldMk cId="3605294791" sldId="279"/>
        </pc:sldMkLst>
        <pc:spChg chg="mod">
          <ac:chgData name="Crouse,Julie" userId="8738619b-c4ec-4c6e-bf7e-c79ecf51b25e" providerId="ADAL" clId="{746EF308-F3AA-4E80-BAB2-CADDA62D2593}" dt="2022-06-08T12:06:41.856" v="62" actId="1076"/>
          <ac:spMkLst>
            <pc:docMk/>
            <pc:sldMk cId="3605294791" sldId="279"/>
            <ac:spMk id="6" creationId="{C6CA3F06-228F-87A7-EAFE-6645DCD3C3EF}"/>
          </ac:spMkLst>
        </pc:spChg>
      </pc:sldChg>
      <pc:sldChg chg="addSp modSp mod setBg">
        <pc:chgData name="Crouse,Julie" userId="8738619b-c4ec-4c6e-bf7e-c79ecf51b25e" providerId="ADAL" clId="{746EF308-F3AA-4E80-BAB2-CADDA62D2593}" dt="2022-06-08T12:07:46.653" v="85" actId="26606"/>
        <pc:sldMkLst>
          <pc:docMk/>
          <pc:sldMk cId="3450919402" sldId="283"/>
        </pc:sldMkLst>
        <pc:spChg chg="mod">
          <ac:chgData name="Crouse,Julie" userId="8738619b-c4ec-4c6e-bf7e-c79ecf51b25e" providerId="ADAL" clId="{746EF308-F3AA-4E80-BAB2-CADDA62D2593}" dt="2022-06-08T12:07:46.653" v="85" actId="26606"/>
          <ac:spMkLst>
            <pc:docMk/>
            <pc:sldMk cId="3450919402" sldId="283"/>
            <ac:spMk id="2" creationId="{51480BD7-8E82-CED2-6B27-FB83849768F8}"/>
          </ac:spMkLst>
        </pc:spChg>
        <pc:spChg chg="mod">
          <ac:chgData name="Crouse,Julie" userId="8738619b-c4ec-4c6e-bf7e-c79ecf51b25e" providerId="ADAL" clId="{746EF308-F3AA-4E80-BAB2-CADDA62D2593}" dt="2022-06-08T12:07:46.653" v="85" actId="26606"/>
          <ac:spMkLst>
            <pc:docMk/>
            <pc:sldMk cId="3450919402" sldId="283"/>
            <ac:spMk id="3" creationId="{ADB39307-6249-5791-CA55-A7E1BF3353F1}"/>
          </ac:spMkLst>
        </pc:spChg>
        <pc:spChg chg="add">
          <ac:chgData name="Crouse,Julie" userId="8738619b-c4ec-4c6e-bf7e-c79ecf51b25e" providerId="ADAL" clId="{746EF308-F3AA-4E80-BAB2-CADDA62D2593}" dt="2022-06-08T12:07:46.653" v="85" actId="26606"/>
          <ac:spMkLst>
            <pc:docMk/>
            <pc:sldMk cId="3450919402" sldId="283"/>
            <ac:spMk id="8" creationId="{081EA652-8C6A-4E69-BEB9-170809474553}"/>
          </ac:spMkLst>
        </pc:spChg>
        <pc:spChg chg="add">
          <ac:chgData name="Crouse,Julie" userId="8738619b-c4ec-4c6e-bf7e-c79ecf51b25e" providerId="ADAL" clId="{746EF308-F3AA-4E80-BAB2-CADDA62D2593}" dt="2022-06-08T12:07:46.653" v="85" actId="26606"/>
          <ac:spMkLst>
            <pc:docMk/>
            <pc:sldMk cId="3450919402" sldId="283"/>
            <ac:spMk id="10" creationId="{A4026A73-1F7F-49F2-B319-8CA3B3D53269}"/>
          </ac:spMkLst>
        </pc:spChg>
        <pc:spChg chg="add">
          <ac:chgData name="Crouse,Julie" userId="8738619b-c4ec-4c6e-bf7e-c79ecf51b25e" providerId="ADAL" clId="{746EF308-F3AA-4E80-BAB2-CADDA62D2593}" dt="2022-06-08T12:07:46.653" v="85" actId="26606"/>
          <ac:spMkLst>
            <pc:docMk/>
            <pc:sldMk cId="3450919402" sldId="283"/>
            <ac:spMk id="12" creationId="{5298780A-33B9-4EA2-8F67-DE68AD62841B}"/>
          </ac:spMkLst>
        </pc:spChg>
        <pc:spChg chg="add">
          <ac:chgData name="Crouse,Julie" userId="8738619b-c4ec-4c6e-bf7e-c79ecf51b25e" providerId="ADAL" clId="{746EF308-F3AA-4E80-BAB2-CADDA62D2593}" dt="2022-06-08T12:07:46.653" v="85" actId="26606"/>
          <ac:spMkLst>
            <pc:docMk/>
            <pc:sldMk cId="3450919402" sldId="283"/>
            <ac:spMk id="14" creationId="{7F488E8B-4E1E-4402-8935-D4E6C02615C7}"/>
          </ac:spMkLst>
        </pc:spChg>
        <pc:cxnChg chg="add">
          <ac:chgData name="Crouse,Julie" userId="8738619b-c4ec-4c6e-bf7e-c79ecf51b25e" providerId="ADAL" clId="{746EF308-F3AA-4E80-BAB2-CADDA62D2593}" dt="2022-06-08T12:07:46.653" v="85" actId="26606"/>
          <ac:cxnSpMkLst>
            <pc:docMk/>
            <pc:sldMk cId="3450919402" sldId="283"/>
            <ac:cxnSpMk id="16" creationId="{23AAC9B5-8015-485C-ACF9-A750390E9A56}"/>
          </ac:cxnSpMkLst>
        </pc:cxnChg>
      </pc:sldChg>
      <pc:sldChg chg="ord">
        <pc:chgData name="Crouse,Julie" userId="8738619b-c4ec-4c6e-bf7e-c79ecf51b25e" providerId="ADAL" clId="{746EF308-F3AA-4E80-BAB2-CADDA62D2593}" dt="2022-06-08T12:02:01.661" v="1"/>
        <pc:sldMkLst>
          <pc:docMk/>
          <pc:sldMk cId="1219006077" sldId="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A08CD-3850-4D7D-B335-DCC8F1E8EC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0330D1D-B7A8-4489-A985-352D5732A6F0}">
      <dgm:prSet/>
      <dgm:spPr/>
      <dgm:t>
        <a:bodyPr/>
        <a:lstStyle/>
        <a:p>
          <a:r>
            <a:rPr lang="en-US"/>
            <a:t>Every time a person uses a substance (repetition) it causes a reaction in both the body (physical) and the mind (psychological)</a:t>
          </a:r>
        </a:p>
      </dgm:t>
    </dgm:pt>
    <dgm:pt modelId="{36B9AC51-385D-4356-8D42-8C5B8BBDC682}" type="parTrans" cxnId="{73253A96-E86F-47E3-8E2E-771AD2655F08}">
      <dgm:prSet/>
      <dgm:spPr/>
      <dgm:t>
        <a:bodyPr/>
        <a:lstStyle/>
        <a:p>
          <a:endParaRPr lang="en-US"/>
        </a:p>
      </dgm:t>
    </dgm:pt>
    <dgm:pt modelId="{3F704DE5-55C1-4E47-81BE-68769289BB2B}" type="sibTrans" cxnId="{73253A96-E86F-47E3-8E2E-771AD2655F08}">
      <dgm:prSet/>
      <dgm:spPr/>
      <dgm:t>
        <a:bodyPr/>
        <a:lstStyle/>
        <a:p>
          <a:endParaRPr lang="en-US"/>
        </a:p>
      </dgm:t>
    </dgm:pt>
    <dgm:pt modelId="{F93BCD43-4885-47F9-B5D3-35C1E8F0AB45}">
      <dgm:prSet/>
      <dgm:spPr/>
      <dgm:t>
        <a:bodyPr/>
        <a:lstStyle/>
        <a:p>
          <a:r>
            <a:rPr lang="en-US"/>
            <a:t>The substance use is pleasurable, and the repetition can work like an enforcer, drilling those habits deeper and deeper.</a:t>
          </a:r>
        </a:p>
      </dgm:t>
    </dgm:pt>
    <dgm:pt modelId="{5E555CF1-1FB3-48EA-AB5B-1784C8BD11B9}" type="parTrans" cxnId="{80C66A96-A6FF-4F6C-912C-F4BC77B7F566}">
      <dgm:prSet/>
      <dgm:spPr/>
      <dgm:t>
        <a:bodyPr/>
        <a:lstStyle/>
        <a:p>
          <a:endParaRPr lang="en-US"/>
        </a:p>
      </dgm:t>
    </dgm:pt>
    <dgm:pt modelId="{C416A3E0-213B-4D5C-96E7-724E2EC35A61}" type="sibTrans" cxnId="{80C66A96-A6FF-4F6C-912C-F4BC77B7F566}">
      <dgm:prSet/>
      <dgm:spPr/>
      <dgm:t>
        <a:bodyPr/>
        <a:lstStyle/>
        <a:p>
          <a:endParaRPr lang="en-US"/>
        </a:p>
      </dgm:t>
    </dgm:pt>
    <dgm:pt modelId="{0A7AEC0B-B30E-4B67-B460-51D94591A2D9}">
      <dgm:prSet/>
      <dgm:spPr/>
      <dgm:t>
        <a:bodyPr/>
        <a:lstStyle/>
        <a:p>
          <a:r>
            <a:rPr lang="en-US"/>
            <a:t>Through the repetition of use and the reinforcement of the habit, this can make the substance use a very difficult habit to break</a:t>
          </a:r>
        </a:p>
      </dgm:t>
    </dgm:pt>
    <dgm:pt modelId="{5D46E47F-1E81-4A63-A452-7C424481BE2C}" type="parTrans" cxnId="{F85F3AC3-E25D-4402-85B5-4FE00F5F6B4B}">
      <dgm:prSet/>
      <dgm:spPr/>
      <dgm:t>
        <a:bodyPr/>
        <a:lstStyle/>
        <a:p>
          <a:endParaRPr lang="en-US"/>
        </a:p>
      </dgm:t>
    </dgm:pt>
    <dgm:pt modelId="{E293CA9D-8522-4718-8ACC-B32FF8B9A500}" type="sibTrans" cxnId="{F85F3AC3-E25D-4402-85B5-4FE00F5F6B4B}">
      <dgm:prSet/>
      <dgm:spPr/>
      <dgm:t>
        <a:bodyPr/>
        <a:lstStyle/>
        <a:p>
          <a:endParaRPr lang="en-US"/>
        </a:p>
      </dgm:t>
    </dgm:pt>
    <dgm:pt modelId="{B8AD8DF4-A0F2-4717-8567-35562E15520B}">
      <dgm:prSet/>
      <dgm:spPr/>
      <dgm:t>
        <a:bodyPr/>
        <a:lstStyle/>
        <a:p>
          <a:r>
            <a:rPr lang="en-US"/>
            <a:t>The habit may become both physical and psychological.</a:t>
          </a:r>
        </a:p>
      </dgm:t>
    </dgm:pt>
    <dgm:pt modelId="{E85BDD40-E8A7-4BA3-BDC3-80A30D06630C}" type="parTrans" cxnId="{3FC4692A-46B8-47C4-A42A-D99762B6C561}">
      <dgm:prSet/>
      <dgm:spPr/>
      <dgm:t>
        <a:bodyPr/>
        <a:lstStyle/>
        <a:p>
          <a:endParaRPr lang="en-US"/>
        </a:p>
      </dgm:t>
    </dgm:pt>
    <dgm:pt modelId="{B766EFEC-3B3B-4345-BFA3-0CCE64CFCBFC}" type="sibTrans" cxnId="{3FC4692A-46B8-47C4-A42A-D99762B6C561}">
      <dgm:prSet/>
      <dgm:spPr/>
      <dgm:t>
        <a:bodyPr/>
        <a:lstStyle/>
        <a:p>
          <a:endParaRPr lang="en-US"/>
        </a:p>
      </dgm:t>
    </dgm:pt>
    <dgm:pt modelId="{EE885C55-AC33-49F4-8028-61AB3A0CE5BC}" type="pres">
      <dgm:prSet presAssocID="{083A08CD-3850-4D7D-B335-DCC8F1E8EC45}" presName="vert0" presStyleCnt="0">
        <dgm:presLayoutVars>
          <dgm:dir/>
          <dgm:animOne val="branch"/>
          <dgm:animLvl val="lvl"/>
        </dgm:presLayoutVars>
      </dgm:prSet>
      <dgm:spPr/>
    </dgm:pt>
    <dgm:pt modelId="{188B9D6D-DA53-4379-A6F8-88566AC5532F}" type="pres">
      <dgm:prSet presAssocID="{E0330D1D-B7A8-4489-A985-352D5732A6F0}" presName="thickLine" presStyleLbl="alignNode1" presStyleIdx="0" presStyleCnt="4"/>
      <dgm:spPr/>
    </dgm:pt>
    <dgm:pt modelId="{47B26EF8-40A2-49CE-8173-7B1402B32E72}" type="pres">
      <dgm:prSet presAssocID="{E0330D1D-B7A8-4489-A985-352D5732A6F0}" presName="horz1" presStyleCnt="0"/>
      <dgm:spPr/>
    </dgm:pt>
    <dgm:pt modelId="{4888326B-F89D-438F-B465-7C131F4DF454}" type="pres">
      <dgm:prSet presAssocID="{E0330D1D-B7A8-4489-A985-352D5732A6F0}" presName="tx1" presStyleLbl="revTx" presStyleIdx="0" presStyleCnt="4"/>
      <dgm:spPr/>
    </dgm:pt>
    <dgm:pt modelId="{3F180F20-0E0E-4AEB-8961-5CA423E40A96}" type="pres">
      <dgm:prSet presAssocID="{E0330D1D-B7A8-4489-A985-352D5732A6F0}" presName="vert1" presStyleCnt="0"/>
      <dgm:spPr/>
    </dgm:pt>
    <dgm:pt modelId="{8665F1FC-2A05-4F39-9261-8996D6CE509E}" type="pres">
      <dgm:prSet presAssocID="{F93BCD43-4885-47F9-B5D3-35C1E8F0AB45}" presName="thickLine" presStyleLbl="alignNode1" presStyleIdx="1" presStyleCnt="4"/>
      <dgm:spPr/>
    </dgm:pt>
    <dgm:pt modelId="{3968CB7C-22C5-46EE-BDCA-1913E01156C1}" type="pres">
      <dgm:prSet presAssocID="{F93BCD43-4885-47F9-B5D3-35C1E8F0AB45}" presName="horz1" presStyleCnt="0"/>
      <dgm:spPr/>
    </dgm:pt>
    <dgm:pt modelId="{A9A3A08B-ABD0-4136-B45C-B0F7FC7D3D3D}" type="pres">
      <dgm:prSet presAssocID="{F93BCD43-4885-47F9-B5D3-35C1E8F0AB45}" presName="tx1" presStyleLbl="revTx" presStyleIdx="1" presStyleCnt="4"/>
      <dgm:spPr/>
    </dgm:pt>
    <dgm:pt modelId="{C3E8EEB7-5EAF-471C-8B06-25708596661F}" type="pres">
      <dgm:prSet presAssocID="{F93BCD43-4885-47F9-B5D3-35C1E8F0AB45}" presName="vert1" presStyleCnt="0"/>
      <dgm:spPr/>
    </dgm:pt>
    <dgm:pt modelId="{8803D690-3C65-4155-8C7B-E383CD2845D9}" type="pres">
      <dgm:prSet presAssocID="{0A7AEC0B-B30E-4B67-B460-51D94591A2D9}" presName="thickLine" presStyleLbl="alignNode1" presStyleIdx="2" presStyleCnt="4"/>
      <dgm:spPr/>
    </dgm:pt>
    <dgm:pt modelId="{69E1B46F-B1F2-4BB6-BDC9-0EF3AD1CC84E}" type="pres">
      <dgm:prSet presAssocID="{0A7AEC0B-B30E-4B67-B460-51D94591A2D9}" presName="horz1" presStyleCnt="0"/>
      <dgm:spPr/>
    </dgm:pt>
    <dgm:pt modelId="{D7E09688-18C0-4F59-AC13-EE2D22BA7F98}" type="pres">
      <dgm:prSet presAssocID="{0A7AEC0B-B30E-4B67-B460-51D94591A2D9}" presName="tx1" presStyleLbl="revTx" presStyleIdx="2" presStyleCnt="4"/>
      <dgm:spPr/>
    </dgm:pt>
    <dgm:pt modelId="{B20D5DCE-38CC-481B-B8B7-FD67A36095EF}" type="pres">
      <dgm:prSet presAssocID="{0A7AEC0B-B30E-4B67-B460-51D94591A2D9}" presName="vert1" presStyleCnt="0"/>
      <dgm:spPr/>
    </dgm:pt>
    <dgm:pt modelId="{F9E92F52-5149-44A1-8811-741AFD741D5E}" type="pres">
      <dgm:prSet presAssocID="{B8AD8DF4-A0F2-4717-8567-35562E15520B}" presName="thickLine" presStyleLbl="alignNode1" presStyleIdx="3" presStyleCnt="4"/>
      <dgm:spPr/>
    </dgm:pt>
    <dgm:pt modelId="{7777A972-5EC5-4DAC-A231-BE8A5FD921B4}" type="pres">
      <dgm:prSet presAssocID="{B8AD8DF4-A0F2-4717-8567-35562E15520B}" presName="horz1" presStyleCnt="0"/>
      <dgm:spPr/>
    </dgm:pt>
    <dgm:pt modelId="{967AB5AC-8640-4861-89D3-5D7BF8E95C68}" type="pres">
      <dgm:prSet presAssocID="{B8AD8DF4-A0F2-4717-8567-35562E15520B}" presName="tx1" presStyleLbl="revTx" presStyleIdx="3" presStyleCnt="4"/>
      <dgm:spPr/>
    </dgm:pt>
    <dgm:pt modelId="{B2ADF9EE-8543-4015-BFB6-A458E0F6FC57}" type="pres">
      <dgm:prSet presAssocID="{B8AD8DF4-A0F2-4717-8567-35562E15520B}" presName="vert1" presStyleCnt="0"/>
      <dgm:spPr/>
    </dgm:pt>
  </dgm:ptLst>
  <dgm:cxnLst>
    <dgm:cxn modelId="{3C221C25-82E8-4A57-A41A-EAA0B80D81D0}" type="presOf" srcId="{E0330D1D-B7A8-4489-A985-352D5732A6F0}" destId="{4888326B-F89D-438F-B465-7C131F4DF454}" srcOrd="0" destOrd="0" presId="urn:microsoft.com/office/officeart/2008/layout/LinedList"/>
    <dgm:cxn modelId="{3FC4692A-46B8-47C4-A42A-D99762B6C561}" srcId="{083A08CD-3850-4D7D-B335-DCC8F1E8EC45}" destId="{B8AD8DF4-A0F2-4717-8567-35562E15520B}" srcOrd="3" destOrd="0" parTransId="{E85BDD40-E8A7-4BA3-BDC3-80A30D06630C}" sibTransId="{B766EFEC-3B3B-4345-BFA3-0CCE64CFCBFC}"/>
    <dgm:cxn modelId="{F4E8E85C-167B-4D1D-9567-1066058F047B}" type="presOf" srcId="{B8AD8DF4-A0F2-4717-8567-35562E15520B}" destId="{967AB5AC-8640-4861-89D3-5D7BF8E95C68}" srcOrd="0" destOrd="0" presId="urn:microsoft.com/office/officeart/2008/layout/LinedList"/>
    <dgm:cxn modelId="{988C3648-8A97-4215-BD0C-294EA5D179E5}" type="presOf" srcId="{0A7AEC0B-B30E-4B67-B460-51D94591A2D9}" destId="{D7E09688-18C0-4F59-AC13-EE2D22BA7F98}" srcOrd="0" destOrd="0" presId="urn:microsoft.com/office/officeart/2008/layout/LinedList"/>
    <dgm:cxn modelId="{73253A96-E86F-47E3-8E2E-771AD2655F08}" srcId="{083A08CD-3850-4D7D-B335-DCC8F1E8EC45}" destId="{E0330D1D-B7A8-4489-A985-352D5732A6F0}" srcOrd="0" destOrd="0" parTransId="{36B9AC51-385D-4356-8D42-8C5B8BBDC682}" sibTransId="{3F704DE5-55C1-4E47-81BE-68769289BB2B}"/>
    <dgm:cxn modelId="{80C66A96-A6FF-4F6C-912C-F4BC77B7F566}" srcId="{083A08CD-3850-4D7D-B335-DCC8F1E8EC45}" destId="{F93BCD43-4885-47F9-B5D3-35C1E8F0AB45}" srcOrd="1" destOrd="0" parTransId="{5E555CF1-1FB3-48EA-AB5B-1784C8BD11B9}" sibTransId="{C416A3E0-213B-4D5C-96E7-724E2EC35A61}"/>
    <dgm:cxn modelId="{F85F3AC3-E25D-4402-85B5-4FE00F5F6B4B}" srcId="{083A08CD-3850-4D7D-B335-DCC8F1E8EC45}" destId="{0A7AEC0B-B30E-4B67-B460-51D94591A2D9}" srcOrd="2" destOrd="0" parTransId="{5D46E47F-1E81-4A63-A452-7C424481BE2C}" sibTransId="{E293CA9D-8522-4718-8ACC-B32FF8B9A500}"/>
    <dgm:cxn modelId="{CE43BAD9-59D2-454D-8101-3D70B26B67C7}" type="presOf" srcId="{083A08CD-3850-4D7D-B335-DCC8F1E8EC45}" destId="{EE885C55-AC33-49F4-8028-61AB3A0CE5BC}" srcOrd="0" destOrd="0" presId="urn:microsoft.com/office/officeart/2008/layout/LinedList"/>
    <dgm:cxn modelId="{E01B73EB-829E-458C-825F-F00DD05501D8}" type="presOf" srcId="{F93BCD43-4885-47F9-B5D3-35C1E8F0AB45}" destId="{A9A3A08B-ABD0-4136-B45C-B0F7FC7D3D3D}" srcOrd="0" destOrd="0" presId="urn:microsoft.com/office/officeart/2008/layout/LinedList"/>
    <dgm:cxn modelId="{2FCF8593-5DD7-42CB-AC99-5E6338F5D57E}" type="presParOf" srcId="{EE885C55-AC33-49F4-8028-61AB3A0CE5BC}" destId="{188B9D6D-DA53-4379-A6F8-88566AC5532F}" srcOrd="0" destOrd="0" presId="urn:microsoft.com/office/officeart/2008/layout/LinedList"/>
    <dgm:cxn modelId="{CC4B7446-E9B0-4687-9CD1-97819544F196}" type="presParOf" srcId="{EE885C55-AC33-49F4-8028-61AB3A0CE5BC}" destId="{47B26EF8-40A2-49CE-8173-7B1402B32E72}" srcOrd="1" destOrd="0" presId="urn:microsoft.com/office/officeart/2008/layout/LinedList"/>
    <dgm:cxn modelId="{0EE07996-611D-4A26-8988-C1BCEBDB565F}" type="presParOf" srcId="{47B26EF8-40A2-49CE-8173-7B1402B32E72}" destId="{4888326B-F89D-438F-B465-7C131F4DF454}" srcOrd="0" destOrd="0" presId="urn:microsoft.com/office/officeart/2008/layout/LinedList"/>
    <dgm:cxn modelId="{6FAF8D78-E197-4689-9D62-3CF563FBFA6C}" type="presParOf" srcId="{47B26EF8-40A2-49CE-8173-7B1402B32E72}" destId="{3F180F20-0E0E-4AEB-8961-5CA423E40A96}" srcOrd="1" destOrd="0" presId="urn:microsoft.com/office/officeart/2008/layout/LinedList"/>
    <dgm:cxn modelId="{7799E336-AC88-46C2-A68D-9F95E1E0F884}" type="presParOf" srcId="{EE885C55-AC33-49F4-8028-61AB3A0CE5BC}" destId="{8665F1FC-2A05-4F39-9261-8996D6CE509E}" srcOrd="2" destOrd="0" presId="urn:microsoft.com/office/officeart/2008/layout/LinedList"/>
    <dgm:cxn modelId="{FC7487C9-E7A3-4123-BC44-8B7B93592D11}" type="presParOf" srcId="{EE885C55-AC33-49F4-8028-61AB3A0CE5BC}" destId="{3968CB7C-22C5-46EE-BDCA-1913E01156C1}" srcOrd="3" destOrd="0" presId="urn:microsoft.com/office/officeart/2008/layout/LinedList"/>
    <dgm:cxn modelId="{15BAF3FE-5833-49A5-974B-68222BFFE33E}" type="presParOf" srcId="{3968CB7C-22C5-46EE-BDCA-1913E01156C1}" destId="{A9A3A08B-ABD0-4136-B45C-B0F7FC7D3D3D}" srcOrd="0" destOrd="0" presId="urn:microsoft.com/office/officeart/2008/layout/LinedList"/>
    <dgm:cxn modelId="{C788AD44-C510-47A8-9A61-C1F4F13B35AC}" type="presParOf" srcId="{3968CB7C-22C5-46EE-BDCA-1913E01156C1}" destId="{C3E8EEB7-5EAF-471C-8B06-25708596661F}" srcOrd="1" destOrd="0" presId="urn:microsoft.com/office/officeart/2008/layout/LinedList"/>
    <dgm:cxn modelId="{279FB4FF-F0DF-496F-B4D2-C067A40949BB}" type="presParOf" srcId="{EE885C55-AC33-49F4-8028-61AB3A0CE5BC}" destId="{8803D690-3C65-4155-8C7B-E383CD2845D9}" srcOrd="4" destOrd="0" presId="urn:microsoft.com/office/officeart/2008/layout/LinedList"/>
    <dgm:cxn modelId="{220F9F11-83DB-40BA-9CE0-A663337554D7}" type="presParOf" srcId="{EE885C55-AC33-49F4-8028-61AB3A0CE5BC}" destId="{69E1B46F-B1F2-4BB6-BDC9-0EF3AD1CC84E}" srcOrd="5" destOrd="0" presId="urn:microsoft.com/office/officeart/2008/layout/LinedList"/>
    <dgm:cxn modelId="{D6B169B3-4D47-4B56-82E5-86C91A4F6F5A}" type="presParOf" srcId="{69E1B46F-B1F2-4BB6-BDC9-0EF3AD1CC84E}" destId="{D7E09688-18C0-4F59-AC13-EE2D22BA7F98}" srcOrd="0" destOrd="0" presId="urn:microsoft.com/office/officeart/2008/layout/LinedList"/>
    <dgm:cxn modelId="{320F2DD2-EBEF-4CED-B7C3-7BC72DD3CADD}" type="presParOf" srcId="{69E1B46F-B1F2-4BB6-BDC9-0EF3AD1CC84E}" destId="{B20D5DCE-38CC-481B-B8B7-FD67A36095EF}" srcOrd="1" destOrd="0" presId="urn:microsoft.com/office/officeart/2008/layout/LinedList"/>
    <dgm:cxn modelId="{8B18432D-0469-4C40-B03B-C01052635A0A}" type="presParOf" srcId="{EE885C55-AC33-49F4-8028-61AB3A0CE5BC}" destId="{F9E92F52-5149-44A1-8811-741AFD741D5E}" srcOrd="6" destOrd="0" presId="urn:microsoft.com/office/officeart/2008/layout/LinedList"/>
    <dgm:cxn modelId="{DD20B8A3-C98B-413D-A97A-469505CF80DA}" type="presParOf" srcId="{EE885C55-AC33-49F4-8028-61AB3A0CE5BC}" destId="{7777A972-5EC5-4DAC-A231-BE8A5FD921B4}" srcOrd="7" destOrd="0" presId="urn:microsoft.com/office/officeart/2008/layout/LinedList"/>
    <dgm:cxn modelId="{8BD88398-6752-4E9B-B494-2AA1862005E7}" type="presParOf" srcId="{7777A972-5EC5-4DAC-A231-BE8A5FD921B4}" destId="{967AB5AC-8640-4861-89D3-5D7BF8E95C68}" srcOrd="0" destOrd="0" presId="urn:microsoft.com/office/officeart/2008/layout/LinedList"/>
    <dgm:cxn modelId="{21E5B8DE-F672-4B9E-9170-F10F328BAD26}" type="presParOf" srcId="{7777A972-5EC5-4DAC-A231-BE8A5FD921B4}" destId="{B2ADF9EE-8543-4015-BFB6-A458E0F6FC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B2045-3604-4424-8F1D-C7A9719A74EC}"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C56DC09F-AFFF-4A9A-A915-0FD94CA1CE9C}">
      <dgm:prSet/>
      <dgm:spPr/>
      <dgm:t>
        <a:bodyPr/>
        <a:lstStyle/>
        <a:p>
          <a:r>
            <a:rPr lang="en-US" dirty="0">
              <a:latin typeface="+mj-lt"/>
            </a:rPr>
            <a:t>What did you notice?</a:t>
          </a:r>
        </a:p>
      </dgm:t>
    </dgm:pt>
    <dgm:pt modelId="{5CBB76DE-8C03-42B3-8321-FFDABC698DFB}" type="parTrans" cxnId="{44137D3F-210D-4010-BE1B-CC629DC26D8B}">
      <dgm:prSet/>
      <dgm:spPr/>
      <dgm:t>
        <a:bodyPr/>
        <a:lstStyle/>
        <a:p>
          <a:endParaRPr lang="en-US"/>
        </a:p>
      </dgm:t>
    </dgm:pt>
    <dgm:pt modelId="{F58B0A13-2352-4B43-AC7A-92F4309F3A83}" type="sibTrans" cxnId="{44137D3F-210D-4010-BE1B-CC629DC26D8B}">
      <dgm:prSet/>
      <dgm:spPr/>
      <dgm:t>
        <a:bodyPr/>
        <a:lstStyle/>
        <a:p>
          <a:endParaRPr lang="en-US"/>
        </a:p>
      </dgm:t>
    </dgm:pt>
    <dgm:pt modelId="{D0DEE8BB-ECA6-4741-9108-A94B4629A434}">
      <dgm:prSet/>
      <dgm:spPr/>
      <dgm:t>
        <a:bodyPr/>
        <a:lstStyle/>
        <a:p>
          <a:r>
            <a:rPr lang="en-US" dirty="0">
              <a:latin typeface="+mj-lt"/>
            </a:rPr>
            <a:t>What were the physical symptoms of withdrawal John discussed? </a:t>
          </a:r>
        </a:p>
      </dgm:t>
    </dgm:pt>
    <dgm:pt modelId="{B266A50B-F58E-4DA3-B3AD-2E3055E5A321}" type="parTrans" cxnId="{2727B8D1-3A00-4F0F-A5FB-ACA56D7C1100}">
      <dgm:prSet/>
      <dgm:spPr/>
      <dgm:t>
        <a:bodyPr/>
        <a:lstStyle/>
        <a:p>
          <a:endParaRPr lang="en-US"/>
        </a:p>
      </dgm:t>
    </dgm:pt>
    <dgm:pt modelId="{F8AE4175-ABB5-4909-82C1-1CAD2106272C}" type="sibTrans" cxnId="{2727B8D1-3A00-4F0F-A5FB-ACA56D7C1100}">
      <dgm:prSet/>
      <dgm:spPr/>
      <dgm:t>
        <a:bodyPr/>
        <a:lstStyle/>
        <a:p>
          <a:endParaRPr lang="en-US"/>
        </a:p>
      </dgm:t>
    </dgm:pt>
    <dgm:pt modelId="{8FC820DD-868E-400C-898F-B6B843B83524}">
      <dgm:prSet/>
      <dgm:spPr/>
      <dgm:t>
        <a:bodyPr/>
        <a:lstStyle/>
        <a:p>
          <a:r>
            <a:rPr lang="en-US" dirty="0">
              <a:latin typeface="+mj-lt"/>
            </a:rPr>
            <a:t>What were the psychological symptoms of withdrawal John mentioned? </a:t>
          </a:r>
        </a:p>
      </dgm:t>
    </dgm:pt>
    <dgm:pt modelId="{6AA3B875-C766-4AA5-A3DD-FE39A2E7E23F}" type="parTrans" cxnId="{84C91AA1-2282-4BD0-AEC4-CCE970D431B6}">
      <dgm:prSet/>
      <dgm:spPr/>
      <dgm:t>
        <a:bodyPr/>
        <a:lstStyle/>
        <a:p>
          <a:endParaRPr lang="en-US"/>
        </a:p>
      </dgm:t>
    </dgm:pt>
    <dgm:pt modelId="{F61FB78B-745E-43C7-B331-22B9F37E10F2}" type="sibTrans" cxnId="{84C91AA1-2282-4BD0-AEC4-CCE970D431B6}">
      <dgm:prSet/>
      <dgm:spPr/>
      <dgm:t>
        <a:bodyPr/>
        <a:lstStyle/>
        <a:p>
          <a:endParaRPr lang="en-US"/>
        </a:p>
      </dgm:t>
    </dgm:pt>
    <dgm:pt modelId="{2B0FE995-3639-4C4C-90D7-E85730C87F2C}" type="pres">
      <dgm:prSet presAssocID="{DA0B2045-3604-4424-8F1D-C7A9719A74EC}" presName="vert0" presStyleCnt="0">
        <dgm:presLayoutVars>
          <dgm:dir/>
          <dgm:animOne val="branch"/>
          <dgm:animLvl val="lvl"/>
        </dgm:presLayoutVars>
      </dgm:prSet>
      <dgm:spPr/>
    </dgm:pt>
    <dgm:pt modelId="{79D7B079-B164-4032-AE7C-C4AA527B0971}" type="pres">
      <dgm:prSet presAssocID="{C56DC09F-AFFF-4A9A-A915-0FD94CA1CE9C}" presName="thickLine" presStyleLbl="alignNode1" presStyleIdx="0" presStyleCnt="3"/>
      <dgm:spPr/>
    </dgm:pt>
    <dgm:pt modelId="{079A6AC3-341E-40E1-9627-980E766A3E3B}" type="pres">
      <dgm:prSet presAssocID="{C56DC09F-AFFF-4A9A-A915-0FD94CA1CE9C}" presName="horz1" presStyleCnt="0"/>
      <dgm:spPr/>
    </dgm:pt>
    <dgm:pt modelId="{BFFFB861-25AF-4C93-9A99-F554A8E8455B}" type="pres">
      <dgm:prSet presAssocID="{C56DC09F-AFFF-4A9A-A915-0FD94CA1CE9C}" presName="tx1" presStyleLbl="revTx" presStyleIdx="0" presStyleCnt="3"/>
      <dgm:spPr/>
    </dgm:pt>
    <dgm:pt modelId="{361E76C4-9601-458B-A35C-4A9D751363F2}" type="pres">
      <dgm:prSet presAssocID="{C56DC09F-AFFF-4A9A-A915-0FD94CA1CE9C}" presName="vert1" presStyleCnt="0"/>
      <dgm:spPr/>
    </dgm:pt>
    <dgm:pt modelId="{88080E02-872B-48D5-A13B-CA85B4DBEAB4}" type="pres">
      <dgm:prSet presAssocID="{D0DEE8BB-ECA6-4741-9108-A94B4629A434}" presName="thickLine" presStyleLbl="alignNode1" presStyleIdx="1" presStyleCnt="3"/>
      <dgm:spPr/>
    </dgm:pt>
    <dgm:pt modelId="{13A7C620-8674-4B2E-9998-E093839FC8A9}" type="pres">
      <dgm:prSet presAssocID="{D0DEE8BB-ECA6-4741-9108-A94B4629A434}" presName="horz1" presStyleCnt="0"/>
      <dgm:spPr/>
    </dgm:pt>
    <dgm:pt modelId="{EB7CC87E-61D0-4FE9-80FA-01B4D5F2FB45}" type="pres">
      <dgm:prSet presAssocID="{D0DEE8BB-ECA6-4741-9108-A94B4629A434}" presName="tx1" presStyleLbl="revTx" presStyleIdx="1" presStyleCnt="3"/>
      <dgm:spPr/>
    </dgm:pt>
    <dgm:pt modelId="{4D4D84D8-BA63-478A-A78C-6320009A56C9}" type="pres">
      <dgm:prSet presAssocID="{D0DEE8BB-ECA6-4741-9108-A94B4629A434}" presName="vert1" presStyleCnt="0"/>
      <dgm:spPr/>
    </dgm:pt>
    <dgm:pt modelId="{4F4FC54E-9BD5-43E9-AE95-8B1E1B61E069}" type="pres">
      <dgm:prSet presAssocID="{8FC820DD-868E-400C-898F-B6B843B83524}" presName="thickLine" presStyleLbl="alignNode1" presStyleIdx="2" presStyleCnt="3"/>
      <dgm:spPr/>
    </dgm:pt>
    <dgm:pt modelId="{F272A25F-3B52-43B3-AF6A-EEAC09904F0A}" type="pres">
      <dgm:prSet presAssocID="{8FC820DD-868E-400C-898F-B6B843B83524}" presName="horz1" presStyleCnt="0"/>
      <dgm:spPr/>
    </dgm:pt>
    <dgm:pt modelId="{2443E51A-F8E9-46FC-B38F-121A739F407D}" type="pres">
      <dgm:prSet presAssocID="{8FC820DD-868E-400C-898F-B6B843B83524}" presName="tx1" presStyleLbl="revTx" presStyleIdx="2" presStyleCnt="3"/>
      <dgm:spPr/>
    </dgm:pt>
    <dgm:pt modelId="{8FD7DB98-C4AC-43DC-A133-BA85ACE4A328}" type="pres">
      <dgm:prSet presAssocID="{8FC820DD-868E-400C-898F-B6B843B83524}" presName="vert1" presStyleCnt="0"/>
      <dgm:spPr/>
    </dgm:pt>
  </dgm:ptLst>
  <dgm:cxnLst>
    <dgm:cxn modelId="{1D2BC02F-2DDB-4DE8-A3C4-03AB5215B74E}" type="presOf" srcId="{8FC820DD-868E-400C-898F-B6B843B83524}" destId="{2443E51A-F8E9-46FC-B38F-121A739F407D}" srcOrd="0" destOrd="0" presId="urn:microsoft.com/office/officeart/2008/layout/LinedList"/>
    <dgm:cxn modelId="{44137D3F-210D-4010-BE1B-CC629DC26D8B}" srcId="{DA0B2045-3604-4424-8F1D-C7A9719A74EC}" destId="{C56DC09F-AFFF-4A9A-A915-0FD94CA1CE9C}" srcOrd="0" destOrd="0" parTransId="{5CBB76DE-8C03-42B3-8321-FFDABC698DFB}" sibTransId="{F58B0A13-2352-4B43-AC7A-92F4309F3A83}"/>
    <dgm:cxn modelId="{BB0A0C59-BD2A-4B0B-897C-35740D6F2E34}" type="presOf" srcId="{DA0B2045-3604-4424-8F1D-C7A9719A74EC}" destId="{2B0FE995-3639-4C4C-90D7-E85730C87F2C}" srcOrd="0" destOrd="0" presId="urn:microsoft.com/office/officeart/2008/layout/LinedList"/>
    <dgm:cxn modelId="{84C91AA1-2282-4BD0-AEC4-CCE970D431B6}" srcId="{DA0B2045-3604-4424-8F1D-C7A9719A74EC}" destId="{8FC820DD-868E-400C-898F-B6B843B83524}" srcOrd="2" destOrd="0" parTransId="{6AA3B875-C766-4AA5-A3DD-FE39A2E7E23F}" sibTransId="{F61FB78B-745E-43C7-B331-22B9F37E10F2}"/>
    <dgm:cxn modelId="{D4CFDAA1-DB83-4BA3-9F3C-C87DA71E6D6C}" type="presOf" srcId="{D0DEE8BB-ECA6-4741-9108-A94B4629A434}" destId="{EB7CC87E-61D0-4FE9-80FA-01B4D5F2FB45}" srcOrd="0" destOrd="0" presId="urn:microsoft.com/office/officeart/2008/layout/LinedList"/>
    <dgm:cxn modelId="{441E3BCD-ECC7-499F-9128-9FB117ED3AB7}" type="presOf" srcId="{C56DC09F-AFFF-4A9A-A915-0FD94CA1CE9C}" destId="{BFFFB861-25AF-4C93-9A99-F554A8E8455B}" srcOrd="0" destOrd="0" presId="urn:microsoft.com/office/officeart/2008/layout/LinedList"/>
    <dgm:cxn modelId="{2727B8D1-3A00-4F0F-A5FB-ACA56D7C1100}" srcId="{DA0B2045-3604-4424-8F1D-C7A9719A74EC}" destId="{D0DEE8BB-ECA6-4741-9108-A94B4629A434}" srcOrd="1" destOrd="0" parTransId="{B266A50B-F58E-4DA3-B3AD-2E3055E5A321}" sibTransId="{F8AE4175-ABB5-4909-82C1-1CAD2106272C}"/>
    <dgm:cxn modelId="{FCCB6EF0-DA16-458D-BF03-FBCFD1891970}" type="presParOf" srcId="{2B0FE995-3639-4C4C-90D7-E85730C87F2C}" destId="{79D7B079-B164-4032-AE7C-C4AA527B0971}" srcOrd="0" destOrd="0" presId="urn:microsoft.com/office/officeart/2008/layout/LinedList"/>
    <dgm:cxn modelId="{99B9658C-0A1B-4EA9-8B59-CC269F32C6EF}" type="presParOf" srcId="{2B0FE995-3639-4C4C-90D7-E85730C87F2C}" destId="{079A6AC3-341E-40E1-9627-980E766A3E3B}" srcOrd="1" destOrd="0" presId="urn:microsoft.com/office/officeart/2008/layout/LinedList"/>
    <dgm:cxn modelId="{07D1B7E2-FDA2-40BF-8920-B0A5B5532320}" type="presParOf" srcId="{079A6AC3-341E-40E1-9627-980E766A3E3B}" destId="{BFFFB861-25AF-4C93-9A99-F554A8E8455B}" srcOrd="0" destOrd="0" presId="urn:microsoft.com/office/officeart/2008/layout/LinedList"/>
    <dgm:cxn modelId="{09B2FE1E-DE90-4CC5-92F4-725BCBDF869C}" type="presParOf" srcId="{079A6AC3-341E-40E1-9627-980E766A3E3B}" destId="{361E76C4-9601-458B-A35C-4A9D751363F2}" srcOrd="1" destOrd="0" presId="urn:microsoft.com/office/officeart/2008/layout/LinedList"/>
    <dgm:cxn modelId="{11B3D7C8-25F5-48BF-ADB8-24CD7F4D98A3}" type="presParOf" srcId="{2B0FE995-3639-4C4C-90D7-E85730C87F2C}" destId="{88080E02-872B-48D5-A13B-CA85B4DBEAB4}" srcOrd="2" destOrd="0" presId="urn:microsoft.com/office/officeart/2008/layout/LinedList"/>
    <dgm:cxn modelId="{61710BDD-0CB6-471C-A7A3-000088C41942}" type="presParOf" srcId="{2B0FE995-3639-4C4C-90D7-E85730C87F2C}" destId="{13A7C620-8674-4B2E-9998-E093839FC8A9}" srcOrd="3" destOrd="0" presId="urn:microsoft.com/office/officeart/2008/layout/LinedList"/>
    <dgm:cxn modelId="{071632AD-7F41-4353-925E-BFE9A4AD2B2F}" type="presParOf" srcId="{13A7C620-8674-4B2E-9998-E093839FC8A9}" destId="{EB7CC87E-61D0-4FE9-80FA-01B4D5F2FB45}" srcOrd="0" destOrd="0" presId="urn:microsoft.com/office/officeart/2008/layout/LinedList"/>
    <dgm:cxn modelId="{93E2611D-F5A3-4A50-B726-F3B936B3828A}" type="presParOf" srcId="{13A7C620-8674-4B2E-9998-E093839FC8A9}" destId="{4D4D84D8-BA63-478A-A78C-6320009A56C9}" srcOrd="1" destOrd="0" presId="urn:microsoft.com/office/officeart/2008/layout/LinedList"/>
    <dgm:cxn modelId="{4CDF356A-47B5-4EB0-98E6-E89669E65FFC}" type="presParOf" srcId="{2B0FE995-3639-4C4C-90D7-E85730C87F2C}" destId="{4F4FC54E-9BD5-43E9-AE95-8B1E1B61E069}" srcOrd="4" destOrd="0" presId="urn:microsoft.com/office/officeart/2008/layout/LinedList"/>
    <dgm:cxn modelId="{C73393DF-8976-4F36-8F70-D656A9AB81D7}" type="presParOf" srcId="{2B0FE995-3639-4C4C-90D7-E85730C87F2C}" destId="{F272A25F-3B52-43B3-AF6A-EEAC09904F0A}" srcOrd="5" destOrd="0" presId="urn:microsoft.com/office/officeart/2008/layout/LinedList"/>
    <dgm:cxn modelId="{B5A756CF-3756-4C06-988B-B3608943A094}" type="presParOf" srcId="{F272A25F-3B52-43B3-AF6A-EEAC09904F0A}" destId="{2443E51A-F8E9-46FC-B38F-121A739F407D}" srcOrd="0" destOrd="0" presId="urn:microsoft.com/office/officeart/2008/layout/LinedList"/>
    <dgm:cxn modelId="{5D07074F-11D7-4A7D-95DF-A38F70267C59}" type="presParOf" srcId="{F272A25F-3B52-43B3-AF6A-EEAC09904F0A}" destId="{8FD7DB98-C4AC-43DC-A133-BA85ACE4A3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D6ABC-7DFE-4A3C-BD6C-59ED4CE79C9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CA78810-7AA9-47D1-A5ED-FED52A2A82EA}">
      <dgm:prSet/>
      <dgm:spPr/>
      <dgm:t>
        <a:bodyPr/>
        <a:lstStyle/>
        <a:p>
          <a:r>
            <a:rPr lang="en-CA" dirty="0">
              <a:latin typeface="+mj-lt"/>
            </a:rPr>
            <a:t>Anxiety disorder and an alcohol problem</a:t>
          </a:r>
          <a:endParaRPr lang="en-US" dirty="0">
            <a:latin typeface="+mj-lt"/>
          </a:endParaRPr>
        </a:p>
      </dgm:t>
    </dgm:pt>
    <dgm:pt modelId="{55CEBF00-2C0E-487C-9C0D-4B5F83E85036}" type="parTrans" cxnId="{5E37CB6E-08F9-4D26-B9F1-8ED4E3D1CF58}">
      <dgm:prSet/>
      <dgm:spPr/>
      <dgm:t>
        <a:bodyPr/>
        <a:lstStyle/>
        <a:p>
          <a:endParaRPr lang="en-US"/>
        </a:p>
      </dgm:t>
    </dgm:pt>
    <dgm:pt modelId="{8A82F41B-A196-4A69-ABF0-2E1D28186B2A}" type="sibTrans" cxnId="{5E37CB6E-08F9-4D26-B9F1-8ED4E3D1CF58}">
      <dgm:prSet/>
      <dgm:spPr/>
      <dgm:t>
        <a:bodyPr/>
        <a:lstStyle/>
        <a:p>
          <a:endParaRPr lang="en-US"/>
        </a:p>
      </dgm:t>
    </dgm:pt>
    <dgm:pt modelId="{D1E88E4D-1076-4D6D-991D-B1323E6C2F73}">
      <dgm:prSet/>
      <dgm:spPr/>
      <dgm:t>
        <a:bodyPr/>
        <a:lstStyle/>
        <a:p>
          <a:r>
            <a:rPr lang="en-CA" dirty="0">
              <a:latin typeface="+mj-lt"/>
            </a:rPr>
            <a:t>Schizophrenia and cannabis dependence</a:t>
          </a:r>
          <a:endParaRPr lang="en-US" dirty="0">
            <a:latin typeface="+mj-lt"/>
          </a:endParaRPr>
        </a:p>
      </dgm:t>
    </dgm:pt>
    <dgm:pt modelId="{8CD0DEA0-4251-4058-A638-141398E5EF56}" type="parTrans" cxnId="{C04FF965-CD2F-4A52-A835-0BBF3AAED767}">
      <dgm:prSet/>
      <dgm:spPr/>
      <dgm:t>
        <a:bodyPr/>
        <a:lstStyle/>
        <a:p>
          <a:endParaRPr lang="en-US"/>
        </a:p>
      </dgm:t>
    </dgm:pt>
    <dgm:pt modelId="{B973E0F9-A6E8-4D9E-9434-59CBF3AC9E73}" type="sibTrans" cxnId="{C04FF965-CD2F-4A52-A835-0BBF3AAED767}">
      <dgm:prSet/>
      <dgm:spPr/>
      <dgm:t>
        <a:bodyPr/>
        <a:lstStyle/>
        <a:p>
          <a:endParaRPr lang="en-US"/>
        </a:p>
      </dgm:t>
    </dgm:pt>
    <dgm:pt modelId="{7AD9B9FF-9EB3-44E6-8629-3A0298F8C9A8}">
      <dgm:prSet/>
      <dgm:spPr/>
      <dgm:t>
        <a:bodyPr/>
        <a:lstStyle/>
        <a:p>
          <a:r>
            <a:rPr lang="en-CA" dirty="0">
              <a:latin typeface="+mj-lt"/>
            </a:rPr>
            <a:t>Borderline personality disorder and heroin dependence</a:t>
          </a:r>
          <a:endParaRPr lang="en-US" dirty="0">
            <a:latin typeface="+mj-lt"/>
          </a:endParaRPr>
        </a:p>
      </dgm:t>
    </dgm:pt>
    <dgm:pt modelId="{2DFD3A9E-FB79-411A-88E3-78CA61908FD9}" type="parTrans" cxnId="{01F940B6-B850-4712-A499-769B42AAA095}">
      <dgm:prSet/>
      <dgm:spPr/>
      <dgm:t>
        <a:bodyPr/>
        <a:lstStyle/>
        <a:p>
          <a:endParaRPr lang="en-US"/>
        </a:p>
      </dgm:t>
    </dgm:pt>
    <dgm:pt modelId="{8A25D955-20D7-4EFC-81D0-3010D255D9AC}" type="sibTrans" cxnId="{01F940B6-B850-4712-A499-769B42AAA095}">
      <dgm:prSet/>
      <dgm:spPr/>
      <dgm:t>
        <a:bodyPr/>
        <a:lstStyle/>
        <a:p>
          <a:endParaRPr lang="en-US"/>
        </a:p>
      </dgm:t>
    </dgm:pt>
    <dgm:pt modelId="{71E2C923-D936-490D-8B23-0BC192289C99}">
      <dgm:prSet/>
      <dgm:spPr/>
      <dgm:t>
        <a:bodyPr/>
        <a:lstStyle/>
        <a:p>
          <a:r>
            <a:rPr lang="en-CA" dirty="0">
              <a:latin typeface="+mj-lt"/>
            </a:rPr>
            <a:t>Bipolar disorder and problem gambling</a:t>
          </a:r>
          <a:endParaRPr lang="en-US" dirty="0">
            <a:latin typeface="+mj-lt"/>
          </a:endParaRPr>
        </a:p>
      </dgm:t>
    </dgm:pt>
    <dgm:pt modelId="{4BF048D2-D36F-4C5A-9017-A61D33A24AE9}" type="parTrans" cxnId="{26D6812F-EF1B-409F-8292-3C49FCCCB90A}">
      <dgm:prSet/>
      <dgm:spPr/>
      <dgm:t>
        <a:bodyPr/>
        <a:lstStyle/>
        <a:p>
          <a:endParaRPr lang="en-US"/>
        </a:p>
      </dgm:t>
    </dgm:pt>
    <dgm:pt modelId="{A040AB21-E7C3-4EEF-86E6-190391175143}" type="sibTrans" cxnId="{26D6812F-EF1B-409F-8292-3C49FCCCB90A}">
      <dgm:prSet/>
      <dgm:spPr/>
      <dgm:t>
        <a:bodyPr/>
        <a:lstStyle/>
        <a:p>
          <a:endParaRPr lang="en-US"/>
        </a:p>
      </dgm:t>
    </dgm:pt>
    <dgm:pt modelId="{396F19A2-4A3A-4266-9BB3-300591EBD832}">
      <dgm:prSet/>
      <dgm:spPr/>
      <dgm:t>
        <a:bodyPr/>
        <a:lstStyle/>
        <a:p>
          <a:r>
            <a:rPr lang="en-CA" dirty="0">
              <a:latin typeface="+mj-lt"/>
            </a:rPr>
            <a:t>(Centre for Addiction and Mental Health, 2021, para. 1).</a:t>
          </a:r>
          <a:endParaRPr lang="en-US" dirty="0">
            <a:latin typeface="+mj-lt"/>
          </a:endParaRPr>
        </a:p>
      </dgm:t>
    </dgm:pt>
    <dgm:pt modelId="{D7C8292D-5A24-4871-B4E9-C8EE87698A48}" type="parTrans" cxnId="{137F1577-B400-44AE-8382-F739F442AF93}">
      <dgm:prSet/>
      <dgm:spPr/>
      <dgm:t>
        <a:bodyPr/>
        <a:lstStyle/>
        <a:p>
          <a:endParaRPr lang="en-US"/>
        </a:p>
      </dgm:t>
    </dgm:pt>
    <dgm:pt modelId="{49EB92F0-918A-432B-993B-A41BE1407C9D}" type="sibTrans" cxnId="{137F1577-B400-44AE-8382-F739F442AF93}">
      <dgm:prSet/>
      <dgm:spPr/>
      <dgm:t>
        <a:bodyPr/>
        <a:lstStyle/>
        <a:p>
          <a:endParaRPr lang="en-US"/>
        </a:p>
      </dgm:t>
    </dgm:pt>
    <dgm:pt modelId="{C7510F09-61A3-499A-9C00-03C301A305E1}" type="pres">
      <dgm:prSet presAssocID="{2FDD6ABC-7DFE-4A3C-BD6C-59ED4CE79C93}" presName="vert0" presStyleCnt="0">
        <dgm:presLayoutVars>
          <dgm:dir/>
          <dgm:animOne val="branch"/>
          <dgm:animLvl val="lvl"/>
        </dgm:presLayoutVars>
      </dgm:prSet>
      <dgm:spPr/>
    </dgm:pt>
    <dgm:pt modelId="{21F0F91D-83FA-4E01-BF82-FFFBDD8D0622}" type="pres">
      <dgm:prSet presAssocID="{1CA78810-7AA9-47D1-A5ED-FED52A2A82EA}" presName="thickLine" presStyleLbl="alignNode1" presStyleIdx="0" presStyleCnt="5"/>
      <dgm:spPr/>
    </dgm:pt>
    <dgm:pt modelId="{FFF48C7C-3BE9-41EB-A8ED-EDD60F12DD80}" type="pres">
      <dgm:prSet presAssocID="{1CA78810-7AA9-47D1-A5ED-FED52A2A82EA}" presName="horz1" presStyleCnt="0"/>
      <dgm:spPr/>
    </dgm:pt>
    <dgm:pt modelId="{E529B4F7-D5F5-4BBC-B192-BC6620C16DB2}" type="pres">
      <dgm:prSet presAssocID="{1CA78810-7AA9-47D1-A5ED-FED52A2A82EA}" presName="tx1" presStyleLbl="revTx" presStyleIdx="0" presStyleCnt="5"/>
      <dgm:spPr/>
    </dgm:pt>
    <dgm:pt modelId="{DD5D95BE-C846-4EC1-8054-4F330676A557}" type="pres">
      <dgm:prSet presAssocID="{1CA78810-7AA9-47D1-A5ED-FED52A2A82EA}" presName="vert1" presStyleCnt="0"/>
      <dgm:spPr/>
    </dgm:pt>
    <dgm:pt modelId="{887AF0E3-575D-4B2D-8DA2-000C19E746D8}" type="pres">
      <dgm:prSet presAssocID="{D1E88E4D-1076-4D6D-991D-B1323E6C2F73}" presName="thickLine" presStyleLbl="alignNode1" presStyleIdx="1" presStyleCnt="5"/>
      <dgm:spPr/>
    </dgm:pt>
    <dgm:pt modelId="{0A1AB220-BEB0-4336-8042-C86D038979BE}" type="pres">
      <dgm:prSet presAssocID="{D1E88E4D-1076-4D6D-991D-B1323E6C2F73}" presName="horz1" presStyleCnt="0"/>
      <dgm:spPr/>
    </dgm:pt>
    <dgm:pt modelId="{B9692F88-E642-4E09-8C59-A140D919910F}" type="pres">
      <dgm:prSet presAssocID="{D1E88E4D-1076-4D6D-991D-B1323E6C2F73}" presName="tx1" presStyleLbl="revTx" presStyleIdx="1" presStyleCnt="5"/>
      <dgm:spPr/>
    </dgm:pt>
    <dgm:pt modelId="{7C45836B-5979-45C6-99A8-55AC93E761EF}" type="pres">
      <dgm:prSet presAssocID="{D1E88E4D-1076-4D6D-991D-B1323E6C2F73}" presName="vert1" presStyleCnt="0"/>
      <dgm:spPr/>
    </dgm:pt>
    <dgm:pt modelId="{F64B7671-7610-4111-A371-2D84A0EF4359}" type="pres">
      <dgm:prSet presAssocID="{7AD9B9FF-9EB3-44E6-8629-3A0298F8C9A8}" presName="thickLine" presStyleLbl="alignNode1" presStyleIdx="2" presStyleCnt="5"/>
      <dgm:spPr/>
    </dgm:pt>
    <dgm:pt modelId="{C90E61C7-37BD-4A58-8C48-DEA6F2AAE4B4}" type="pres">
      <dgm:prSet presAssocID="{7AD9B9FF-9EB3-44E6-8629-3A0298F8C9A8}" presName="horz1" presStyleCnt="0"/>
      <dgm:spPr/>
    </dgm:pt>
    <dgm:pt modelId="{F42733BA-0684-4D6A-A338-2872DC32CBBE}" type="pres">
      <dgm:prSet presAssocID="{7AD9B9FF-9EB3-44E6-8629-3A0298F8C9A8}" presName="tx1" presStyleLbl="revTx" presStyleIdx="2" presStyleCnt="5"/>
      <dgm:spPr/>
    </dgm:pt>
    <dgm:pt modelId="{E8FFAE85-EACA-4A24-A119-D44C3DB2719A}" type="pres">
      <dgm:prSet presAssocID="{7AD9B9FF-9EB3-44E6-8629-3A0298F8C9A8}" presName="vert1" presStyleCnt="0"/>
      <dgm:spPr/>
    </dgm:pt>
    <dgm:pt modelId="{949BEF00-1195-4073-988D-F2E75835C1BE}" type="pres">
      <dgm:prSet presAssocID="{71E2C923-D936-490D-8B23-0BC192289C99}" presName="thickLine" presStyleLbl="alignNode1" presStyleIdx="3" presStyleCnt="5"/>
      <dgm:spPr/>
    </dgm:pt>
    <dgm:pt modelId="{49D8C1F6-6E8A-4F37-847D-23870CCCA822}" type="pres">
      <dgm:prSet presAssocID="{71E2C923-D936-490D-8B23-0BC192289C99}" presName="horz1" presStyleCnt="0"/>
      <dgm:spPr/>
    </dgm:pt>
    <dgm:pt modelId="{B550D12B-8E27-424D-ABA8-E6D1AFA14EAD}" type="pres">
      <dgm:prSet presAssocID="{71E2C923-D936-490D-8B23-0BC192289C99}" presName="tx1" presStyleLbl="revTx" presStyleIdx="3" presStyleCnt="5"/>
      <dgm:spPr/>
    </dgm:pt>
    <dgm:pt modelId="{A096C757-5B9A-487A-A4A4-961D07B5E046}" type="pres">
      <dgm:prSet presAssocID="{71E2C923-D936-490D-8B23-0BC192289C99}" presName="vert1" presStyleCnt="0"/>
      <dgm:spPr/>
    </dgm:pt>
    <dgm:pt modelId="{DF23F6EB-B2DA-4ABA-A8BA-30053471C0B3}" type="pres">
      <dgm:prSet presAssocID="{396F19A2-4A3A-4266-9BB3-300591EBD832}" presName="thickLine" presStyleLbl="alignNode1" presStyleIdx="4" presStyleCnt="5"/>
      <dgm:spPr/>
    </dgm:pt>
    <dgm:pt modelId="{077F85AB-93D8-4C34-8412-8286FE32C016}" type="pres">
      <dgm:prSet presAssocID="{396F19A2-4A3A-4266-9BB3-300591EBD832}" presName="horz1" presStyleCnt="0"/>
      <dgm:spPr/>
    </dgm:pt>
    <dgm:pt modelId="{BE9F747C-7458-473E-8258-87D3508892F9}" type="pres">
      <dgm:prSet presAssocID="{396F19A2-4A3A-4266-9BB3-300591EBD832}" presName="tx1" presStyleLbl="revTx" presStyleIdx="4" presStyleCnt="5"/>
      <dgm:spPr/>
    </dgm:pt>
    <dgm:pt modelId="{7A874314-8741-43F2-AF82-32313634CABF}" type="pres">
      <dgm:prSet presAssocID="{396F19A2-4A3A-4266-9BB3-300591EBD832}" presName="vert1" presStyleCnt="0"/>
      <dgm:spPr/>
    </dgm:pt>
  </dgm:ptLst>
  <dgm:cxnLst>
    <dgm:cxn modelId="{26D6812F-EF1B-409F-8292-3C49FCCCB90A}" srcId="{2FDD6ABC-7DFE-4A3C-BD6C-59ED4CE79C93}" destId="{71E2C923-D936-490D-8B23-0BC192289C99}" srcOrd="3" destOrd="0" parTransId="{4BF048D2-D36F-4C5A-9017-A61D33A24AE9}" sibTransId="{A040AB21-E7C3-4EEF-86E6-190391175143}"/>
    <dgm:cxn modelId="{273B6E37-A92F-4BD6-B3E2-C2D0C244600F}" type="presOf" srcId="{1CA78810-7AA9-47D1-A5ED-FED52A2A82EA}" destId="{E529B4F7-D5F5-4BBC-B192-BC6620C16DB2}" srcOrd="0" destOrd="0" presId="urn:microsoft.com/office/officeart/2008/layout/LinedList"/>
    <dgm:cxn modelId="{15248243-D52F-406A-A99B-17F69A9ADB8D}" type="presOf" srcId="{396F19A2-4A3A-4266-9BB3-300591EBD832}" destId="{BE9F747C-7458-473E-8258-87D3508892F9}" srcOrd="0" destOrd="0" presId="urn:microsoft.com/office/officeart/2008/layout/LinedList"/>
    <dgm:cxn modelId="{C04FF965-CD2F-4A52-A835-0BBF3AAED767}" srcId="{2FDD6ABC-7DFE-4A3C-BD6C-59ED4CE79C93}" destId="{D1E88E4D-1076-4D6D-991D-B1323E6C2F73}" srcOrd="1" destOrd="0" parTransId="{8CD0DEA0-4251-4058-A638-141398E5EF56}" sibTransId="{B973E0F9-A6E8-4D9E-9434-59CBF3AC9E73}"/>
    <dgm:cxn modelId="{5E37CB6E-08F9-4D26-B9F1-8ED4E3D1CF58}" srcId="{2FDD6ABC-7DFE-4A3C-BD6C-59ED4CE79C93}" destId="{1CA78810-7AA9-47D1-A5ED-FED52A2A82EA}" srcOrd="0" destOrd="0" parTransId="{55CEBF00-2C0E-487C-9C0D-4B5F83E85036}" sibTransId="{8A82F41B-A196-4A69-ABF0-2E1D28186B2A}"/>
    <dgm:cxn modelId="{46CA6C55-0557-4A14-BF37-EA36897C0A79}" type="presOf" srcId="{2FDD6ABC-7DFE-4A3C-BD6C-59ED4CE79C93}" destId="{C7510F09-61A3-499A-9C00-03C301A305E1}" srcOrd="0" destOrd="0" presId="urn:microsoft.com/office/officeart/2008/layout/LinedList"/>
    <dgm:cxn modelId="{137F1577-B400-44AE-8382-F739F442AF93}" srcId="{2FDD6ABC-7DFE-4A3C-BD6C-59ED4CE79C93}" destId="{396F19A2-4A3A-4266-9BB3-300591EBD832}" srcOrd="4" destOrd="0" parTransId="{D7C8292D-5A24-4871-B4E9-C8EE87698A48}" sibTransId="{49EB92F0-918A-432B-993B-A41BE1407C9D}"/>
    <dgm:cxn modelId="{6ED905AA-0ED8-4F8D-97AA-6E50E4F99388}" type="presOf" srcId="{71E2C923-D936-490D-8B23-0BC192289C99}" destId="{B550D12B-8E27-424D-ABA8-E6D1AFA14EAD}" srcOrd="0" destOrd="0" presId="urn:microsoft.com/office/officeart/2008/layout/LinedList"/>
    <dgm:cxn modelId="{01F940B6-B850-4712-A499-769B42AAA095}" srcId="{2FDD6ABC-7DFE-4A3C-BD6C-59ED4CE79C93}" destId="{7AD9B9FF-9EB3-44E6-8629-3A0298F8C9A8}" srcOrd="2" destOrd="0" parTransId="{2DFD3A9E-FB79-411A-88E3-78CA61908FD9}" sibTransId="{8A25D955-20D7-4EFC-81D0-3010D255D9AC}"/>
    <dgm:cxn modelId="{5F3513CF-3516-44B1-9D88-F5B2DD5E2DD6}" type="presOf" srcId="{7AD9B9FF-9EB3-44E6-8629-3A0298F8C9A8}" destId="{F42733BA-0684-4D6A-A338-2872DC32CBBE}" srcOrd="0" destOrd="0" presId="urn:microsoft.com/office/officeart/2008/layout/LinedList"/>
    <dgm:cxn modelId="{51EB04F4-7423-4E98-BC88-EDFEBC7CF5CB}" type="presOf" srcId="{D1E88E4D-1076-4D6D-991D-B1323E6C2F73}" destId="{B9692F88-E642-4E09-8C59-A140D919910F}" srcOrd="0" destOrd="0" presId="urn:microsoft.com/office/officeart/2008/layout/LinedList"/>
    <dgm:cxn modelId="{CFD46FFA-2977-40F0-AA53-3CD6FCDAA4AF}" type="presParOf" srcId="{C7510F09-61A3-499A-9C00-03C301A305E1}" destId="{21F0F91D-83FA-4E01-BF82-FFFBDD8D0622}" srcOrd="0" destOrd="0" presId="urn:microsoft.com/office/officeart/2008/layout/LinedList"/>
    <dgm:cxn modelId="{D34913E5-FD80-4B29-ACED-7EC8DF1FBADE}" type="presParOf" srcId="{C7510F09-61A3-499A-9C00-03C301A305E1}" destId="{FFF48C7C-3BE9-41EB-A8ED-EDD60F12DD80}" srcOrd="1" destOrd="0" presId="urn:microsoft.com/office/officeart/2008/layout/LinedList"/>
    <dgm:cxn modelId="{C5BF927F-D6C1-46C5-8057-4C3B4058BE84}" type="presParOf" srcId="{FFF48C7C-3BE9-41EB-A8ED-EDD60F12DD80}" destId="{E529B4F7-D5F5-4BBC-B192-BC6620C16DB2}" srcOrd="0" destOrd="0" presId="urn:microsoft.com/office/officeart/2008/layout/LinedList"/>
    <dgm:cxn modelId="{5304F20F-E461-4922-8BE5-5F6FC5F3E363}" type="presParOf" srcId="{FFF48C7C-3BE9-41EB-A8ED-EDD60F12DD80}" destId="{DD5D95BE-C846-4EC1-8054-4F330676A557}" srcOrd="1" destOrd="0" presId="urn:microsoft.com/office/officeart/2008/layout/LinedList"/>
    <dgm:cxn modelId="{7D74016D-09EB-4004-A2D3-4A82B158A6BD}" type="presParOf" srcId="{C7510F09-61A3-499A-9C00-03C301A305E1}" destId="{887AF0E3-575D-4B2D-8DA2-000C19E746D8}" srcOrd="2" destOrd="0" presId="urn:microsoft.com/office/officeart/2008/layout/LinedList"/>
    <dgm:cxn modelId="{9B3D0FE2-2C26-44AB-B5F8-D887E07D661A}" type="presParOf" srcId="{C7510F09-61A3-499A-9C00-03C301A305E1}" destId="{0A1AB220-BEB0-4336-8042-C86D038979BE}" srcOrd="3" destOrd="0" presId="urn:microsoft.com/office/officeart/2008/layout/LinedList"/>
    <dgm:cxn modelId="{5C6B78DE-660D-4E57-8ACF-271ED40395E9}" type="presParOf" srcId="{0A1AB220-BEB0-4336-8042-C86D038979BE}" destId="{B9692F88-E642-4E09-8C59-A140D919910F}" srcOrd="0" destOrd="0" presId="urn:microsoft.com/office/officeart/2008/layout/LinedList"/>
    <dgm:cxn modelId="{F750657C-D741-4ECB-B5D8-91255BCF5DCC}" type="presParOf" srcId="{0A1AB220-BEB0-4336-8042-C86D038979BE}" destId="{7C45836B-5979-45C6-99A8-55AC93E761EF}" srcOrd="1" destOrd="0" presId="urn:microsoft.com/office/officeart/2008/layout/LinedList"/>
    <dgm:cxn modelId="{C7258BEC-C587-4CC7-AE42-4D98A8B2D003}" type="presParOf" srcId="{C7510F09-61A3-499A-9C00-03C301A305E1}" destId="{F64B7671-7610-4111-A371-2D84A0EF4359}" srcOrd="4" destOrd="0" presId="urn:microsoft.com/office/officeart/2008/layout/LinedList"/>
    <dgm:cxn modelId="{4E2FC57C-150D-47CE-A7B1-F8670545EBF8}" type="presParOf" srcId="{C7510F09-61A3-499A-9C00-03C301A305E1}" destId="{C90E61C7-37BD-4A58-8C48-DEA6F2AAE4B4}" srcOrd="5" destOrd="0" presId="urn:microsoft.com/office/officeart/2008/layout/LinedList"/>
    <dgm:cxn modelId="{22753DCE-B3D9-4E0D-84C8-747CFF7493BA}" type="presParOf" srcId="{C90E61C7-37BD-4A58-8C48-DEA6F2AAE4B4}" destId="{F42733BA-0684-4D6A-A338-2872DC32CBBE}" srcOrd="0" destOrd="0" presId="urn:microsoft.com/office/officeart/2008/layout/LinedList"/>
    <dgm:cxn modelId="{1AF6B716-5447-493F-B4E2-2804508F5D98}" type="presParOf" srcId="{C90E61C7-37BD-4A58-8C48-DEA6F2AAE4B4}" destId="{E8FFAE85-EACA-4A24-A119-D44C3DB2719A}" srcOrd="1" destOrd="0" presId="urn:microsoft.com/office/officeart/2008/layout/LinedList"/>
    <dgm:cxn modelId="{5B7E71DE-2B49-479B-ACD6-A18F52AD29DC}" type="presParOf" srcId="{C7510F09-61A3-499A-9C00-03C301A305E1}" destId="{949BEF00-1195-4073-988D-F2E75835C1BE}" srcOrd="6" destOrd="0" presId="urn:microsoft.com/office/officeart/2008/layout/LinedList"/>
    <dgm:cxn modelId="{2DF3FED5-0580-4A42-870B-B91C1C760CFF}" type="presParOf" srcId="{C7510F09-61A3-499A-9C00-03C301A305E1}" destId="{49D8C1F6-6E8A-4F37-847D-23870CCCA822}" srcOrd="7" destOrd="0" presId="urn:microsoft.com/office/officeart/2008/layout/LinedList"/>
    <dgm:cxn modelId="{F70DAE8A-4FF8-4D48-8AD2-27BC0EFEF7BA}" type="presParOf" srcId="{49D8C1F6-6E8A-4F37-847D-23870CCCA822}" destId="{B550D12B-8E27-424D-ABA8-E6D1AFA14EAD}" srcOrd="0" destOrd="0" presId="urn:microsoft.com/office/officeart/2008/layout/LinedList"/>
    <dgm:cxn modelId="{D1837CBC-2D38-4FA8-9174-A79092AF8961}" type="presParOf" srcId="{49D8C1F6-6E8A-4F37-847D-23870CCCA822}" destId="{A096C757-5B9A-487A-A4A4-961D07B5E046}" srcOrd="1" destOrd="0" presId="urn:microsoft.com/office/officeart/2008/layout/LinedList"/>
    <dgm:cxn modelId="{27B2C1FB-CAF3-4EF8-B816-933B5AD1C939}" type="presParOf" srcId="{C7510F09-61A3-499A-9C00-03C301A305E1}" destId="{DF23F6EB-B2DA-4ABA-A8BA-30053471C0B3}" srcOrd="8" destOrd="0" presId="urn:microsoft.com/office/officeart/2008/layout/LinedList"/>
    <dgm:cxn modelId="{CCF78416-4ACF-44EE-9057-75E4B6E40E4A}" type="presParOf" srcId="{C7510F09-61A3-499A-9C00-03C301A305E1}" destId="{077F85AB-93D8-4C34-8412-8286FE32C016}" srcOrd="9" destOrd="0" presId="urn:microsoft.com/office/officeart/2008/layout/LinedList"/>
    <dgm:cxn modelId="{DF95CA9C-A036-4249-B410-4A2881FC869A}" type="presParOf" srcId="{077F85AB-93D8-4C34-8412-8286FE32C016}" destId="{BE9F747C-7458-473E-8258-87D3508892F9}" srcOrd="0" destOrd="0" presId="urn:microsoft.com/office/officeart/2008/layout/LinedList"/>
    <dgm:cxn modelId="{132F9F81-E3D8-4E8D-ADB5-F8845CC28283}" type="presParOf" srcId="{077F85AB-93D8-4C34-8412-8286FE32C016}" destId="{7A874314-8741-43F2-AF82-32313634CA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739E60-5E00-428E-923F-70101C7D1E3B}"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5A04554C-E094-49DD-A694-580EE5676EF9}">
      <dgm:prSet/>
      <dgm:spPr/>
      <dgm:t>
        <a:bodyPr/>
        <a:lstStyle/>
        <a:p>
          <a:r>
            <a:rPr lang="en-US"/>
            <a:t>Promoting mental health</a:t>
          </a:r>
        </a:p>
      </dgm:t>
    </dgm:pt>
    <dgm:pt modelId="{916A6723-6AAC-40C4-A695-00D4679BCC32}" type="parTrans" cxnId="{E8C4FE13-DAA5-45F8-9A96-C27397C9A018}">
      <dgm:prSet/>
      <dgm:spPr/>
      <dgm:t>
        <a:bodyPr/>
        <a:lstStyle/>
        <a:p>
          <a:endParaRPr lang="en-US"/>
        </a:p>
      </dgm:t>
    </dgm:pt>
    <dgm:pt modelId="{2DF6E011-DCC9-438C-B807-F0B466E6C657}" type="sibTrans" cxnId="{E8C4FE13-DAA5-45F8-9A96-C27397C9A018}">
      <dgm:prSet/>
      <dgm:spPr/>
      <dgm:t>
        <a:bodyPr/>
        <a:lstStyle/>
        <a:p>
          <a:endParaRPr lang="en-US"/>
        </a:p>
      </dgm:t>
    </dgm:pt>
    <dgm:pt modelId="{FE2E273A-8A13-40E7-AA9C-59AF191D0EE4}">
      <dgm:prSet/>
      <dgm:spPr/>
      <dgm:t>
        <a:bodyPr/>
        <a:lstStyle/>
        <a:p>
          <a:r>
            <a:rPr lang="en-US" dirty="0"/>
            <a:t>Preventing mental health disorders</a:t>
          </a:r>
        </a:p>
      </dgm:t>
    </dgm:pt>
    <dgm:pt modelId="{97D481BC-C504-4A29-9AF1-149D56AD269B}" type="parTrans" cxnId="{AEF9550A-8F79-40C2-872B-A0E8F28FCE5D}">
      <dgm:prSet/>
      <dgm:spPr/>
      <dgm:t>
        <a:bodyPr/>
        <a:lstStyle/>
        <a:p>
          <a:endParaRPr lang="en-US"/>
        </a:p>
      </dgm:t>
    </dgm:pt>
    <dgm:pt modelId="{25F5E5F0-5D90-4260-8404-177317B15FFD}" type="sibTrans" cxnId="{AEF9550A-8F79-40C2-872B-A0E8F28FCE5D}">
      <dgm:prSet/>
      <dgm:spPr/>
      <dgm:t>
        <a:bodyPr/>
        <a:lstStyle/>
        <a:p>
          <a:endParaRPr lang="en-US"/>
        </a:p>
      </dgm:t>
    </dgm:pt>
    <dgm:pt modelId="{529A33BF-5FE4-4036-8CFD-3EF60AF84619}">
      <dgm:prSet/>
      <dgm:spPr/>
      <dgm:t>
        <a:bodyPr/>
        <a:lstStyle/>
        <a:p>
          <a:r>
            <a:rPr lang="en-US" dirty="0"/>
            <a:t>Preventing substance use </a:t>
          </a:r>
        </a:p>
      </dgm:t>
    </dgm:pt>
    <dgm:pt modelId="{F69690F5-900B-4950-8D5E-6DB3E10AF36D}" type="parTrans" cxnId="{80EFA37F-7DBB-4B22-80E9-4688872ADC54}">
      <dgm:prSet/>
      <dgm:spPr/>
      <dgm:t>
        <a:bodyPr/>
        <a:lstStyle/>
        <a:p>
          <a:endParaRPr lang="en-US"/>
        </a:p>
      </dgm:t>
    </dgm:pt>
    <dgm:pt modelId="{F42F7024-025C-4919-8131-E7750087DC8B}" type="sibTrans" cxnId="{80EFA37F-7DBB-4B22-80E9-4688872ADC54}">
      <dgm:prSet/>
      <dgm:spPr/>
      <dgm:t>
        <a:bodyPr/>
        <a:lstStyle/>
        <a:p>
          <a:endParaRPr lang="en-US"/>
        </a:p>
      </dgm:t>
    </dgm:pt>
    <dgm:pt modelId="{762015EC-4CC7-447C-B8E0-2BED791EFF35}">
      <dgm:prSet/>
      <dgm:spPr/>
      <dgm:t>
        <a:bodyPr/>
        <a:lstStyle/>
        <a:p>
          <a:r>
            <a:rPr lang="en-CA"/>
            <a:t>(Government of Canada, 2021).</a:t>
          </a:r>
          <a:endParaRPr lang="en-US"/>
        </a:p>
      </dgm:t>
    </dgm:pt>
    <dgm:pt modelId="{86467B84-27F0-4495-9E5B-056A3A70C910}" type="parTrans" cxnId="{2ED5E23B-D21B-4C67-A655-1157557FE57A}">
      <dgm:prSet/>
      <dgm:spPr/>
      <dgm:t>
        <a:bodyPr/>
        <a:lstStyle/>
        <a:p>
          <a:endParaRPr lang="en-US"/>
        </a:p>
      </dgm:t>
    </dgm:pt>
    <dgm:pt modelId="{F718F642-F9D2-447E-8D65-27C935BF9502}" type="sibTrans" cxnId="{2ED5E23B-D21B-4C67-A655-1157557FE57A}">
      <dgm:prSet/>
      <dgm:spPr/>
      <dgm:t>
        <a:bodyPr/>
        <a:lstStyle/>
        <a:p>
          <a:endParaRPr lang="en-US"/>
        </a:p>
      </dgm:t>
    </dgm:pt>
    <dgm:pt modelId="{BAFCA5B1-B741-459A-8DEA-B7CF8802B8EE}" type="pres">
      <dgm:prSet presAssocID="{89739E60-5E00-428E-923F-70101C7D1E3B}" presName="vert0" presStyleCnt="0">
        <dgm:presLayoutVars>
          <dgm:dir/>
          <dgm:animOne val="branch"/>
          <dgm:animLvl val="lvl"/>
        </dgm:presLayoutVars>
      </dgm:prSet>
      <dgm:spPr/>
    </dgm:pt>
    <dgm:pt modelId="{39B68E49-7AF7-447E-9027-0B7C7A48658B}" type="pres">
      <dgm:prSet presAssocID="{5A04554C-E094-49DD-A694-580EE5676EF9}" presName="thickLine" presStyleLbl="alignNode1" presStyleIdx="0" presStyleCnt="4"/>
      <dgm:spPr/>
    </dgm:pt>
    <dgm:pt modelId="{A839835D-9E5C-4C6C-A93B-0CB8CA613B66}" type="pres">
      <dgm:prSet presAssocID="{5A04554C-E094-49DD-A694-580EE5676EF9}" presName="horz1" presStyleCnt="0"/>
      <dgm:spPr/>
    </dgm:pt>
    <dgm:pt modelId="{73AE8396-9F41-478A-9167-9FBA210DC75C}" type="pres">
      <dgm:prSet presAssocID="{5A04554C-E094-49DD-A694-580EE5676EF9}" presName="tx1" presStyleLbl="revTx" presStyleIdx="0" presStyleCnt="4"/>
      <dgm:spPr/>
    </dgm:pt>
    <dgm:pt modelId="{8D171430-EAB9-4B04-8473-99D61DF18E64}" type="pres">
      <dgm:prSet presAssocID="{5A04554C-E094-49DD-A694-580EE5676EF9}" presName="vert1" presStyleCnt="0"/>
      <dgm:spPr/>
    </dgm:pt>
    <dgm:pt modelId="{763FBA43-2A14-4C92-B1DA-FF15701FCF41}" type="pres">
      <dgm:prSet presAssocID="{FE2E273A-8A13-40E7-AA9C-59AF191D0EE4}" presName="thickLine" presStyleLbl="alignNode1" presStyleIdx="1" presStyleCnt="4"/>
      <dgm:spPr/>
    </dgm:pt>
    <dgm:pt modelId="{1EBCFC01-2202-4CAE-BD1E-996497F45AC6}" type="pres">
      <dgm:prSet presAssocID="{FE2E273A-8A13-40E7-AA9C-59AF191D0EE4}" presName="horz1" presStyleCnt="0"/>
      <dgm:spPr/>
    </dgm:pt>
    <dgm:pt modelId="{0CFE7B00-6C7D-48CB-8ADE-7F35A66D81B7}" type="pres">
      <dgm:prSet presAssocID="{FE2E273A-8A13-40E7-AA9C-59AF191D0EE4}" presName="tx1" presStyleLbl="revTx" presStyleIdx="1" presStyleCnt="4"/>
      <dgm:spPr/>
    </dgm:pt>
    <dgm:pt modelId="{7C0E63BF-E138-4DBD-825D-BDD69B9611A7}" type="pres">
      <dgm:prSet presAssocID="{FE2E273A-8A13-40E7-AA9C-59AF191D0EE4}" presName="vert1" presStyleCnt="0"/>
      <dgm:spPr/>
    </dgm:pt>
    <dgm:pt modelId="{4523C554-5B17-4608-8BDB-6A5A0D43FDFC}" type="pres">
      <dgm:prSet presAssocID="{529A33BF-5FE4-4036-8CFD-3EF60AF84619}" presName="thickLine" presStyleLbl="alignNode1" presStyleIdx="2" presStyleCnt="4"/>
      <dgm:spPr/>
    </dgm:pt>
    <dgm:pt modelId="{A2819833-DCF8-4086-832A-6A876AFCF03C}" type="pres">
      <dgm:prSet presAssocID="{529A33BF-5FE4-4036-8CFD-3EF60AF84619}" presName="horz1" presStyleCnt="0"/>
      <dgm:spPr/>
    </dgm:pt>
    <dgm:pt modelId="{9D1FE0EF-3492-44FF-91F5-6C0A4D48A37D}" type="pres">
      <dgm:prSet presAssocID="{529A33BF-5FE4-4036-8CFD-3EF60AF84619}" presName="tx1" presStyleLbl="revTx" presStyleIdx="2" presStyleCnt="4"/>
      <dgm:spPr/>
    </dgm:pt>
    <dgm:pt modelId="{D85F38D4-CA6B-45E8-A12F-C0FA03B30DBE}" type="pres">
      <dgm:prSet presAssocID="{529A33BF-5FE4-4036-8CFD-3EF60AF84619}" presName="vert1" presStyleCnt="0"/>
      <dgm:spPr/>
    </dgm:pt>
    <dgm:pt modelId="{9C79E8FB-857B-48A4-8ED7-873847593815}" type="pres">
      <dgm:prSet presAssocID="{762015EC-4CC7-447C-B8E0-2BED791EFF35}" presName="thickLine" presStyleLbl="alignNode1" presStyleIdx="3" presStyleCnt="4"/>
      <dgm:spPr/>
    </dgm:pt>
    <dgm:pt modelId="{61B8CEE1-33BB-4442-921B-1D76EB9F22FC}" type="pres">
      <dgm:prSet presAssocID="{762015EC-4CC7-447C-B8E0-2BED791EFF35}" presName="horz1" presStyleCnt="0"/>
      <dgm:spPr/>
    </dgm:pt>
    <dgm:pt modelId="{5A013A9C-A9C1-4510-B3D2-BB1282D03713}" type="pres">
      <dgm:prSet presAssocID="{762015EC-4CC7-447C-B8E0-2BED791EFF35}" presName="tx1" presStyleLbl="revTx" presStyleIdx="3" presStyleCnt="4"/>
      <dgm:spPr/>
    </dgm:pt>
    <dgm:pt modelId="{2F7CBC95-AF55-4E45-A9CF-9B579867EA15}" type="pres">
      <dgm:prSet presAssocID="{762015EC-4CC7-447C-B8E0-2BED791EFF35}" presName="vert1" presStyleCnt="0"/>
      <dgm:spPr/>
    </dgm:pt>
  </dgm:ptLst>
  <dgm:cxnLst>
    <dgm:cxn modelId="{AEF9550A-8F79-40C2-872B-A0E8F28FCE5D}" srcId="{89739E60-5E00-428E-923F-70101C7D1E3B}" destId="{FE2E273A-8A13-40E7-AA9C-59AF191D0EE4}" srcOrd="1" destOrd="0" parTransId="{97D481BC-C504-4A29-9AF1-149D56AD269B}" sibTransId="{25F5E5F0-5D90-4260-8404-177317B15FFD}"/>
    <dgm:cxn modelId="{E8C4FE13-DAA5-45F8-9A96-C27397C9A018}" srcId="{89739E60-5E00-428E-923F-70101C7D1E3B}" destId="{5A04554C-E094-49DD-A694-580EE5676EF9}" srcOrd="0" destOrd="0" parTransId="{916A6723-6AAC-40C4-A695-00D4679BCC32}" sibTransId="{2DF6E011-DCC9-438C-B807-F0B466E6C657}"/>
    <dgm:cxn modelId="{2ED5E23B-D21B-4C67-A655-1157557FE57A}" srcId="{89739E60-5E00-428E-923F-70101C7D1E3B}" destId="{762015EC-4CC7-447C-B8E0-2BED791EFF35}" srcOrd="3" destOrd="0" parTransId="{86467B84-27F0-4495-9E5B-056A3A70C910}" sibTransId="{F718F642-F9D2-447E-8D65-27C935BF9502}"/>
    <dgm:cxn modelId="{283CE75D-5E92-44A5-9E4B-87A8783AFEB6}" type="presOf" srcId="{5A04554C-E094-49DD-A694-580EE5676EF9}" destId="{73AE8396-9F41-478A-9167-9FBA210DC75C}" srcOrd="0" destOrd="0" presId="urn:microsoft.com/office/officeart/2008/layout/LinedList"/>
    <dgm:cxn modelId="{19692B61-07C5-4FD1-97D8-8BA465B005FC}" type="presOf" srcId="{529A33BF-5FE4-4036-8CFD-3EF60AF84619}" destId="{9D1FE0EF-3492-44FF-91F5-6C0A4D48A37D}" srcOrd="0" destOrd="0" presId="urn:microsoft.com/office/officeart/2008/layout/LinedList"/>
    <dgm:cxn modelId="{80EFA37F-7DBB-4B22-80E9-4688872ADC54}" srcId="{89739E60-5E00-428E-923F-70101C7D1E3B}" destId="{529A33BF-5FE4-4036-8CFD-3EF60AF84619}" srcOrd="2" destOrd="0" parTransId="{F69690F5-900B-4950-8D5E-6DB3E10AF36D}" sibTransId="{F42F7024-025C-4919-8131-E7750087DC8B}"/>
    <dgm:cxn modelId="{BB666FB3-3E7D-4241-A8E6-BF63FFC8F587}" type="presOf" srcId="{89739E60-5E00-428E-923F-70101C7D1E3B}" destId="{BAFCA5B1-B741-459A-8DEA-B7CF8802B8EE}" srcOrd="0" destOrd="0" presId="urn:microsoft.com/office/officeart/2008/layout/LinedList"/>
    <dgm:cxn modelId="{181A2AD4-373E-4DF8-A5BC-6DFFE7855311}" type="presOf" srcId="{762015EC-4CC7-447C-B8E0-2BED791EFF35}" destId="{5A013A9C-A9C1-4510-B3D2-BB1282D03713}" srcOrd="0" destOrd="0" presId="urn:microsoft.com/office/officeart/2008/layout/LinedList"/>
    <dgm:cxn modelId="{77B51DE3-E98A-421A-BA98-5567F3062CD9}" type="presOf" srcId="{FE2E273A-8A13-40E7-AA9C-59AF191D0EE4}" destId="{0CFE7B00-6C7D-48CB-8ADE-7F35A66D81B7}" srcOrd="0" destOrd="0" presId="urn:microsoft.com/office/officeart/2008/layout/LinedList"/>
    <dgm:cxn modelId="{4AA8F696-B0EE-4B10-B890-73799C8B5E75}" type="presParOf" srcId="{BAFCA5B1-B741-459A-8DEA-B7CF8802B8EE}" destId="{39B68E49-7AF7-447E-9027-0B7C7A48658B}" srcOrd="0" destOrd="0" presId="urn:microsoft.com/office/officeart/2008/layout/LinedList"/>
    <dgm:cxn modelId="{B1572309-BF4C-40F7-B722-06D09D07209E}" type="presParOf" srcId="{BAFCA5B1-B741-459A-8DEA-B7CF8802B8EE}" destId="{A839835D-9E5C-4C6C-A93B-0CB8CA613B66}" srcOrd="1" destOrd="0" presId="urn:microsoft.com/office/officeart/2008/layout/LinedList"/>
    <dgm:cxn modelId="{6406B4FF-90D2-4E29-BF93-0E2C802C2F62}" type="presParOf" srcId="{A839835D-9E5C-4C6C-A93B-0CB8CA613B66}" destId="{73AE8396-9F41-478A-9167-9FBA210DC75C}" srcOrd="0" destOrd="0" presId="urn:microsoft.com/office/officeart/2008/layout/LinedList"/>
    <dgm:cxn modelId="{C821FF3D-A6A3-41AB-97F1-254419E10AA1}" type="presParOf" srcId="{A839835D-9E5C-4C6C-A93B-0CB8CA613B66}" destId="{8D171430-EAB9-4B04-8473-99D61DF18E64}" srcOrd="1" destOrd="0" presId="urn:microsoft.com/office/officeart/2008/layout/LinedList"/>
    <dgm:cxn modelId="{D3002F20-4814-420D-AECA-2064192C3A1D}" type="presParOf" srcId="{BAFCA5B1-B741-459A-8DEA-B7CF8802B8EE}" destId="{763FBA43-2A14-4C92-B1DA-FF15701FCF41}" srcOrd="2" destOrd="0" presId="urn:microsoft.com/office/officeart/2008/layout/LinedList"/>
    <dgm:cxn modelId="{F0B198D6-E954-417D-BCFA-EC6FAF03FE66}" type="presParOf" srcId="{BAFCA5B1-B741-459A-8DEA-B7CF8802B8EE}" destId="{1EBCFC01-2202-4CAE-BD1E-996497F45AC6}" srcOrd="3" destOrd="0" presId="urn:microsoft.com/office/officeart/2008/layout/LinedList"/>
    <dgm:cxn modelId="{3A920512-0453-43E7-BB30-DE80BC032070}" type="presParOf" srcId="{1EBCFC01-2202-4CAE-BD1E-996497F45AC6}" destId="{0CFE7B00-6C7D-48CB-8ADE-7F35A66D81B7}" srcOrd="0" destOrd="0" presId="urn:microsoft.com/office/officeart/2008/layout/LinedList"/>
    <dgm:cxn modelId="{41026644-5705-4047-BB2C-583BB0CE9F95}" type="presParOf" srcId="{1EBCFC01-2202-4CAE-BD1E-996497F45AC6}" destId="{7C0E63BF-E138-4DBD-825D-BDD69B9611A7}" srcOrd="1" destOrd="0" presId="urn:microsoft.com/office/officeart/2008/layout/LinedList"/>
    <dgm:cxn modelId="{3269A111-BD5E-4002-A61A-A7298BBDB993}" type="presParOf" srcId="{BAFCA5B1-B741-459A-8DEA-B7CF8802B8EE}" destId="{4523C554-5B17-4608-8BDB-6A5A0D43FDFC}" srcOrd="4" destOrd="0" presId="urn:microsoft.com/office/officeart/2008/layout/LinedList"/>
    <dgm:cxn modelId="{2D39C091-1E48-4FEA-AFCE-47EA4EF158A7}" type="presParOf" srcId="{BAFCA5B1-B741-459A-8DEA-B7CF8802B8EE}" destId="{A2819833-DCF8-4086-832A-6A876AFCF03C}" srcOrd="5" destOrd="0" presId="urn:microsoft.com/office/officeart/2008/layout/LinedList"/>
    <dgm:cxn modelId="{9A2BC906-0592-4ED0-9B40-591875974949}" type="presParOf" srcId="{A2819833-DCF8-4086-832A-6A876AFCF03C}" destId="{9D1FE0EF-3492-44FF-91F5-6C0A4D48A37D}" srcOrd="0" destOrd="0" presId="urn:microsoft.com/office/officeart/2008/layout/LinedList"/>
    <dgm:cxn modelId="{4CC14A2F-B671-490D-A412-59FD1880C318}" type="presParOf" srcId="{A2819833-DCF8-4086-832A-6A876AFCF03C}" destId="{D85F38D4-CA6B-45E8-A12F-C0FA03B30DBE}" srcOrd="1" destOrd="0" presId="urn:microsoft.com/office/officeart/2008/layout/LinedList"/>
    <dgm:cxn modelId="{4E1613E9-50EB-4BCE-8BF6-812412AC8EA4}" type="presParOf" srcId="{BAFCA5B1-B741-459A-8DEA-B7CF8802B8EE}" destId="{9C79E8FB-857B-48A4-8ED7-873847593815}" srcOrd="6" destOrd="0" presId="urn:microsoft.com/office/officeart/2008/layout/LinedList"/>
    <dgm:cxn modelId="{4D123AEF-5A4D-41F8-B0B3-CF80B462FA70}" type="presParOf" srcId="{BAFCA5B1-B741-459A-8DEA-B7CF8802B8EE}" destId="{61B8CEE1-33BB-4442-921B-1D76EB9F22FC}" srcOrd="7" destOrd="0" presId="urn:microsoft.com/office/officeart/2008/layout/LinedList"/>
    <dgm:cxn modelId="{15C8946C-5DA4-4ED6-8657-B31EF1B183FD}" type="presParOf" srcId="{61B8CEE1-33BB-4442-921B-1D76EB9F22FC}" destId="{5A013A9C-A9C1-4510-B3D2-BB1282D03713}" srcOrd="0" destOrd="0" presId="urn:microsoft.com/office/officeart/2008/layout/LinedList"/>
    <dgm:cxn modelId="{5129A5AC-1EE2-4784-8C7D-1BCDD56832A4}" type="presParOf" srcId="{61B8CEE1-33BB-4442-921B-1D76EB9F22FC}" destId="{2F7CBC95-AF55-4E45-A9CF-9B579867EA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B9D6D-DA53-4379-A6F8-88566AC5532F}">
      <dsp:nvSpPr>
        <dsp:cNvPr id="0" name=""/>
        <dsp:cNvSpPr/>
      </dsp:nvSpPr>
      <dsp:spPr>
        <a:xfrm>
          <a:off x="0" y="0"/>
          <a:ext cx="110208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8326B-F89D-438F-B465-7C131F4DF454}">
      <dsp:nvSpPr>
        <dsp:cNvPr id="0" name=""/>
        <dsp:cNvSpPr/>
      </dsp:nvSpPr>
      <dsp:spPr>
        <a:xfrm>
          <a:off x="0" y="0"/>
          <a:ext cx="1102086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Every time a person uses a substance (repetition) it causes a reaction in both the body (physical) and the mind (psychological)</a:t>
          </a:r>
        </a:p>
      </dsp:txBody>
      <dsp:txXfrm>
        <a:off x="0" y="0"/>
        <a:ext cx="11020865" cy="1087834"/>
      </dsp:txXfrm>
    </dsp:sp>
    <dsp:sp modelId="{8665F1FC-2A05-4F39-9261-8996D6CE509E}">
      <dsp:nvSpPr>
        <dsp:cNvPr id="0" name=""/>
        <dsp:cNvSpPr/>
      </dsp:nvSpPr>
      <dsp:spPr>
        <a:xfrm>
          <a:off x="0" y="1087834"/>
          <a:ext cx="110208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3A08B-ABD0-4136-B45C-B0F7FC7D3D3D}">
      <dsp:nvSpPr>
        <dsp:cNvPr id="0" name=""/>
        <dsp:cNvSpPr/>
      </dsp:nvSpPr>
      <dsp:spPr>
        <a:xfrm>
          <a:off x="0" y="1087834"/>
          <a:ext cx="1102086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substance use is pleasurable, and the repetition can work like an enforcer, drilling those habits deeper and deeper.</a:t>
          </a:r>
        </a:p>
      </dsp:txBody>
      <dsp:txXfrm>
        <a:off x="0" y="1087834"/>
        <a:ext cx="11020865" cy="1087834"/>
      </dsp:txXfrm>
    </dsp:sp>
    <dsp:sp modelId="{8803D690-3C65-4155-8C7B-E383CD2845D9}">
      <dsp:nvSpPr>
        <dsp:cNvPr id="0" name=""/>
        <dsp:cNvSpPr/>
      </dsp:nvSpPr>
      <dsp:spPr>
        <a:xfrm>
          <a:off x="0" y="2175669"/>
          <a:ext cx="110208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09688-18C0-4F59-AC13-EE2D22BA7F98}">
      <dsp:nvSpPr>
        <dsp:cNvPr id="0" name=""/>
        <dsp:cNvSpPr/>
      </dsp:nvSpPr>
      <dsp:spPr>
        <a:xfrm>
          <a:off x="0" y="2175669"/>
          <a:ext cx="1102086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Through the repetition of use and the reinforcement of the habit, this can make the substance use a very difficult habit to break</a:t>
          </a:r>
        </a:p>
      </dsp:txBody>
      <dsp:txXfrm>
        <a:off x="0" y="2175669"/>
        <a:ext cx="11020865" cy="1087834"/>
      </dsp:txXfrm>
    </dsp:sp>
    <dsp:sp modelId="{F9E92F52-5149-44A1-8811-741AFD741D5E}">
      <dsp:nvSpPr>
        <dsp:cNvPr id="0" name=""/>
        <dsp:cNvSpPr/>
      </dsp:nvSpPr>
      <dsp:spPr>
        <a:xfrm>
          <a:off x="0" y="3263503"/>
          <a:ext cx="110208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AB5AC-8640-4861-89D3-5D7BF8E95C68}">
      <dsp:nvSpPr>
        <dsp:cNvPr id="0" name=""/>
        <dsp:cNvSpPr/>
      </dsp:nvSpPr>
      <dsp:spPr>
        <a:xfrm>
          <a:off x="0" y="3263503"/>
          <a:ext cx="11020865"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habit may become both physical and psychological.</a:t>
          </a:r>
        </a:p>
      </dsp:txBody>
      <dsp:txXfrm>
        <a:off x="0" y="3263503"/>
        <a:ext cx="11020865"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7B079-B164-4032-AE7C-C4AA527B0971}">
      <dsp:nvSpPr>
        <dsp:cNvPr id="0" name=""/>
        <dsp:cNvSpPr/>
      </dsp:nvSpPr>
      <dsp:spPr>
        <a:xfrm>
          <a:off x="0" y="2100"/>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FFB861-25AF-4C93-9A99-F554A8E8455B}">
      <dsp:nvSpPr>
        <dsp:cNvPr id="0" name=""/>
        <dsp:cNvSpPr/>
      </dsp:nvSpPr>
      <dsp:spPr>
        <a:xfrm>
          <a:off x="0" y="2100"/>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What did you notice?</a:t>
          </a:r>
        </a:p>
      </dsp:txBody>
      <dsp:txXfrm>
        <a:off x="0" y="2100"/>
        <a:ext cx="6714066" cy="1432412"/>
      </dsp:txXfrm>
    </dsp:sp>
    <dsp:sp modelId="{88080E02-872B-48D5-A13B-CA85B4DBEAB4}">
      <dsp:nvSpPr>
        <dsp:cNvPr id="0" name=""/>
        <dsp:cNvSpPr/>
      </dsp:nvSpPr>
      <dsp:spPr>
        <a:xfrm>
          <a:off x="0" y="1434512"/>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7CC87E-61D0-4FE9-80FA-01B4D5F2FB45}">
      <dsp:nvSpPr>
        <dsp:cNvPr id="0" name=""/>
        <dsp:cNvSpPr/>
      </dsp:nvSpPr>
      <dsp:spPr>
        <a:xfrm>
          <a:off x="0" y="1434512"/>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What were the physical symptoms of withdrawal John discussed? </a:t>
          </a:r>
        </a:p>
      </dsp:txBody>
      <dsp:txXfrm>
        <a:off x="0" y="1434512"/>
        <a:ext cx="6714066" cy="1432412"/>
      </dsp:txXfrm>
    </dsp:sp>
    <dsp:sp modelId="{4F4FC54E-9BD5-43E9-AE95-8B1E1B61E069}">
      <dsp:nvSpPr>
        <dsp:cNvPr id="0" name=""/>
        <dsp:cNvSpPr/>
      </dsp:nvSpPr>
      <dsp:spPr>
        <a:xfrm>
          <a:off x="0" y="2866924"/>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443E51A-F8E9-46FC-B38F-121A739F407D}">
      <dsp:nvSpPr>
        <dsp:cNvPr id="0" name=""/>
        <dsp:cNvSpPr/>
      </dsp:nvSpPr>
      <dsp:spPr>
        <a:xfrm>
          <a:off x="0" y="2866924"/>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What were the psychological symptoms of withdrawal John mentioned? </a:t>
          </a:r>
        </a:p>
      </dsp:txBody>
      <dsp:txXfrm>
        <a:off x="0" y="2866924"/>
        <a:ext cx="6714066" cy="143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0F91D-83FA-4E01-BF82-FFFBDD8D0622}">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9B4F7-D5F5-4BBC-B192-BC6620C16DB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latin typeface="+mj-lt"/>
            </a:rPr>
            <a:t>Anxiety disorder and an alcohol problem</a:t>
          </a:r>
          <a:endParaRPr lang="en-US" sz="3600" kern="1200" dirty="0">
            <a:latin typeface="+mj-lt"/>
          </a:endParaRPr>
        </a:p>
      </dsp:txBody>
      <dsp:txXfrm>
        <a:off x="0" y="531"/>
        <a:ext cx="10515600" cy="870055"/>
      </dsp:txXfrm>
    </dsp:sp>
    <dsp:sp modelId="{887AF0E3-575D-4B2D-8DA2-000C19E746D8}">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92F88-E642-4E09-8C59-A140D919910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latin typeface="+mj-lt"/>
            </a:rPr>
            <a:t>Schizophrenia and cannabis dependence</a:t>
          </a:r>
          <a:endParaRPr lang="en-US" sz="3600" kern="1200" dirty="0">
            <a:latin typeface="+mj-lt"/>
          </a:endParaRPr>
        </a:p>
      </dsp:txBody>
      <dsp:txXfrm>
        <a:off x="0" y="870586"/>
        <a:ext cx="10515600" cy="870055"/>
      </dsp:txXfrm>
    </dsp:sp>
    <dsp:sp modelId="{F64B7671-7610-4111-A371-2D84A0EF435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733BA-0684-4D6A-A338-2872DC32CBB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latin typeface="+mj-lt"/>
            </a:rPr>
            <a:t>Borderline personality disorder and heroin dependence</a:t>
          </a:r>
          <a:endParaRPr lang="en-US" sz="3600" kern="1200" dirty="0">
            <a:latin typeface="+mj-lt"/>
          </a:endParaRPr>
        </a:p>
      </dsp:txBody>
      <dsp:txXfrm>
        <a:off x="0" y="1740641"/>
        <a:ext cx="10515600" cy="870055"/>
      </dsp:txXfrm>
    </dsp:sp>
    <dsp:sp modelId="{949BEF00-1195-4073-988D-F2E75835C1BE}">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0D12B-8E27-424D-ABA8-E6D1AFA14EAD}">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latin typeface="+mj-lt"/>
            </a:rPr>
            <a:t>Bipolar disorder and problem gambling</a:t>
          </a:r>
          <a:endParaRPr lang="en-US" sz="3600" kern="1200" dirty="0">
            <a:latin typeface="+mj-lt"/>
          </a:endParaRPr>
        </a:p>
      </dsp:txBody>
      <dsp:txXfrm>
        <a:off x="0" y="2610696"/>
        <a:ext cx="10515600" cy="870055"/>
      </dsp:txXfrm>
    </dsp:sp>
    <dsp:sp modelId="{DF23F6EB-B2DA-4ABA-A8BA-30053471C0B3}">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F747C-7458-473E-8258-87D3508892F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latin typeface="+mj-lt"/>
            </a:rPr>
            <a:t>(Centre for Addiction and Mental Health, 2021, para. 1).</a:t>
          </a:r>
          <a:endParaRPr lang="en-US" sz="3600" kern="1200" dirty="0">
            <a:latin typeface="+mj-lt"/>
          </a:endParaRPr>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68E49-7AF7-447E-9027-0B7C7A48658B}">
      <dsp:nvSpPr>
        <dsp:cNvPr id="0" name=""/>
        <dsp:cNvSpPr/>
      </dsp:nvSpPr>
      <dsp:spPr>
        <a:xfrm>
          <a:off x="0" y="0"/>
          <a:ext cx="54275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3AE8396-9F41-478A-9167-9FBA210DC75C}">
      <dsp:nvSpPr>
        <dsp:cNvPr id="0" name=""/>
        <dsp:cNvSpPr/>
      </dsp:nvSpPr>
      <dsp:spPr>
        <a:xfrm>
          <a:off x="0" y="0"/>
          <a:ext cx="5427526" cy="8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Promoting mental health</a:t>
          </a:r>
        </a:p>
      </dsp:txBody>
      <dsp:txXfrm>
        <a:off x="0" y="0"/>
        <a:ext cx="5427526" cy="883770"/>
      </dsp:txXfrm>
    </dsp:sp>
    <dsp:sp modelId="{763FBA43-2A14-4C92-B1DA-FF15701FCF41}">
      <dsp:nvSpPr>
        <dsp:cNvPr id="0" name=""/>
        <dsp:cNvSpPr/>
      </dsp:nvSpPr>
      <dsp:spPr>
        <a:xfrm>
          <a:off x="0" y="883770"/>
          <a:ext cx="54275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FE7B00-6C7D-48CB-8ADE-7F35A66D81B7}">
      <dsp:nvSpPr>
        <dsp:cNvPr id="0" name=""/>
        <dsp:cNvSpPr/>
      </dsp:nvSpPr>
      <dsp:spPr>
        <a:xfrm>
          <a:off x="0" y="883770"/>
          <a:ext cx="5427526" cy="8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Preventing mental health disorders</a:t>
          </a:r>
        </a:p>
      </dsp:txBody>
      <dsp:txXfrm>
        <a:off x="0" y="883770"/>
        <a:ext cx="5427526" cy="883770"/>
      </dsp:txXfrm>
    </dsp:sp>
    <dsp:sp modelId="{4523C554-5B17-4608-8BDB-6A5A0D43FDFC}">
      <dsp:nvSpPr>
        <dsp:cNvPr id="0" name=""/>
        <dsp:cNvSpPr/>
      </dsp:nvSpPr>
      <dsp:spPr>
        <a:xfrm>
          <a:off x="0" y="1767541"/>
          <a:ext cx="54275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1FE0EF-3492-44FF-91F5-6C0A4D48A37D}">
      <dsp:nvSpPr>
        <dsp:cNvPr id="0" name=""/>
        <dsp:cNvSpPr/>
      </dsp:nvSpPr>
      <dsp:spPr>
        <a:xfrm>
          <a:off x="0" y="1767541"/>
          <a:ext cx="5427526" cy="8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Preventing substance use </a:t>
          </a:r>
        </a:p>
      </dsp:txBody>
      <dsp:txXfrm>
        <a:off x="0" y="1767541"/>
        <a:ext cx="5427526" cy="883770"/>
      </dsp:txXfrm>
    </dsp:sp>
    <dsp:sp modelId="{9C79E8FB-857B-48A4-8ED7-873847593815}">
      <dsp:nvSpPr>
        <dsp:cNvPr id="0" name=""/>
        <dsp:cNvSpPr/>
      </dsp:nvSpPr>
      <dsp:spPr>
        <a:xfrm>
          <a:off x="0" y="2651312"/>
          <a:ext cx="54275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A013A9C-A9C1-4510-B3D2-BB1282D03713}">
      <dsp:nvSpPr>
        <dsp:cNvPr id="0" name=""/>
        <dsp:cNvSpPr/>
      </dsp:nvSpPr>
      <dsp:spPr>
        <a:xfrm>
          <a:off x="0" y="2651312"/>
          <a:ext cx="5427526" cy="8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(Government of Canada, 2021).</a:t>
          </a:r>
          <a:endParaRPr lang="en-US" sz="2800" kern="1200"/>
        </a:p>
      </dsp:txBody>
      <dsp:txXfrm>
        <a:off x="0" y="2651312"/>
        <a:ext cx="5427526" cy="8837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9402-5DAA-20D0-5820-CA78FD3B2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4ACBFF-1A69-0D65-02A7-F6105C889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D6D07E-72EF-7112-FD41-05562A74607A}"/>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EDC37743-3E53-58F5-AABE-C468B4BC04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5ACF0A-1327-77F2-CFEA-39BCDB58CAD7}"/>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274060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3ED0-AB91-20ED-1249-4160EF9FA5E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EA123E4-D531-282F-FAB2-D143B6353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6F8C02-5DA4-78D2-F324-C75E382A77DC}"/>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2375E7C0-06DB-DCCF-59FC-E88142B8EE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9A96F9-CE16-702A-C564-9BA3AED95F57}"/>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160806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A8F380-E2F1-32FB-8A3C-9960D0BF4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FFCEE99-6B01-DDC0-304A-E668F7509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9FCE3C-FA7A-F742-BF7A-79BCA1866B11}"/>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46490222-ABE3-71AF-2536-9DAE58D589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47849D-3AE5-6E70-F078-E5B4FF2567AE}"/>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272009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D622-40D5-9720-3881-1320D5717D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909C90-0B11-88D2-6F7D-FCC0651C5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496B7D-8732-8071-6646-87261EF52871}"/>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A0057D82-C7D0-7866-7A63-FB4145C46E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F9E1D4-5713-E0E4-9F7B-1D54503610CE}"/>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27982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D001-08E7-F3EB-E4A8-2C69F09DA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9327F22-79D4-C0EA-463D-B1170A41B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C2C9F-15B3-5B2B-3017-F275D7E9C475}"/>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03A88FEE-CC03-3923-67E8-9FB8F2B91A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3C2610-07EB-572F-0FDF-26C798283A54}"/>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33292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B08E-ED63-ABC8-60D0-9E01C3E5B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9E200A-C9AF-CE44-872B-1447F9476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0634F0F-E92B-786E-D559-E4D5B96675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0FA5FF4-8033-AE5F-4D80-0507FC76FDDA}"/>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6" name="Footer Placeholder 5">
            <a:extLst>
              <a:ext uri="{FF2B5EF4-FFF2-40B4-BE49-F238E27FC236}">
                <a16:creationId xmlns:a16="http://schemas.microsoft.com/office/drawing/2014/main" id="{985F8986-0D6E-B27E-AF7D-07F17D4162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185BF4-736C-0D76-E7AB-99E8A5F09A03}"/>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308151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18F8-18A5-E6A9-254A-CE98420229E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35BBAD-FD1B-08FE-2FA2-3D1A131AE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20279-BD8F-354C-8278-87899CDD49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1E27120-5A77-2533-F706-A747FF984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CECA5-4A9B-8448-52E4-798321A47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8B3259A-930D-EF56-BE97-632331720875}"/>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8" name="Footer Placeholder 7">
            <a:extLst>
              <a:ext uri="{FF2B5EF4-FFF2-40B4-BE49-F238E27FC236}">
                <a16:creationId xmlns:a16="http://schemas.microsoft.com/office/drawing/2014/main" id="{44423CDA-7FE4-B58D-318D-95D522FA922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201E47D-9BBC-52F4-F71F-96A6F7C26910}"/>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166188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B63-13DF-47A6-7136-5E06D72040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DFDE764-7047-399C-E01E-A3E4FCBD9BA6}"/>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4" name="Footer Placeholder 3">
            <a:extLst>
              <a:ext uri="{FF2B5EF4-FFF2-40B4-BE49-F238E27FC236}">
                <a16:creationId xmlns:a16="http://schemas.microsoft.com/office/drawing/2014/main" id="{E5B109EE-20FE-ACF1-CD18-7D5E96F07AC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71DE6DD-32F3-A233-DD36-EE9BBC990D9E}"/>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139417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B6E80-FCEA-F8B5-4096-221B4161851C}"/>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3" name="Footer Placeholder 2">
            <a:extLst>
              <a:ext uri="{FF2B5EF4-FFF2-40B4-BE49-F238E27FC236}">
                <a16:creationId xmlns:a16="http://schemas.microsoft.com/office/drawing/2014/main" id="{5B73D078-5167-7456-68AF-9CECBEC5145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1E56EE0-00F6-E00E-903C-C37323DFBCCE}"/>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31293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E1EE-7B89-B2BB-13BB-5B4DB4F0E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79FED3E-26B0-8519-C8CC-84F79BE92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3CDF6FB-66CE-0705-E812-940BD7C7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4AE06-6636-C8D3-65F4-5AC900DB9206}"/>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6" name="Footer Placeholder 5">
            <a:extLst>
              <a:ext uri="{FF2B5EF4-FFF2-40B4-BE49-F238E27FC236}">
                <a16:creationId xmlns:a16="http://schemas.microsoft.com/office/drawing/2014/main" id="{DB6E7A9B-0B13-ADD6-94FF-FEB0417664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3C24BE-4B8A-C71E-DEB0-2503B63EBB99}"/>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40771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52C3-41D7-D4A0-3782-8FF076505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BA5EC2-1640-CC1E-A164-6C0871D48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7B373D-84BA-9FA4-9099-4F2D42B67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C39DF-575A-952C-AD11-920E88B41C8E}"/>
              </a:ext>
            </a:extLst>
          </p:cNvPr>
          <p:cNvSpPr>
            <a:spLocks noGrp="1"/>
          </p:cNvSpPr>
          <p:nvPr>
            <p:ph type="dt" sz="half" idx="10"/>
          </p:nvPr>
        </p:nvSpPr>
        <p:spPr/>
        <p:txBody>
          <a:bodyPr/>
          <a:lstStyle/>
          <a:p>
            <a:fld id="{3F19E29C-BA10-4789-AB86-23D3F7C3E081}" type="datetimeFigureOut">
              <a:rPr lang="en-CA" smtClean="0"/>
              <a:t>2022-06-08</a:t>
            </a:fld>
            <a:endParaRPr lang="en-CA"/>
          </a:p>
        </p:txBody>
      </p:sp>
      <p:sp>
        <p:nvSpPr>
          <p:cNvPr id="6" name="Footer Placeholder 5">
            <a:extLst>
              <a:ext uri="{FF2B5EF4-FFF2-40B4-BE49-F238E27FC236}">
                <a16:creationId xmlns:a16="http://schemas.microsoft.com/office/drawing/2014/main" id="{1387C09A-DB66-7AC9-D1FF-90B84CBE31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0D0CB6-0DA7-4326-580F-46BBB6733F23}"/>
              </a:ext>
            </a:extLst>
          </p:cNvPr>
          <p:cNvSpPr>
            <a:spLocks noGrp="1"/>
          </p:cNvSpPr>
          <p:nvPr>
            <p:ph type="sldNum" sz="quarter" idx="12"/>
          </p:nvPr>
        </p:nvSpPr>
        <p:spPr/>
        <p:txBody>
          <a:bodyPr/>
          <a:lstStyle/>
          <a:p>
            <a:fld id="{FEA87444-1C2B-414A-B859-298CED23ABDC}" type="slidenum">
              <a:rPr lang="en-CA" smtClean="0"/>
              <a:t>‹#›</a:t>
            </a:fld>
            <a:endParaRPr lang="en-CA"/>
          </a:p>
        </p:txBody>
      </p:sp>
    </p:spTree>
    <p:extLst>
      <p:ext uri="{BB962C8B-B14F-4D97-AF65-F5344CB8AC3E}">
        <p14:creationId xmlns:p14="http://schemas.microsoft.com/office/powerpoint/2010/main" val="283981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95A30-9387-678A-4CA8-2D684ADC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C9531D8-D364-D9CA-B2BA-FF98A4E54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FA78D8-1782-7B1E-E5D7-767699161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9E29C-BA10-4789-AB86-23D3F7C3E081}" type="datetimeFigureOut">
              <a:rPr lang="en-CA" smtClean="0"/>
              <a:t>2022-06-08</a:t>
            </a:fld>
            <a:endParaRPr lang="en-CA"/>
          </a:p>
        </p:txBody>
      </p:sp>
      <p:sp>
        <p:nvSpPr>
          <p:cNvPr id="5" name="Footer Placeholder 4">
            <a:extLst>
              <a:ext uri="{FF2B5EF4-FFF2-40B4-BE49-F238E27FC236}">
                <a16:creationId xmlns:a16="http://schemas.microsoft.com/office/drawing/2014/main" id="{3552A099-34BF-497C-EE6E-8734DDAD4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C9BBB26-DD6F-ECEE-B734-40832B0ED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87444-1C2B-414A-B859-298CED23ABDC}" type="slidenum">
              <a:rPr lang="en-CA" smtClean="0"/>
              <a:t>‹#›</a:t>
            </a:fld>
            <a:endParaRPr lang="en-CA"/>
          </a:p>
        </p:txBody>
      </p:sp>
    </p:spTree>
    <p:extLst>
      <p:ext uri="{BB962C8B-B14F-4D97-AF65-F5344CB8AC3E}">
        <p14:creationId xmlns:p14="http://schemas.microsoft.com/office/powerpoint/2010/main" val="425312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clipart.org/detail/214579/fixed-brain-set-by-eggib-214579"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owl.excelsior.edu/educator-resources/sample-course-activities/sample-course-activities-argument-critical-thinki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Zks_fdt-aHY?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tinanantsou.blogspot.com/2011/11/blog-post_726.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Whmc0tAuqc?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ibiblio.org/pjones/blog/category/noemail/" TargetMode="External"/><Relationship Id="rId7" Type="http://schemas.openxmlformats.org/officeDocument/2006/relationships/diagramColors" Target="../diagrams/colors4.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nyIJo7VCdPE?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J2OcFc-_bac?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yagingpoll.org/report/drug-interactions-how-avoid-them"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1Hj06BlVrn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verypiecematters.com/jget/volume03-issue01/card-game-to-improve-critical-thinking.html"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D49B-00CD-5817-2C07-22314127B130}"/>
              </a:ext>
            </a:extLst>
          </p:cNvPr>
          <p:cNvSpPr>
            <a:spLocks noGrp="1"/>
          </p:cNvSpPr>
          <p:nvPr>
            <p:ph type="ctrTitle"/>
          </p:nvPr>
        </p:nvSpPr>
        <p:spPr>
          <a:xfrm>
            <a:off x="1524000" y="-115594"/>
            <a:ext cx="9144000" cy="2387600"/>
          </a:xfrm>
        </p:spPr>
        <p:txBody>
          <a:bodyPr>
            <a:normAutofit/>
          </a:bodyPr>
          <a:lstStyle/>
          <a:p>
            <a:r>
              <a:rPr lang="en-CA" sz="4000" dirty="0"/>
              <a:t>Exploring Substance Use in Canada. A Curriculum for Social Service Workers</a:t>
            </a:r>
          </a:p>
        </p:txBody>
      </p:sp>
      <p:sp>
        <p:nvSpPr>
          <p:cNvPr id="3" name="Subtitle 2">
            <a:extLst>
              <a:ext uri="{FF2B5EF4-FFF2-40B4-BE49-F238E27FC236}">
                <a16:creationId xmlns:a16="http://schemas.microsoft.com/office/drawing/2014/main" id="{D85DE831-4439-91E9-C2F7-3B6FEEF6A22B}"/>
              </a:ext>
            </a:extLst>
          </p:cNvPr>
          <p:cNvSpPr>
            <a:spLocks noGrp="1"/>
          </p:cNvSpPr>
          <p:nvPr>
            <p:ph type="subTitle" idx="1"/>
          </p:nvPr>
        </p:nvSpPr>
        <p:spPr>
          <a:xfrm>
            <a:off x="994117" y="3914972"/>
            <a:ext cx="10569526" cy="1655762"/>
          </a:xfrm>
        </p:spPr>
        <p:txBody>
          <a:bodyPr>
            <a:normAutofit/>
          </a:bodyPr>
          <a:lstStyle/>
          <a:p>
            <a:r>
              <a:rPr lang="en-CA" sz="4800" b="1" dirty="0">
                <a:latin typeface="+mj-lt"/>
              </a:rPr>
              <a:t>Chapter 2: Why People Use Substances</a:t>
            </a:r>
          </a:p>
        </p:txBody>
      </p:sp>
    </p:spTree>
    <p:extLst>
      <p:ext uri="{BB962C8B-B14F-4D97-AF65-F5344CB8AC3E}">
        <p14:creationId xmlns:p14="http://schemas.microsoft.com/office/powerpoint/2010/main" val="174658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4909-15C5-5C09-370A-1337C839D633}"/>
              </a:ext>
            </a:extLst>
          </p:cNvPr>
          <p:cNvSpPr>
            <a:spLocks noGrp="1"/>
          </p:cNvSpPr>
          <p:nvPr>
            <p:ph type="title"/>
          </p:nvPr>
        </p:nvSpPr>
        <p:spPr/>
        <p:txBody>
          <a:bodyPr/>
          <a:lstStyle/>
          <a:p>
            <a:r>
              <a:rPr lang="en-US" dirty="0"/>
              <a:t>Why do people continue to use substances, as part of a substance use disorder?</a:t>
            </a:r>
            <a:endParaRPr lang="en-CA" dirty="0"/>
          </a:p>
        </p:txBody>
      </p:sp>
      <p:graphicFrame>
        <p:nvGraphicFramePr>
          <p:cNvPr id="5" name="Content Placeholder 2">
            <a:extLst>
              <a:ext uri="{FF2B5EF4-FFF2-40B4-BE49-F238E27FC236}">
                <a16:creationId xmlns:a16="http://schemas.microsoft.com/office/drawing/2014/main" id="{497F1111-2E14-EBBE-9122-21121A647664}"/>
              </a:ext>
            </a:extLst>
          </p:cNvPr>
          <p:cNvGraphicFramePr>
            <a:graphicFrameLocks noGrp="1"/>
          </p:cNvGraphicFramePr>
          <p:nvPr>
            <p:ph sz="half" idx="1"/>
          </p:nvPr>
        </p:nvGraphicFramePr>
        <p:xfrm>
          <a:off x="838199" y="1825625"/>
          <a:ext cx="1102086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14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1F980-32AD-0724-82D8-5CBA39B91A19}"/>
              </a:ext>
            </a:extLst>
          </p:cNvPr>
          <p:cNvSpPr>
            <a:spLocks noGrp="1"/>
          </p:cNvSpPr>
          <p:nvPr>
            <p:ph type="title"/>
          </p:nvPr>
        </p:nvSpPr>
        <p:spPr>
          <a:xfrm>
            <a:off x="912711" y="1678771"/>
            <a:ext cx="4270588" cy="3104244"/>
          </a:xfrm>
        </p:spPr>
        <p:txBody>
          <a:bodyPr anchor="t">
            <a:normAutofit/>
          </a:bodyPr>
          <a:lstStyle/>
          <a:p>
            <a:r>
              <a:rPr lang="en-CA" sz="5600" dirty="0">
                <a:solidFill>
                  <a:schemeClr val="bg1"/>
                </a:solidFill>
              </a:rPr>
              <a:t>What is Physical Dependence?</a:t>
            </a:r>
          </a:p>
        </p:txBody>
      </p:sp>
      <p:sp>
        <p:nvSpPr>
          <p:cNvPr id="14"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3776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88CED-67AB-184B-0CCC-9788CEAC0BFD}"/>
              </a:ext>
            </a:extLst>
          </p:cNvPr>
          <p:cNvSpPr>
            <a:spLocks noGrp="1"/>
          </p:cNvSpPr>
          <p:nvPr>
            <p:ph idx="1"/>
          </p:nvPr>
        </p:nvSpPr>
        <p:spPr>
          <a:xfrm>
            <a:off x="6734650" y="1981387"/>
            <a:ext cx="4310700" cy="3962213"/>
          </a:xfrm>
        </p:spPr>
        <p:txBody>
          <a:bodyPr>
            <a:normAutofit/>
          </a:bodyPr>
          <a:lstStyle/>
          <a:p>
            <a:pPr marL="0" indent="0">
              <a:buNone/>
            </a:pPr>
            <a:r>
              <a:rPr lang="en-US" sz="2400" i="1" dirty="0"/>
              <a:t>“A physiological state of cellular adaptation occurring when the body becomes so accustomed to a drug that it can only function normally when the drug is present” </a:t>
            </a:r>
            <a:r>
              <a:rPr lang="en-US" sz="2400" dirty="0"/>
              <a:t>(Csiernik, 2015, p. 19).</a:t>
            </a:r>
          </a:p>
          <a:p>
            <a:pPr marL="0" indent="0">
              <a:buNone/>
            </a:pPr>
            <a:endParaRPr lang="en-US" sz="2400" dirty="0"/>
          </a:p>
          <a:p>
            <a:pPr marL="0" indent="0">
              <a:buNone/>
            </a:pPr>
            <a:r>
              <a:rPr lang="en-US" sz="2400" dirty="0"/>
              <a:t>Without the substance in the body, the body simply does not function “normally”.</a:t>
            </a:r>
          </a:p>
          <a:p>
            <a:pPr marL="0" indent="0">
              <a:buNone/>
            </a:pPr>
            <a:endParaRPr lang="en-US" sz="2400" dirty="0"/>
          </a:p>
          <a:p>
            <a:endParaRPr lang="en-US" sz="2400" dirty="0"/>
          </a:p>
          <a:p>
            <a:endParaRPr lang="en-CA" sz="2400" dirty="0"/>
          </a:p>
        </p:txBody>
      </p:sp>
    </p:spTree>
    <p:extLst>
      <p:ext uri="{BB962C8B-B14F-4D97-AF65-F5344CB8AC3E}">
        <p14:creationId xmlns:p14="http://schemas.microsoft.com/office/powerpoint/2010/main" val="213425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541B4-50F4-4911-1EA8-7AA2D92D9137}"/>
              </a:ext>
            </a:extLst>
          </p:cNvPr>
          <p:cNvSpPr>
            <a:spLocks noGrp="1"/>
          </p:cNvSpPr>
          <p:nvPr>
            <p:ph type="title"/>
          </p:nvPr>
        </p:nvSpPr>
        <p:spPr>
          <a:xfrm>
            <a:off x="1006900" y="1188637"/>
            <a:ext cx="3141430" cy="4480726"/>
          </a:xfrm>
        </p:spPr>
        <p:txBody>
          <a:bodyPr>
            <a:normAutofit/>
          </a:bodyPr>
          <a:lstStyle/>
          <a:p>
            <a:pPr algn="r"/>
            <a:r>
              <a:rPr lang="en-CA" sz="4600"/>
              <a:t>What is Withdrawal</a:t>
            </a:r>
          </a:p>
        </p:txBody>
      </p:sp>
      <p:cxnSp>
        <p:nvCxnSpPr>
          <p:cNvPr id="41"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8E5DB9-443E-741D-E8EC-C20E23C20FD4}"/>
              </a:ext>
            </a:extLst>
          </p:cNvPr>
          <p:cNvSpPr>
            <a:spLocks noGrp="1"/>
          </p:cNvSpPr>
          <p:nvPr>
            <p:ph idx="1"/>
          </p:nvPr>
        </p:nvSpPr>
        <p:spPr>
          <a:xfrm>
            <a:off x="5138928" y="1338729"/>
            <a:ext cx="4795584" cy="4180542"/>
          </a:xfrm>
        </p:spPr>
        <p:txBody>
          <a:bodyPr anchor="ctr">
            <a:normAutofit/>
          </a:bodyPr>
          <a:lstStyle/>
          <a:p>
            <a:r>
              <a:rPr lang="en-US" sz="1500"/>
              <a:t>People who have a substance use disorder may experience withdrawal symptoms including:</a:t>
            </a:r>
          </a:p>
          <a:p>
            <a:pPr marL="0" indent="0">
              <a:buNone/>
            </a:pPr>
            <a:r>
              <a:rPr lang="en-US" sz="1500"/>
              <a:t>- Shaking or trembling</a:t>
            </a:r>
          </a:p>
          <a:p>
            <a:pPr marL="0" indent="0">
              <a:buNone/>
            </a:pPr>
            <a:r>
              <a:rPr lang="en-US" sz="1500"/>
              <a:t>- Nausea</a:t>
            </a:r>
          </a:p>
          <a:p>
            <a:pPr marL="0" indent="0">
              <a:buNone/>
            </a:pPr>
            <a:r>
              <a:rPr lang="en-US" sz="1500"/>
              <a:t>- Cramping</a:t>
            </a:r>
          </a:p>
          <a:p>
            <a:r>
              <a:rPr lang="en-US" sz="1500"/>
              <a:t>Muscle spasms </a:t>
            </a:r>
          </a:p>
          <a:p>
            <a:r>
              <a:rPr lang="en-US" sz="1500"/>
              <a:t>Withdrawal can range from discomfort to death, depending on how long and often a person was using a substance, and the type of substance a person is using. </a:t>
            </a:r>
          </a:p>
          <a:p>
            <a:r>
              <a:rPr lang="en-US" sz="1500"/>
              <a:t> Tolerance is the “body’s adaption to the presence of the drug requiring increased amounts to produce the same outcome as originally experienced (Csiernik, 2015, p. 29). Over time it takes more of the substance or drug to produce the same feeling</a:t>
            </a:r>
            <a:endParaRPr lang="en-CA" sz="1500"/>
          </a:p>
        </p:txBody>
      </p:sp>
    </p:spTree>
    <p:extLst>
      <p:ext uri="{BB962C8B-B14F-4D97-AF65-F5344CB8AC3E}">
        <p14:creationId xmlns:p14="http://schemas.microsoft.com/office/powerpoint/2010/main" val="168700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744083-86C7-2277-EDBF-0B6A290E19A4}"/>
              </a:ext>
            </a:extLst>
          </p:cNvPr>
          <p:cNvSpPr>
            <a:spLocks noGrp="1"/>
          </p:cNvSpPr>
          <p:nvPr>
            <p:ph type="title"/>
          </p:nvPr>
        </p:nvSpPr>
        <p:spPr>
          <a:xfrm>
            <a:off x="804672" y="640080"/>
            <a:ext cx="3282696" cy="5257800"/>
          </a:xfrm>
        </p:spPr>
        <p:txBody>
          <a:bodyPr>
            <a:normAutofit/>
          </a:bodyPr>
          <a:lstStyle/>
          <a:p>
            <a:r>
              <a:rPr lang="en-CA" sz="4100">
                <a:solidFill>
                  <a:schemeClr val="bg1"/>
                </a:solidFill>
              </a:rPr>
              <a:t>What is Psychological Dependence?</a:t>
            </a:r>
          </a:p>
        </p:txBody>
      </p:sp>
      <p:sp>
        <p:nvSpPr>
          <p:cNvPr id="3" name="Content Placeholder 2">
            <a:extLst>
              <a:ext uri="{FF2B5EF4-FFF2-40B4-BE49-F238E27FC236}">
                <a16:creationId xmlns:a16="http://schemas.microsoft.com/office/drawing/2014/main" id="{5BCACEB0-BC27-598A-9226-7D5CB568C7B4}"/>
              </a:ext>
            </a:extLst>
          </p:cNvPr>
          <p:cNvSpPr>
            <a:spLocks noGrp="1"/>
          </p:cNvSpPr>
          <p:nvPr>
            <p:ph idx="1"/>
          </p:nvPr>
        </p:nvSpPr>
        <p:spPr>
          <a:xfrm>
            <a:off x="5233182" y="2969379"/>
            <a:ext cx="6303780" cy="3772564"/>
          </a:xfrm>
        </p:spPr>
        <p:txBody>
          <a:bodyPr anchor="ctr">
            <a:normAutofit/>
          </a:bodyPr>
          <a:lstStyle/>
          <a:p>
            <a:pPr marL="0" indent="0">
              <a:buNone/>
            </a:pPr>
            <a:r>
              <a:rPr lang="en-US" sz="2400" i="1" dirty="0"/>
              <a:t>“A drug becomes so important to a person’s thoughts or activities that the person believes that he or she cannot manage without the substance” </a:t>
            </a:r>
            <a:r>
              <a:rPr lang="en-US" sz="2400" dirty="0"/>
              <a:t>(Csiernik, 2015, p. 20).</a:t>
            </a:r>
          </a:p>
          <a:p>
            <a:r>
              <a:rPr lang="en-US" sz="2400" dirty="0"/>
              <a:t>A psychological dependence is the “mind need” for a substance.</a:t>
            </a:r>
          </a:p>
          <a:p>
            <a:r>
              <a:rPr lang="en-US" sz="2400" dirty="0"/>
              <a:t>Psychological dependence is just as intense as physical dependence, if not more so.</a:t>
            </a:r>
          </a:p>
          <a:p>
            <a:endParaRPr lang="en-US" sz="2400" dirty="0"/>
          </a:p>
          <a:p>
            <a:endParaRPr lang="en-CA" sz="2400" dirty="0"/>
          </a:p>
        </p:txBody>
      </p:sp>
      <p:pic>
        <p:nvPicPr>
          <p:cNvPr id="5" name="Picture 4" descr="A picture containing text, cage, window&#10;&#10;Description automatically generated">
            <a:extLst>
              <a:ext uri="{FF2B5EF4-FFF2-40B4-BE49-F238E27FC236}">
                <a16:creationId xmlns:a16="http://schemas.microsoft.com/office/drawing/2014/main" id="{FA7A69F9-5BF3-1276-1F14-47AB23DF0A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3277" y="691368"/>
            <a:ext cx="2007724" cy="2148255"/>
          </a:xfrm>
          <a:prstGeom prst="rect">
            <a:avLst/>
          </a:prstGeom>
        </p:spPr>
      </p:pic>
      <p:pic>
        <p:nvPicPr>
          <p:cNvPr id="14" name="Picture 13">
            <a:extLst>
              <a:ext uri="{FF2B5EF4-FFF2-40B4-BE49-F238E27FC236}">
                <a16:creationId xmlns:a16="http://schemas.microsoft.com/office/drawing/2014/main" id="{8CB608D0-E5FE-3283-A827-D492793A04A0}"/>
              </a:ext>
            </a:extLst>
          </p:cNvPr>
          <p:cNvPicPr>
            <a:picLocks noChangeAspect="1"/>
          </p:cNvPicPr>
          <p:nvPr/>
        </p:nvPicPr>
        <p:blipFill>
          <a:blip r:embed="rId4"/>
          <a:stretch>
            <a:fillRect/>
          </a:stretch>
        </p:blipFill>
        <p:spPr>
          <a:xfrm>
            <a:off x="6963507" y="2709867"/>
            <a:ext cx="7308197" cy="259511"/>
          </a:xfrm>
          <a:prstGeom prst="rect">
            <a:avLst/>
          </a:prstGeom>
        </p:spPr>
      </p:pic>
    </p:spTree>
    <p:extLst>
      <p:ext uri="{BB962C8B-B14F-4D97-AF65-F5344CB8AC3E}">
        <p14:creationId xmlns:p14="http://schemas.microsoft.com/office/powerpoint/2010/main" val="113000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05F98-D4EC-2837-D5CA-2B5D575CF6D9}"/>
              </a:ext>
            </a:extLst>
          </p:cNvPr>
          <p:cNvSpPr>
            <a:spLocks noGrp="1"/>
          </p:cNvSpPr>
          <p:nvPr>
            <p:ph type="title"/>
          </p:nvPr>
        </p:nvSpPr>
        <p:spPr>
          <a:xfrm>
            <a:off x="838200" y="365760"/>
            <a:ext cx="10515600" cy="1325563"/>
          </a:xfrm>
        </p:spPr>
        <p:txBody>
          <a:bodyPr>
            <a:normAutofit/>
          </a:bodyPr>
          <a:lstStyle/>
          <a:p>
            <a:r>
              <a:rPr lang="en-CA">
                <a:solidFill>
                  <a:schemeClr val="bg1"/>
                </a:solidFill>
              </a:rPr>
              <a:t>Did you Know…</a:t>
            </a:r>
          </a:p>
        </p:txBody>
      </p:sp>
      <p:sp>
        <p:nvSpPr>
          <p:cNvPr id="3" name="Content Placeholder 2">
            <a:extLst>
              <a:ext uri="{FF2B5EF4-FFF2-40B4-BE49-F238E27FC236}">
                <a16:creationId xmlns:a16="http://schemas.microsoft.com/office/drawing/2014/main" id="{A7E2C4DE-C5E2-0108-19C4-063B18EFDD77}"/>
              </a:ext>
            </a:extLst>
          </p:cNvPr>
          <p:cNvSpPr>
            <a:spLocks noGrp="1"/>
          </p:cNvSpPr>
          <p:nvPr>
            <p:ph idx="1"/>
          </p:nvPr>
        </p:nvSpPr>
        <p:spPr>
          <a:xfrm>
            <a:off x="841248" y="2276857"/>
            <a:ext cx="5015484" cy="3900106"/>
          </a:xfrm>
        </p:spPr>
        <p:txBody>
          <a:bodyPr anchor="ctr">
            <a:normAutofit/>
          </a:bodyPr>
          <a:lstStyle/>
          <a:p>
            <a:pPr marL="0" indent="0">
              <a:buNone/>
            </a:pPr>
            <a:r>
              <a:rPr lang="en-US" sz="2200" dirty="0"/>
              <a:t>There is also the belief that persons with substance use disorders suffer in the extreme with their feelings, either being overwhelmed with painful affects or seeming not to feel their emotions at all. Substances of abuse help such individuals to relieve painful affects or to experience or control emotions when they are absent or confusing. (</a:t>
            </a:r>
            <a:r>
              <a:rPr lang="en-US" sz="2200" dirty="0" err="1"/>
              <a:t>Khantzian</a:t>
            </a:r>
            <a:r>
              <a:rPr lang="en-US" sz="2200" dirty="0"/>
              <a:t>, 1997, p. 231).</a:t>
            </a:r>
            <a:endParaRPr lang="en-CA" sz="2200" dirty="0"/>
          </a:p>
        </p:txBody>
      </p:sp>
      <p:pic>
        <p:nvPicPr>
          <p:cNvPr id="5" name="Picture 4" descr="A picture containing silhouette, arch&#10;&#10;Description automatically generated">
            <a:extLst>
              <a:ext uri="{FF2B5EF4-FFF2-40B4-BE49-F238E27FC236}">
                <a16:creationId xmlns:a16="http://schemas.microsoft.com/office/drawing/2014/main" id="{58918797-F396-F5E2-9E98-6AC2262D0D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627"/>
          <a:stretch/>
        </p:blipFill>
        <p:spPr>
          <a:xfrm>
            <a:off x="6335270" y="2276857"/>
            <a:ext cx="5015484" cy="3900106"/>
          </a:xfrm>
          <a:prstGeom prst="rect">
            <a:avLst/>
          </a:prstGeom>
        </p:spPr>
      </p:pic>
      <p:sp>
        <p:nvSpPr>
          <p:cNvPr id="6" name="TextBox 5">
            <a:extLst>
              <a:ext uri="{FF2B5EF4-FFF2-40B4-BE49-F238E27FC236}">
                <a16:creationId xmlns:a16="http://schemas.microsoft.com/office/drawing/2014/main" id="{2D712F65-B24D-7341-AA21-66C948569A17}"/>
              </a:ext>
            </a:extLst>
          </p:cNvPr>
          <p:cNvSpPr txBox="1"/>
          <p:nvPr/>
        </p:nvSpPr>
        <p:spPr>
          <a:xfrm>
            <a:off x="9163937" y="5976908"/>
            <a:ext cx="218681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owl.excelsior.edu/educator-resources/sample-course-activities/sample-course-activities-argument-critical-thinkin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42077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27A0-BB50-93DA-1C5C-9CE982527528}"/>
              </a:ext>
            </a:extLst>
          </p:cNvPr>
          <p:cNvSpPr>
            <a:spLocks noGrp="1"/>
          </p:cNvSpPr>
          <p:nvPr>
            <p:ph type="title"/>
          </p:nvPr>
        </p:nvSpPr>
        <p:spPr>
          <a:xfrm>
            <a:off x="248529" y="329345"/>
            <a:ext cx="11943471" cy="1009651"/>
          </a:xfrm>
        </p:spPr>
        <p:txBody>
          <a:bodyPr>
            <a:noAutofit/>
          </a:bodyPr>
          <a:lstStyle/>
          <a:p>
            <a:r>
              <a:rPr lang="en-US" sz="3200" dirty="0"/>
              <a:t>Withdrawal can be quite painful, particularly for people who are using opiates.</a:t>
            </a:r>
            <a:endParaRPr lang="en-CA" sz="3200" dirty="0"/>
          </a:p>
        </p:txBody>
      </p:sp>
      <p:pic>
        <p:nvPicPr>
          <p:cNvPr id="4" name="Online Media 3" title="'You think you're dying': Ex-Heroin user on withdrawal">
            <a:hlinkClick r:id="" action="ppaction://media"/>
            <a:extLst>
              <a:ext uri="{FF2B5EF4-FFF2-40B4-BE49-F238E27FC236}">
                <a16:creationId xmlns:a16="http://schemas.microsoft.com/office/drawing/2014/main" id="{68360430-47D3-83D6-A0E1-8CF37212F958}"/>
              </a:ext>
            </a:extLst>
          </p:cNvPr>
          <p:cNvPicPr>
            <a:picLocks noGrp="1" noRot="1" noChangeAspect="1"/>
          </p:cNvPicPr>
          <p:nvPr>
            <p:ph idx="1"/>
            <a:videoFile r:link="rId1"/>
          </p:nvPr>
        </p:nvPicPr>
        <p:blipFill>
          <a:blip r:embed="rId3"/>
          <a:stretch>
            <a:fillRect/>
          </a:stretch>
        </p:blipFill>
        <p:spPr>
          <a:xfrm>
            <a:off x="1526319" y="1463041"/>
            <a:ext cx="8965082" cy="5065614"/>
          </a:xfrm>
          <a:prstGeom prst="rect">
            <a:avLst/>
          </a:prstGeom>
        </p:spPr>
      </p:pic>
      <p:sp>
        <p:nvSpPr>
          <p:cNvPr id="6" name="TextBox 5">
            <a:extLst>
              <a:ext uri="{FF2B5EF4-FFF2-40B4-BE49-F238E27FC236}">
                <a16:creationId xmlns:a16="http://schemas.microsoft.com/office/drawing/2014/main" id="{A43020DA-0A8A-F225-C8E2-BE4E559F8A4B}"/>
              </a:ext>
            </a:extLst>
          </p:cNvPr>
          <p:cNvSpPr txBox="1"/>
          <p:nvPr/>
        </p:nvSpPr>
        <p:spPr>
          <a:xfrm>
            <a:off x="1526319" y="1463041"/>
            <a:ext cx="6147580" cy="369332"/>
          </a:xfrm>
          <a:prstGeom prst="rect">
            <a:avLst/>
          </a:prstGeom>
          <a:noFill/>
        </p:spPr>
        <p:txBody>
          <a:bodyPr wrap="square">
            <a:spAutoFit/>
          </a:bodyPr>
          <a:lstStyle/>
          <a:p>
            <a:r>
              <a:rPr lang="en-CA" dirty="0"/>
              <a:t>https://youtu.be/Zks_fdt-aHY</a:t>
            </a:r>
          </a:p>
        </p:txBody>
      </p:sp>
      <p:sp>
        <p:nvSpPr>
          <p:cNvPr id="8" name="TextBox 7">
            <a:extLst>
              <a:ext uri="{FF2B5EF4-FFF2-40B4-BE49-F238E27FC236}">
                <a16:creationId xmlns:a16="http://schemas.microsoft.com/office/drawing/2014/main" id="{8169BDFA-169B-C3DC-B212-131ADF261901}"/>
              </a:ext>
            </a:extLst>
          </p:cNvPr>
          <p:cNvSpPr txBox="1"/>
          <p:nvPr/>
        </p:nvSpPr>
        <p:spPr>
          <a:xfrm>
            <a:off x="1526319" y="6488668"/>
            <a:ext cx="6147580" cy="369332"/>
          </a:xfrm>
          <a:prstGeom prst="rect">
            <a:avLst/>
          </a:prstGeom>
          <a:noFill/>
        </p:spPr>
        <p:txBody>
          <a:bodyPr wrap="square">
            <a:spAutoFit/>
          </a:bodyPr>
          <a:lstStyle/>
          <a:p>
            <a:r>
              <a:rPr lang="en-CA" dirty="0"/>
              <a:t>(Canadian Press, 2016).</a:t>
            </a:r>
          </a:p>
        </p:txBody>
      </p:sp>
    </p:spTree>
    <p:extLst>
      <p:ext uri="{BB962C8B-B14F-4D97-AF65-F5344CB8AC3E}">
        <p14:creationId xmlns:p14="http://schemas.microsoft.com/office/powerpoint/2010/main" val="15049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71BD-50FD-4035-363F-EB39AAE91CE3}"/>
              </a:ext>
            </a:extLst>
          </p:cNvPr>
          <p:cNvSpPr>
            <a:spLocks noGrp="1"/>
          </p:cNvSpPr>
          <p:nvPr>
            <p:ph type="title"/>
          </p:nvPr>
        </p:nvSpPr>
        <p:spPr>
          <a:xfrm>
            <a:off x="838200" y="365126"/>
            <a:ext cx="10515600" cy="1306440"/>
          </a:xfrm>
        </p:spPr>
        <p:txBody>
          <a:bodyPr>
            <a:normAutofit/>
          </a:bodyPr>
          <a:lstStyle/>
          <a:p>
            <a:r>
              <a:rPr lang="en-US" sz="3700" dirty="0">
                <a:latin typeface="+mn-lt"/>
              </a:rPr>
              <a:t>Note the language used in the video you just watched.  </a:t>
            </a:r>
            <a:endParaRPr lang="en-CA" sz="3700" dirty="0">
              <a:latin typeface="+mn-lt"/>
            </a:endParaRPr>
          </a:p>
        </p:txBody>
      </p:sp>
      <p:graphicFrame>
        <p:nvGraphicFramePr>
          <p:cNvPr id="5" name="Content Placeholder 2">
            <a:extLst>
              <a:ext uri="{FF2B5EF4-FFF2-40B4-BE49-F238E27FC236}">
                <a16:creationId xmlns:a16="http://schemas.microsoft.com/office/drawing/2014/main" id="{741FA591-CD98-C0CB-2ED4-15B6C62361E6}"/>
              </a:ext>
            </a:extLst>
          </p:cNvPr>
          <p:cNvGraphicFramePr>
            <a:graphicFrameLocks noGrp="1"/>
          </p:cNvGraphicFramePr>
          <p:nvPr>
            <p:ph idx="1"/>
            <p:extLst>
              <p:ext uri="{D42A27DB-BD31-4B8C-83A1-F6EECF244321}">
                <p14:modId xmlns:p14="http://schemas.microsoft.com/office/powerpoint/2010/main" val="1996733203"/>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19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DA1509-36FF-FA3B-2E17-43DAC365F916}"/>
              </a:ext>
            </a:extLst>
          </p:cNvPr>
          <p:cNvGraphicFramePr>
            <a:graphicFrameLocks noGrp="1"/>
          </p:cNvGraphicFramePr>
          <p:nvPr>
            <p:ph sz="half" idx="4294967295"/>
            <p:extLst>
              <p:ext uri="{D42A27DB-BD31-4B8C-83A1-F6EECF244321}">
                <p14:modId xmlns:p14="http://schemas.microsoft.com/office/powerpoint/2010/main" val="3081540219"/>
              </p:ext>
            </p:extLst>
          </p:nvPr>
        </p:nvGraphicFramePr>
        <p:xfrm>
          <a:off x="1191543" y="998088"/>
          <a:ext cx="4551360" cy="5570536"/>
        </p:xfrm>
        <a:graphic>
          <a:graphicData uri="http://schemas.openxmlformats.org/drawingml/2006/table">
            <a:tbl>
              <a:tblPr bandRow="1"/>
              <a:tblGrid>
                <a:gridCol w="910272">
                  <a:extLst>
                    <a:ext uri="{9D8B030D-6E8A-4147-A177-3AD203B41FA5}">
                      <a16:colId xmlns:a16="http://schemas.microsoft.com/office/drawing/2014/main" val="4045193878"/>
                    </a:ext>
                  </a:extLst>
                </a:gridCol>
                <a:gridCol w="910272">
                  <a:extLst>
                    <a:ext uri="{9D8B030D-6E8A-4147-A177-3AD203B41FA5}">
                      <a16:colId xmlns:a16="http://schemas.microsoft.com/office/drawing/2014/main" val="69246798"/>
                    </a:ext>
                  </a:extLst>
                </a:gridCol>
                <a:gridCol w="910272">
                  <a:extLst>
                    <a:ext uri="{9D8B030D-6E8A-4147-A177-3AD203B41FA5}">
                      <a16:colId xmlns:a16="http://schemas.microsoft.com/office/drawing/2014/main" val="2951735873"/>
                    </a:ext>
                  </a:extLst>
                </a:gridCol>
                <a:gridCol w="910272">
                  <a:extLst>
                    <a:ext uri="{9D8B030D-6E8A-4147-A177-3AD203B41FA5}">
                      <a16:colId xmlns:a16="http://schemas.microsoft.com/office/drawing/2014/main" val="3238639289"/>
                    </a:ext>
                  </a:extLst>
                </a:gridCol>
                <a:gridCol w="910272">
                  <a:extLst>
                    <a:ext uri="{9D8B030D-6E8A-4147-A177-3AD203B41FA5}">
                      <a16:colId xmlns:a16="http://schemas.microsoft.com/office/drawing/2014/main" val="3812673880"/>
                    </a:ext>
                  </a:extLst>
                </a:gridCol>
              </a:tblGrid>
              <a:tr h="573216">
                <a:tc>
                  <a:txBody>
                    <a:bodyPr/>
                    <a:lstStyle/>
                    <a:p>
                      <a:pPr algn="l" fontAlgn="ctr"/>
                      <a:r>
                        <a:rPr lang="en-CA" sz="900" b="1">
                          <a:effectLst/>
                        </a:rPr>
                        <a:t>Drug</a:t>
                      </a:r>
                    </a:p>
                  </a:txBody>
                  <a:tcPr marL="36647" marR="36647" marT="36647" marB="366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Dangers and side effects</a:t>
                      </a:r>
                    </a:p>
                  </a:txBody>
                  <a:tcPr marL="36647" marR="36647" marT="36647" marB="366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Psychological dependence</a:t>
                      </a:r>
                    </a:p>
                  </a:txBody>
                  <a:tcPr marL="36647" marR="36647" marT="36647" marB="366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dirty="0">
                          <a:effectLst/>
                        </a:rPr>
                        <a:t>Physical dependence</a:t>
                      </a:r>
                    </a:p>
                  </a:txBody>
                  <a:tcPr marL="36647" marR="36647" marT="36647" marB="366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Addiction potential</a:t>
                      </a:r>
                    </a:p>
                  </a:txBody>
                  <a:tcPr marL="36647" marR="36647" marT="36647" marB="366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2229476342"/>
                  </a:ext>
                </a:extLst>
              </a:tr>
              <a:tr h="573216">
                <a:tc>
                  <a:txBody>
                    <a:bodyPr/>
                    <a:lstStyle/>
                    <a:p>
                      <a:pPr algn="l" fontAlgn="t"/>
                      <a:r>
                        <a:rPr lang="en-CA" sz="900">
                          <a:effectLst/>
                        </a:rPr>
                        <a:t>Caffeine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dirty="0">
                          <a:effectLst/>
                        </a:rPr>
                        <a:t>May create dependence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34835692"/>
                  </a:ext>
                </a:extLst>
              </a:tr>
              <a:tr h="1197321">
                <a:tc>
                  <a:txBody>
                    <a:bodyPr/>
                    <a:lstStyle/>
                    <a:p>
                      <a:pPr algn="l" fontAlgn="t"/>
                      <a:r>
                        <a:rPr lang="en-CA" sz="900">
                          <a:effectLst/>
                        </a:rPr>
                        <a:t>Nicotine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dirty="0">
                          <a:effectLst/>
                        </a:rPr>
                        <a:t>Has major negative health effects if smoked or chewed</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High</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High</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High</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04458115"/>
                  </a:ext>
                </a:extLst>
              </a:tr>
              <a:tr h="781251">
                <a:tc>
                  <a:txBody>
                    <a:bodyPr/>
                    <a:lstStyle/>
                    <a:p>
                      <a:pPr algn="l" fontAlgn="t"/>
                      <a:r>
                        <a:rPr lang="en-CA" sz="900" dirty="0">
                          <a:effectLst/>
                        </a:rPr>
                        <a:t>Cocaine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Decreased appetite, headache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6647" marR="36647" marT="36647" marB="366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04307640"/>
                  </a:ext>
                </a:extLst>
              </a:tr>
              <a:tr h="2445532">
                <a:tc>
                  <a:txBody>
                    <a:bodyPr/>
                    <a:lstStyle/>
                    <a:p>
                      <a:pPr algn="l" fontAlgn="t"/>
                      <a:r>
                        <a:rPr lang="en-CA" sz="900">
                          <a:effectLst/>
                        </a:rPr>
                        <a:t>Amphetamines</a:t>
                      </a:r>
                    </a:p>
                  </a:txBody>
                  <a:tcPr marL="36647" marR="36647" marT="36647" marB="36647">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US" sz="900">
                          <a:effectLst/>
                        </a:rPr>
                        <a:t>Possible dependence, accompanied by severe “crash” with depression as drug effects wear off, particularly if smoked or injected</a:t>
                      </a:r>
                    </a:p>
                  </a:txBody>
                  <a:tcPr marL="36647" marR="36647" marT="36647" marB="36647">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a:effectLst/>
                        </a:rPr>
                        <a:t>Moderate</a:t>
                      </a:r>
                    </a:p>
                  </a:txBody>
                  <a:tcPr marL="36647" marR="36647" marT="36647" marB="36647">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a:effectLst/>
                        </a:rPr>
                        <a:t>Low</a:t>
                      </a:r>
                    </a:p>
                  </a:txBody>
                  <a:tcPr marL="36647" marR="36647" marT="36647" marB="36647">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dirty="0">
                          <a:effectLst/>
                        </a:rPr>
                        <a:t>Moderate to high</a:t>
                      </a:r>
                    </a:p>
                  </a:txBody>
                  <a:tcPr marL="36647" marR="36647" marT="36647" marB="36647">
                    <a:lnL>
                      <a:noFill/>
                    </a:lnL>
                    <a:lnR>
                      <a:noFill/>
                    </a:lnR>
                    <a:lnT w="9525" cap="flat" cmpd="sng" algn="ctr">
                      <a:solidFill>
                        <a:srgbClr val="DDDDDD"/>
                      </a:solidFill>
                      <a:prstDash val="solid"/>
                      <a:round/>
                      <a:headEnd type="none" w="med" len="med"/>
                      <a:tailEnd type="none" w="med" len="med"/>
                    </a:lnT>
                    <a:lnB>
                      <a:noFill/>
                    </a:lnB>
                    <a:solidFill>
                      <a:srgbClr val="F3F3F3"/>
                    </a:solidFill>
                  </a:tcPr>
                </a:tc>
                <a:extLst>
                  <a:ext uri="{0D108BD9-81ED-4DB2-BD59-A6C34878D82A}">
                    <a16:rowId xmlns:a16="http://schemas.microsoft.com/office/drawing/2014/main" val="3558864346"/>
                  </a:ext>
                </a:extLst>
              </a:tr>
            </a:tbl>
          </a:graphicData>
        </a:graphic>
      </p:graphicFrame>
      <p:graphicFrame>
        <p:nvGraphicFramePr>
          <p:cNvPr id="6" name="Content Placeholder 5">
            <a:extLst>
              <a:ext uri="{FF2B5EF4-FFF2-40B4-BE49-F238E27FC236}">
                <a16:creationId xmlns:a16="http://schemas.microsoft.com/office/drawing/2014/main" id="{6191D1D3-B695-B409-D4C6-78A01B16E9B4}"/>
              </a:ext>
            </a:extLst>
          </p:cNvPr>
          <p:cNvGraphicFramePr>
            <a:graphicFrameLocks noGrp="1"/>
          </p:cNvGraphicFramePr>
          <p:nvPr>
            <p:ph sz="half" idx="4294967295"/>
            <p:extLst>
              <p:ext uri="{D42A27DB-BD31-4B8C-83A1-F6EECF244321}">
                <p14:modId xmlns:p14="http://schemas.microsoft.com/office/powerpoint/2010/main" val="2152630247"/>
              </p:ext>
            </p:extLst>
          </p:nvPr>
        </p:nvGraphicFramePr>
        <p:xfrm>
          <a:off x="6604317" y="998089"/>
          <a:ext cx="4551361" cy="5570535"/>
        </p:xfrm>
        <a:graphic>
          <a:graphicData uri="http://schemas.openxmlformats.org/drawingml/2006/table">
            <a:tbl>
              <a:tblPr bandRow="1"/>
              <a:tblGrid>
                <a:gridCol w="954153">
                  <a:extLst>
                    <a:ext uri="{9D8B030D-6E8A-4147-A177-3AD203B41FA5}">
                      <a16:colId xmlns:a16="http://schemas.microsoft.com/office/drawing/2014/main" val="2841153375"/>
                    </a:ext>
                  </a:extLst>
                </a:gridCol>
                <a:gridCol w="954153">
                  <a:extLst>
                    <a:ext uri="{9D8B030D-6E8A-4147-A177-3AD203B41FA5}">
                      <a16:colId xmlns:a16="http://schemas.microsoft.com/office/drawing/2014/main" val="2804253885"/>
                    </a:ext>
                  </a:extLst>
                </a:gridCol>
                <a:gridCol w="954153">
                  <a:extLst>
                    <a:ext uri="{9D8B030D-6E8A-4147-A177-3AD203B41FA5}">
                      <a16:colId xmlns:a16="http://schemas.microsoft.com/office/drawing/2014/main" val="3727801922"/>
                    </a:ext>
                  </a:extLst>
                </a:gridCol>
                <a:gridCol w="954153">
                  <a:extLst>
                    <a:ext uri="{9D8B030D-6E8A-4147-A177-3AD203B41FA5}">
                      <a16:colId xmlns:a16="http://schemas.microsoft.com/office/drawing/2014/main" val="3569855988"/>
                    </a:ext>
                  </a:extLst>
                </a:gridCol>
                <a:gridCol w="734749">
                  <a:extLst>
                    <a:ext uri="{9D8B030D-6E8A-4147-A177-3AD203B41FA5}">
                      <a16:colId xmlns:a16="http://schemas.microsoft.com/office/drawing/2014/main" val="1858787261"/>
                    </a:ext>
                  </a:extLst>
                </a:gridCol>
              </a:tblGrid>
              <a:tr h="768210">
                <a:tc>
                  <a:txBody>
                    <a:bodyPr/>
                    <a:lstStyle/>
                    <a:p>
                      <a:pPr algn="l" fontAlgn="ctr"/>
                      <a:r>
                        <a:rPr lang="en-CA" sz="900" b="1">
                          <a:effectLst/>
                        </a:rPr>
                        <a:t>Drug</a:t>
                      </a:r>
                    </a:p>
                  </a:txBody>
                  <a:tcPr marL="38268" marR="38268" marT="38268" marB="38268"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dirty="0">
                          <a:effectLst/>
                        </a:rPr>
                        <a:t>Dangers and side effects</a:t>
                      </a:r>
                    </a:p>
                  </a:txBody>
                  <a:tcPr marL="38268" marR="38268" marT="38268" marB="38268"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Psychological dependence</a:t>
                      </a:r>
                    </a:p>
                  </a:txBody>
                  <a:tcPr marL="38268" marR="38268" marT="38268" marB="38268"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Physical dependence</a:t>
                      </a:r>
                    </a:p>
                  </a:txBody>
                  <a:tcPr marL="38268" marR="38268" marT="38268" marB="38268"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Addiction potential</a:t>
                      </a:r>
                    </a:p>
                  </a:txBody>
                  <a:tcPr marL="38268" marR="38268" marT="38268" marB="38268"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2915876993"/>
                  </a:ext>
                </a:extLst>
              </a:tr>
              <a:tr h="2433340">
                <a:tc>
                  <a:txBody>
                    <a:bodyPr/>
                    <a:lstStyle/>
                    <a:p>
                      <a:pPr algn="l" fontAlgn="t"/>
                      <a:r>
                        <a:rPr lang="en-CA" sz="900">
                          <a:effectLst/>
                        </a:rPr>
                        <a:t>Alcohol</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rPr>
                        <a:t>Impaired judgment, loss of coordination, dizziness, nausea, and eventually a loss of consciousness</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96399639"/>
                  </a:ext>
                </a:extLst>
              </a:tr>
              <a:tr h="1600775">
                <a:tc>
                  <a:txBody>
                    <a:bodyPr/>
                    <a:lstStyle/>
                    <a:p>
                      <a:pPr algn="l" fontAlgn="t"/>
                      <a:r>
                        <a:rPr lang="en-CA" sz="900">
                          <a:effectLst/>
                        </a:rPr>
                        <a:t>Barbiturates and benzodiazepines</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rPr>
                        <a:t>Sluggishness, slowed speech, drowsiness, in severe cases, coma or death</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dirty="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268" marR="38268" marT="38268" marB="3826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36110056"/>
                  </a:ext>
                </a:extLst>
              </a:tr>
              <a:tr h="768210">
                <a:tc>
                  <a:txBody>
                    <a:bodyPr/>
                    <a:lstStyle/>
                    <a:p>
                      <a:pPr algn="l" fontAlgn="t"/>
                      <a:r>
                        <a:rPr lang="en-CA" sz="900">
                          <a:effectLst/>
                        </a:rPr>
                        <a:t>Toxic inhalants</a:t>
                      </a:r>
                    </a:p>
                  </a:txBody>
                  <a:tcPr marL="38268" marR="38268" marT="38268" marB="38268">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a:effectLst/>
                        </a:rPr>
                        <a:t>Brain damage and death</a:t>
                      </a:r>
                    </a:p>
                  </a:txBody>
                  <a:tcPr marL="38268" marR="38268" marT="38268" marB="38268">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a:effectLst/>
                        </a:rPr>
                        <a:t>High</a:t>
                      </a:r>
                    </a:p>
                  </a:txBody>
                  <a:tcPr marL="38268" marR="38268" marT="38268" marB="38268">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a:effectLst/>
                        </a:rPr>
                        <a:t>High</a:t>
                      </a:r>
                    </a:p>
                  </a:txBody>
                  <a:tcPr marL="38268" marR="38268" marT="38268" marB="38268">
                    <a:lnL>
                      <a:noFill/>
                    </a:lnL>
                    <a:lnR>
                      <a:noFill/>
                    </a:lnR>
                    <a:lnT w="9525"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CA" sz="900" dirty="0">
                          <a:effectLst/>
                        </a:rPr>
                        <a:t>High</a:t>
                      </a:r>
                    </a:p>
                  </a:txBody>
                  <a:tcPr marL="38268" marR="38268" marT="38268" marB="38268">
                    <a:lnL>
                      <a:noFill/>
                    </a:lnL>
                    <a:lnR>
                      <a:noFill/>
                    </a:lnR>
                    <a:lnT w="9525" cap="flat" cmpd="sng" algn="ctr">
                      <a:solidFill>
                        <a:srgbClr val="DDDDDD"/>
                      </a:solidFill>
                      <a:prstDash val="solid"/>
                      <a:round/>
                      <a:headEnd type="none" w="med" len="med"/>
                      <a:tailEnd type="none" w="med" len="med"/>
                    </a:lnT>
                    <a:lnB>
                      <a:noFill/>
                    </a:lnB>
                    <a:solidFill>
                      <a:srgbClr val="F3F3F3"/>
                    </a:solidFill>
                  </a:tcPr>
                </a:tc>
                <a:extLst>
                  <a:ext uri="{0D108BD9-81ED-4DB2-BD59-A6C34878D82A}">
                    <a16:rowId xmlns:a16="http://schemas.microsoft.com/office/drawing/2014/main" val="4038720195"/>
                  </a:ext>
                </a:extLst>
              </a:tr>
            </a:tbl>
          </a:graphicData>
        </a:graphic>
      </p:graphicFrame>
      <p:sp>
        <p:nvSpPr>
          <p:cNvPr id="7" name="TextBox 6">
            <a:extLst>
              <a:ext uri="{FF2B5EF4-FFF2-40B4-BE49-F238E27FC236}">
                <a16:creationId xmlns:a16="http://schemas.microsoft.com/office/drawing/2014/main" id="{FD98BC49-59EA-28FF-D7AD-A411F293809B}"/>
              </a:ext>
            </a:extLst>
          </p:cNvPr>
          <p:cNvSpPr txBox="1"/>
          <p:nvPr/>
        </p:nvSpPr>
        <p:spPr>
          <a:xfrm>
            <a:off x="1191543" y="618570"/>
            <a:ext cx="4659212" cy="461665"/>
          </a:xfrm>
          <a:prstGeom prst="rect">
            <a:avLst/>
          </a:prstGeom>
          <a:noFill/>
        </p:spPr>
        <p:txBody>
          <a:bodyPr wrap="square" rtlCol="0">
            <a:spAutoFit/>
          </a:bodyPr>
          <a:lstStyle/>
          <a:p>
            <a:pPr algn="ctr"/>
            <a:r>
              <a:rPr lang="en-CA" sz="2400" dirty="0"/>
              <a:t>Stimulants</a:t>
            </a:r>
          </a:p>
        </p:txBody>
      </p:sp>
      <p:sp>
        <p:nvSpPr>
          <p:cNvPr id="8" name="TextBox 7">
            <a:extLst>
              <a:ext uri="{FF2B5EF4-FFF2-40B4-BE49-F238E27FC236}">
                <a16:creationId xmlns:a16="http://schemas.microsoft.com/office/drawing/2014/main" id="{B5A181CA-CD5E-F87E-C745-9DADFE0246A1}"/>
              </a:ext>
            </a:extLst>
          </p:cNvPr>
          <p:cNvSpPr txBox="1"/>
          <p:nvPr/>
        </p:nvSpPr>
        <p:spPr>
          <a:xfrm>
            <a:off x="7065264" y="618570"/>
            <a:ext cx="3629465" cy="461665"/>
          </a:xfrm>
          <a:prstGeom prst="rect">
            <a:avLst/>
          </a:prstGeom>
          <a:noFill/>
        </p:spPr>
        <p:txBody>
          <a:bodyPr wrap="square" rtlCol="0">
            <a:spAutoFit/>
          </a:bodyPr>
          <a:lstStyle/>
          <a:p>
            <a:pPr algn="ctr"/>
            <a:r>
              <a:rPr lang="en-CA" sz="2400" dirty="0"/>
              <a:t>Depressants</a:t>
            </a:r>
          </a:p>
        </p:txBody>
      </p:sp>
      <p:sp>
        <p:nvSpPr>
          <p:cNvPr id="12" name="TextBox 11">
            <a:extLst>
              <a:ext uri="{FF2B5EF4-FFF2-40B4-BE49-F238E27FC236}">
                <a16:creationId xmlns:a16="http://schemas.microsoft.com/office/drawing/2014/main" id="{1A029936-E4BF-4D42-3532-E41FA9C6F3EB}"/>
              </a:ext>
            </a:extLst>
          </p:cNvPr>
          <p:cNvSpPr txBox="1"/>
          <p:nvPr/>
        </p:nvSpPr>
        <p:spPr>
          <a:xfrm>
            <a:off x="2019290" y="-66448"/>
            <a:ext cx="8153420" cy="523220"/>
          </a:xfrm>
          <a:prstGeom prst="rect">
            <a:avLst/>
          </a:prstGeom>
          <a:noFill/>
        </p:spPr>
        <p:txBody>
          <a:bodyPr wrap="square">
            <a:spAutoFit/>
          </a:bodyPr>
          <a:lstStyle/>
          <a:p>
            <a:pPr algn="ctr"/>
            <a:r>
              <a:rPr lang="en-CA" sz="2800" dirty="0"/>
              <a:t>Psychoactive Substances Dependence Chart</a:t>
            </a:r>
          </a:p>
        </p:txBody>
      </p:sp>
      <p:sp>
        <p:nvSpPr>
          <p:cNvPr id="14" name="TextBox 13">
            <a:extLst>
              <a:ext uri="{FF2B5EF4-FFF2-40B4-BE49-F238E27FC236}">
                <a16:creationId xmlns:a16="http://schemas.microsoft.com/office/drawing/2014/main" id="{AE71CCB1-FAD1-4141-1C61-F41EB6FB5C33}"/>
              </a:ext>
            </a:extLst>
          </p:cNvPr>
          <p:cNvSpPr txBox="1"/>
          <p:nvPr/>
        </p:nvSpPr>
        <p:spPr>
          <a:xfrm>
            <a:off x="1191543" y="6487386"/>
            <a:ext cx="6098344" cy="369332"/>
          </a:xfrm>
          <a:prstGeom prst="rect">
            <a:avLst/>
          </a:prstGeom>
          <a:noFill/>
        </p:spPr>
        <p:txBody>
          <a:bodyPr wrap="square">
            <a:spAutoFit/>
          </a:bodyPr>
          <a:lstStyle/>
          <a:p>
            <a:r>
              <a:rPr lang="en-CA" dirty="0"/>
              <a:t>(Schwab, 2021).</a:t>
            </a:r>
          </a:p>
        </p:txBody>
      </p:sp>
    </p:spTree>
    <p:extLst>
      <p:ext uri="{BB962C8B-B14F-4D97-AF65-F5344CB8AC3E}">
        <p14:creationId xmlns:p14="http://schemas.microsoft.com/office/powerpoint/2010/main" val="173122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75E8D15-2DF5-FD76-721A-3466B7FA9B2A}"/>
              </a:ext>
            </a:extLst>
          </p:cNvPr>
          <p:cNvGraphicFramePr>
            <a:graphicFrameLocks noGrp="1"/>
          </p:cNvGraphicFramePr>
          <p:nvPr>
            <p:extLst>
              <p:ext uri="{D42A27DB-BD31-4B8C-83A1-F6EECF244321}">
                <p14:modId xmlns:p14="http://schemas.microsoft.com/office/powerpoint/2010/main" val="992927082"/>
              </p:ext>
            </p:extLst>
          </p:nvPr>
        </p:nvGraphicFramePr>
        <p:xfrm>
          <a:off x="1111367" y="1080037"/>
          <a:ext cx="4726725" cy="5377035"/>
        </p:xfrm>
        <a:graphic>
          <a:graphicData uri="http://schemas.openxmlformats.org/drawingml/2006/table">
            <a:tbl>
              <a:tblPr/>
              <a:tblGrid>
                <a:gridCol w="945345">
                  <a:extLst>
                    <a:ext uri="{9D8B030D-6E8A-4147-A177-3AD203B41FA5}">
                      <a16:colId xmlns:a16="http://schemas.microsoft.com/office/drawing/2014/main" val="3785956480"/>
                    </a:ext>
                  </a:extLst>
                </a:gridCol>
                <a:gridCol w="945345">
                  <a:extLst>
                    <a:ext uri="{9D8B030D-6E8A-4147-A177-3AD203B41FA5}">
                      <a16:colId xmlns:a16="http://schemas.microsoft.com/office/drawing/2014/main" val="1852604672"/>
                    </a:ext>
                  </a:extLst>
                </a:gridCol>
                <a:gridCol w="945345">
                  <a:extLst>
                    <a:ext uri="{9D8B030D-6E8A-4147-A177-3AD203B41FA5}">
                      <a16:colId xmlns:a16="http://schemas.microsoft.com/office/drawing/2014/main" val="3746718085"/>
                    </a:ext>
                  </a:extLst>
                </a:gridCol>
                <a:gridCol w="945345">
                  <a:extLst>
                    <a:ext uri="{9D8B030D-6E8A-4147-A177-3AD203B41FA5}">
                      <a16:colId xmlns:a16="http://schemas.microsoft.com/office/drawing/2014/main" val="2530021416"/>
                    </a:ext>
                  </a:extLst>
                </a:gridCol>
                <a:gridCol w="945345">
                  <a:extLst>
                    <a:ext uri="{9D8B030D-6E8A-4147-A177-3AD203B41FA5}">
                      <a16:colId xmlns:a16="http://schemas.microsoft.com/office/drawing/2014/main" val="1461107846"/>
                    </a:ext>
                  </a:extLst>
                </a:gridCol>
              </a:tblGrid>
              <a:tr h="784550">
                <a:tc>
                  <a:txBody>
                    <a:bodyPr/>
                    <a:lstStyle/>
                    <a:p>
                      <a:pPr algn="l" fontAlgn="ctr"/>
                      <a:r>
                        <a:rPr lang="en-CA" sz="900" b="1">
                          <a:effectLst/>
                        </a:rPr>
                        <a:t>Drug</a:t>
                      </a:r>
                    </a:p>
                  </a:txBody>
                  <a:tcPr marL="38713" marR="38713" marT="38713" marB="38713"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Dangers and side effects</a:t>
                      </a:r>
                    </a:p>
                  </a:txBody>
                  <a:tcPr marL="38713" marR="38713" marT="38713" marB="38713"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Psychological dependence</a:t>
                      </a:r>
                    </a:p>
                  </a:txBody>
                  <a:tcPr marL="38713" marR="38713" marT="38713" marB="38713"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Physical dependence</a:t>
                      </a:r>
                    </a:p>
                  </a:txBody>
                  <a:tcPr marL="38713" marR="38713" marT="38713" marB="38713"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Addiction potential</a:t>
                      </a:r>
                    </a:p>
                  </a:txBody>
                  <a:tcPr marL="38713" marR="38713" marT="38713" marB="38713"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795985841"/>
                  </a:ext>
                </a:extLst>
              </a:tr>
              <a:tr h="1301204">
                <a:tc>
                  <a:txBody>
                    <a:bodyPr/>
                    <a:lstStyle/>
                    <a:p>
                      <a:pPr algn="l" fontAlgn="t"/>
                      <a:r>
                        <a:rPr lang="en-CA" sz="900">
                          <a:effectLst/>
                        </a:rPr>
                        <a:t>Opium</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rPr>
                        <a:t>Side effects include nausea, vomiting, tolerance, and addiction.</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28262815"/>
                  </a:ext>
                </a:extLst>
              </a:tr>
              <a:tr h="1990077">
                <a:tc>
                  <a:txBody>
                    <a:bodyPr/>
                    <a:lstStyle/>
                    <a:p>
                      <a:pPr algn="l" fontAlgn="t"/>
                      <a:r>
                        <a:rPr lang="en-CA" sz="900">
                          <a:effectLst/>
                        </a:rPr>
                        <a:t>Morphine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rPr>
                        <a:t>Restlessness, irritability, headache and body aches, tremors, nausea, vomiting, and severe abdominal pain</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High</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30094059"/>
                  </a:ext>
                </a:extLst>
              </a:tr>
              <a:tr h="1301204">
                <a:tc>
                  <a:txBody>
                    <a:bodyPr/>
                    <a:lstStyle/>
                    <a:p>
                      <a:pPr algn="l" fontAlgn="t"/>
                      <a:r>
                        <a:rPr lang="en-CA" sz="900" dirty="0">
                          <a:effectLst/>
                        </a:rPr>
                        <a:t>Heroin</a:t>
                      </a:r>
                    </a:p>
                  </a:txBody>
                  <a:tcPr marL="38713" marR="38713" marT="38713" marB="38713">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900">
                          <a:effectLst/>
                        </a:rPr>
                        <a:t>All side effects of morphine but about twice as addictive as morphine</a:t>
                      </a:r>
                    </a:p>
                  </a:txBody>
                  <a:tcPr marL="38713" marR="38713" marT="38713" marB="38713">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a:effectLst/>
                        </a:rPr>
                        <a:t>High</a:t>
                      </a:r>
                    </a:p>
                  </a:txBody>
                  <a:tcPr marL="38713" marR="38713" marT="38713" marB="38713">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a:effectLst/>
                        </a:rPr>
                        <a:t>Moderate</a:t>
                      </a:r>
                    </a:p>
                  </a:txBody>
                  <a:tcPr marL="38713" marR="38713" marT="38713" marB="38713">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dirty="0">
                          <a:effectLst/>
                        </a:rPr>
                        <a:t>High</a:t>
                      </a:r>
                    </a:p>
                  </a:txBody>
                  <a:tcPr marL="38713" marR="38713" marT="38713" marB="38713">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12501360"/>
                  </a:ext>
                </a:extLst>
              </a:tr>
            </a:tbl>
          </a:graphicData>
        </a:graphic>
      </p:graphicFrame>
      <p:sp>
        <p:nvSpPr>
          <p:cNvPr id="3" name="Rectangle 1">
            <a:extLst>
              <a:ext uri="{FF2B5EF4-FFF2-40B4-BE49-F238E27FC236}">
                <a16:creationId xmlns:a16="http://schemas.microsoft.com/office/drawing/2014/main" id="{D2A0DCD9-CEBF-AEC2-E782-2EFFFA7A1C53}"/>
              </a:ext>
            </a:extLst>
          </p:cNvPr>
          <p:cNvSpPr>
            <a:spLocks noChangeArrowheads="1"/>
          </p:cNvSpPr>
          <p:nvPr/>
        </p:nvSpPr>
        <p:spPr bwMode="auto">
          <a:xfrm>
            <a:off x="1110738" y="779730"/>
            <a:ext cx="173093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8B80171-DAAC-87BF-5A4D-3A1C0A9A0371}"/>
              </a:ext>
            </a:extLst>
          </p:cNvPr>
          <p:cNvGraphicFramePr>
            <a:graphicFrameLocks noGrp="1"/>
          </p:cNvGraphicFramePr>
          <p:nvPr>
            <p:extLst>
              <p:ext uri="{D42A27DB-BD31-4B8C-83A1-F6EECF244321}">
                <p14:modId xmlns:p14="http://schemas.microsoft.com/office/powerpoint/2010/main" val="1736946370"/>
              </p:ext>
            </p:extLst>
          </p:nvPr>
        </p:nvGraphicFramePr>
        <p:xfrm>
          <a:off x="6353910" y="1080037"/>
          <a:ext cx="5410200" cy="3500304"/>
        </p:xfrm>
        <a:graphic>
          <a:graphicData uri="http://schemas.openxmlformats.org/drawingml/2006/table">
            <a:tbl>
              <a:tblPr/>
              <a:tblGrid>
                <a:gridCol w="1082040">
                  <a:extLst>
                    <a:ext uri="{9D8B030D-6E8A-4147-A177-3AD203B41FA5}">
                      <a16:colId xmlns:a16="http://schemas.microsoft.com/office/drawing/2014/main" val="3226834235"/>
                    </a:ext>
                  </a:extLst>
                </a:gridCol>
                <a:gridCol w="1082040">
                  <a:extLst>
                    <a:ext uri="{9D8B030D-6E8A-4147-A177-3AD203B41FA5}">
                      <a16:colId xmlns:a16="http://schemas.microsoft.com/office/drawing/2014/main" val="2933756491"/>
                    </a:ext>
                  </a:extLst>
                </a:gridCol>
                <a:gridCol w="1082040">
                  <a:extLst>
                    <a:ext uri="{9D8B030D-6E8A-4147-A177-3AD203B41FA5}">
                      <a16:colId xmlns:a16="http://schemas.microsoft.com/office/drawing/2014/main" val="3820360716"/>
                    </a:ext>
                  </a:extLst>
                </a:gridCol>
                <a:gridCol w="1082040">
                  <a:extLst>
                    <a:ext uri="{9D8B030D-6E8A-4147-A177-3AD203B41FA5}">
                      <a16:colId xmlns:a16="http://schemas.microsoft.com/office/drawing/2014/main" val="738078983"/>
                    </a:ext>
                  </a:extLst>
                </a:gridCol>
                <a:gridCol w="1082040">
                  <a:extLst>
                    <a:ext uri="{9D8B030D-6E8A-4147-A177-3AD203B41FA5}">
                      <a16:colId xmlns:a16="http://schemas.microsoft.com/office/drawing/2014/main" val="4279502742"/>
                    </a:ext>
                  </a:extLst>
                </a:gridCol>
              </a:tblGrid>
              <a:tr h="1166768">
                <a:tc>
                  <a:txBody>
                    <a:bodyPr/>
                    <a:lstStyle/>
                    <a:p>
                      <a:pPr algn="l" fontAlgn="ctr"/>
                      <a:r>
                        <a:rPr lang="en-CA" sz="900" b="1">
                          <a:effectLst/>
                        </a:rPr>
                        <a:t>Drug</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dirty="0">
                          <a:effectLst/>
                        </a:rPr>
                        <a:t>Dangers and side effects</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Psychological dependence</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Physical dependence</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CA" sz="900" b="1">
                          <a:effectLst/>
                        </a:rPr>
                        <a:t>Addiction potential</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925976375"/>
                  </a:ext>
                </a:extLst>
              </a:tr>
              <a:tr h="1166768">
                <a:tc>
                  <a:txBody>
                    <a:bodyPr/>
                    <a:lstStyle/>
                    <a:p>
                      <a:pPr algn="l" fontAlgn="t"/>
                      <a:r>
                        <a:rPr lang="en-CA" sz="900">
                          <a:effectLst/>
                        </a:rPr>
                        <a:t>Marijuana</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Mild intoxication; enhanced perception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CA" sz="90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36395891"/>
                  </a:ext>
                </a:extLst>
              </a:tr>
              <a:tr h="1166768">
                <a:tc>
                  <a:txBody>
                    <a:bodyPr/>
                    <a:lstStyle/>
                    <a:p>
                      <a:pPr algn="l" fontAlgn="t"/>
                      <a:r>
                        <a:rPr lang="en-US" sz="900">
                          <a:effectLst/>
                        </a:rPr>
                        <a:t>LSD, mescaline, PCP, and peyote</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dirty="0">
                          <a:effectLst/>
                        </a:rPr>
                        <a:t>Hallucinations; enhanced perception</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dirty="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CA" sz="900" dirty="0">
                          <a:effectLst/>
                        </a:rPr>
                        <a:t>Low</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87108055"/>
                  </a:ext>
                </a:extLst>
              </a:tr>
            </a:tbl>
          </a:graphicData>
        </a:graphic>
      </p:graphicFrame>
      <p:sp>
        <p:nvSpPr>
          <p:cNvPr id="5" name="Rectangle 2">
            <a:extLst>
              <a:ext uri="{FF2B5EF4-FFF2-40B4-BE49-F238E27FC236}">
                <a16:creationId xmlns:a16="http://schemas.microsoft.com/office/drawing/2014/main" id="{F0183685-4385-0338-42CC-01BE8D90C74A}"/>
              </a:ext>
            </a:extLst>
          </p:cNvPr>
          <p:cNvSpPr>
            <a:spLocks noChangeArrowheads="1"/>
          </p:cNvSpPr>
          <p:nvPr/>
        </p:nvSpPr>
        <p:spPr bwMode="auto">
          <a:xfrm>
            <a:off x="6353910" y="843169"/>
            <a:ext cx="10065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145FEFB-91C8-2230-FF9A-87D9F408E903}"/>
              </a:ext>
            </a:extLst>
          </p:cNvPr>
          <p:cNvSpPr txBox="1"/>
          <p:nvPr/>
        </p:nvSpPr>
        <p:spPr>
          <a:xfrm>
            <a:off x="6353910" y="604911"/>
            <a:ext cx="5406681" cy="461665"/>
          </a:xfrm>
          <a:prstGeom prst="rect">
            <a:avLst/>
          </a:prstGeom>
          <a:noFill/>
        </p:spPr>
        <p:txBody>
          <a:bodyPr wrap="square" rtlCol="0">
            <a:spAutoFit/>
          </a:bodyPr>
          <a:lstStyle/>
          <a:p>
            <a:pPr algn="ctr"/>
            <a:r>
              <a:rPr lang="en-CA" sz="2400" dirty="0"/>
              <a:t>Hallucinogens</a:t>
            </a:r>
            <a:r>
              <a:rPr lang="en-CA" dirty="0"/>
              <a:t> </a:t>
            </a:r>
          </a:p>
        </p:txBody>
      </p:sp>
      <p:sp>
        <p:nvSpPr>
          <p:cNvPr id="7" name="TextBox 6">
            <a:extLst>
              <a:ext uri="{FF2B5EF4-FFF2-40B4-BE49-F238E27FC236}">
                <a16:creationId xmlns:a16="http://schemas.microsoft.com/office/drawing/2014/main" id="{6973F0CD-F481-E821-52B8-C3F57531DE4A}"/>
              </a:ext>
            </a:extLst>
          </p:cNvPr>
          <p:cNvSpPr txBox="1"/>
          <p:nvPr/>
        </p:nvSpPr>
        <p:spPr>
          <a:xfrm>
            <a:off x="1110738" y="604911"/>
            <a:ext cx="4726725" cy="461665"/>
          </a:xfrm>
          <a:prstGeom prst="rect">
            <a:avLst/>
          </a:prstGeom>
          <a:noFill/>
        </p:spPr>
        <p:txBody>
          <a:bodyPr wrap="square" rtlCol="0">
            <a:spAutoFit/>
          </a:bodyPr>
          <a:lstStyle/>
          <a:p>
            <a:pPr algn="ctr"/>
            <a:r>
              <a:rPr lang="en-CA" sz="2400" dirty="0"/>
              <a:t>Opioids</a:t>
            </a:r>
          </a:p>
        </p:txBody>
      </p:sp>
      <p:pic>
        <p:nvPicPr>
          <p:cNvPr id="9" name="Picture 8">
            <a:extLst>
              <a:ext uri="{FF2B5EF4-FFF2-40B4-BE49-F238E27FC236}">
                <a16:creationId xmlns:a16="http://schemas.microsoft.com/office/drawing/2014/main" id="{D7FA668B-9E63-BB3F-1019-A235B8427F97}"/>
              </a:ext>
            </a:extLst>
          </p:cNvPr>
          <p:cNvPicPr>
            <a:picLocks noChangeAspect="1"/>
          </p:cNvPicPr>
          <p:nvPr/>
        </p:nvPicPr>
        <p:blipFill>
          <a:blip r:embed="rId2"/>
          <a:stretch>
            <a:fillRect/>
          </a:stretch>
        </p:blipFill>
        <p:spPr>
          <a:xfrm>
            <a:off x="2988626" y="-57553"/>
            <a:ext cx="6730567" cy="749873"/>
          </a:xfrm>
          <a:prstGeom prst="rect">
            <a:avLst/>
          </a:prstGeom>
        </p:spPr>
      </p:pic>
      <p:sp>
        <p:nvSpPr>
          <p:cNvPr id="11" name="TextBox 10">
            <a:extLst>
              <a:ext uri="{FF2B5EF4-FFF2-40B4-BE49-F238E27FC236}">
                <a16:creationId xmlns:a16="http://schemas.microsoft.com/office/drawing/2014/main" id="{28C5557D-798B-9343-8D3D-2DB4F206FC2E}"/>
              </a:ext>
            </a:extLst>
          </p:cNvPr>
          <p:cNvSpPr txBox="1"/>
          <p:nvPr/>
        </p:nvSpPr>
        <p:spPr>
          <a:xfrm>
            <a:off x="1002322" y="6388047"/>
            <a:ext cx="9207304" cy="369332"/>
          </a:xfrm>
          <a:prstGeom prst="rect">
            <a:avLst/>
          </a:prstGeom>
          <a:noFill/>
        </p:spPr>
        <p:txBody>
          <a:bodyPr wrap="square">
            <a:spAutoFit/>
          </a:bodyPr>
          <a:lstStyle/>
          <a:p>
            <a:r>
              <a:rPr lang="en-CA" dirty="0"/>
              <a:t>(Schwab, 2021).</a:t>
            </a:r>
          </a:p>
        </p:txBody>
      </p:sp>
    </p:spTree>
    <p:extLst>
      <p:ext uri="{BB962C8B-B14F-4D97-AF65-F5344CB8AC3E}">
        <p14:creationId xmlns:p14="http://schemas.microsoft.com/office/powerpoint/2010/main" val="408839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949DEA0-CBB5-B502-3825-67C4F6E558AD}"/>
              </a:ext>
            </a:extLst>
          </p:cNvPr>
          <p:cNvSpPr>
            <a:spLocks noGrp="1"/>
          </p:cNvSpPr>
          <p:nvPr>
            <p:ph idx="1"/>
          </p:nvPr>
        </p:nvSpPr>
        <p:spPr>
          <a:xfrm>
            <a:off x="331763" y="2050707"/>
            <a:ext cx="10515600" cy="3393490"/>
          </a:xfrm>
        </p:spPr>
        <p:txBody>
          <a:bodyPr/>
          <a:lstStyle/>
          <a:p>
            <a:r>
              <a:rPr lang="en-US" dirty="0"/>
              <a:t>Are you a regular coffee drinker? </a:t>
            </a:r>
          </a:p>
          <a:p>
            <a:r>
              <a:rPr lang="en-US" dirty="0"/>
              <a:t>Have you ever tried to give up coffee? </a:t>
            </a:r>
          </a:p>
          <a:p>
            <a:r>
              <a:rPr lang="en-US" dirty="0"/>
              <a:t>Did you experience any symptoms?  </a:t>
            </a:r>
          </a:p>
          <a:p>
            <a:r>
              <a:rPr lang="en-US" dirty="0"/>
              <a:t>Do you smoke tobacco?  </a:t>
            </a:r>
          </a:p>
          <a:p>
            <a:r>
              <a:rPr lang="en-US" dirty="0"/>
              <a:t>Have you tried quitting?</a:t>
            </a:r>
          </a:p>
          <a:p>
            <a:r>
              <a:rPr lang="en-US" dirty="0"/>
              <a:t>What was that like? </a:t>
            </a:r>
            <a:endParaRPr lang="en-CA" dirty="0"/>
          </a:p>
        </p:txBody>
      </p:sp>
      <p:sp>
        <p:nvSpPr>
          <p:cNvPr id="11" name="TextBox 10">
            <a:extLst>
              <a:ext uri="{FF2B5EF4-FFF2-40B4-BE49-F238E27FC236}">
                <a16:creationId xmlns:a16="http://schemas.microsoft.com/office/drawing/2014/main" id="{0D7F29F4-194D-BD49-F296-5F5CF455A426}"/>
              </a:ext>
            </a:extLst>
          </p:cNvPr>
          <p:cNvSpPr txBox="1"/>
          <p:nvPr/>
        </p:nvSpPr>
        <p:spPr>
          <a:xfrm>
            <a:off x="0" y="0"/>
            <a:ext cx="12192000" cy="1569660"/>
          </a:xfrm>
          <a:prstGeom prst="rect">
            <a:avLst/>
          </a:prstGeom>
          <a:noFill/>
        </p:spPr>
        <p:txBody>
          <a:bodyPr wrap="square">
            <a:spAutoFit/>
          </a:bodyPr>
          <a:lstStyle/>
          <a:p>
            <a:r>
              <a:rPr lang="en-US" sz="3200" dirty="0"/>
              <a:t>When we think about substance use and withdrawal, we may immediately go to substances we see in the media, like heroin and cocaine. Take a moment and ask yourself these few questions:</a:t>
            </a:r>
            <a:endParaRPr lang="en-CA" sz="3200" dirty="0"/>
          </a:p>
        </p:txBody>
      </p:sp>
      <p:pic>
        <p:nvPicPr>
          <p:cNvPr id="13" name="Picture 12" descr="A picture containing text&#10;&#10;Description automatically generated">
            <a:extLst>
              <a:ext uri="{FF2B5EF4-FFF2-40B4-BE49-F238E27FC236}">
                <a16:creationId xmlns:a16="http://schemas.microsoft.com/office/drawing/2014/main" id="{5E4C0B6E-5DF5-A1AE-5BEC-F5BE02577A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99363" y="2212145"/>
            <a:ext cx="3048000" cy="2743200"/>
          </a:xfrm>
          <a:prstGeom prst="rect">
            <a:avLst/>
          </a:prstGeom>
        </p:spPr>
      </p:pic>
      <p:sp>
        <p:nvSpPr>
          <p:cNvPr id="14" name="TextBox 13">
            <a:extLst>
              <a:ext uri="{FF2B5EF4-FFF2-40B4-BE49-F238E27FC236}">
                <a16:creationId xmlns:a16="http://schemas.microsoft.com/office/drawing/2014/main" id="{DE61B4FA-AD26-1AB9-B7A9-C013294D5F82}"/>
              </a:ext>
            </a:extLst>
          </p:cNvPr>
          <p:cNvSpPr txBox="1"/>
          <p:nvPr/>
        </p:nvSpPr>
        <p:spPr>
          <a:xfrm>
            <a:off x="7799363" y="4955345"/>
            <a:ext cx="3048000" cy="369332"/>
          </a:xfrm>
          <a:prstGeom prst="rect">
            <a:avLst/>
          </a:prstGeom>
          <a:noFill/>
        </p:spPr>
        <p:txBody>
          <a:bodyPr wrap="square" rtlCol="0">
            <a:spAutoFit/>
          </a:bodyPr>
          <a:lstStyle/>
          <a:p>
            <a:r>
              <a:rPr lang="en-CA" sz="900">
                <a:hlinkClick r:id="rId3" tooltip="https://tinanantsou.blogspot.com/2011/11/blog-post_726.html"/>
              </a:rPr>
              <a:t>This Photo</a:t>
            </a:r>
            <a:r>
              <a:rPr lang="en-CA" sz="900"/>
              <a:t> by Unknown Author is licensed under </a:t>
            </a:r>
            <a:r>
              <a:rPr lang="en-CA" sz="900">
                <a:hlinkClick r:id="rId4" tooltip="https://creativecommons.org/licenses/by-nc-nd/3.0/"/>
              </a:rPr>
              <a:t>CC BY-NC-ND</a:t>
            </a:r>
            <a:endParaRPr lang="en-CA" sz="900"/>
          </a:p>
        </p:txBody>
      </p:sp>
    </p:spTree>
    <p:extLst>
      <p:ext uri="{BB962C8B-B14F-4D97-AF65-F5344CB8AC3E}">
        <p14:creationId xmlns:p14="http://schemas.microsoft.com/office/powerpoint/2010/main" val="14225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19E5C-DCCA-DF67-5D61-921430CBC049}"/>
              </a:ext>
            </a:extLst>
          </p:cNvPr>
          <p:cNvSpPr>
            <a:spLocks noGrp="1"/>
          </p:cNvSpPr>
          <p:nvPr>
            <p:ph type="title"/>
          </p:nvPr>
        </p:nvSpPr>
        <p:spPr>
          <a:xfrm>
            <a:off x="838200" y="621792"/>
            <a:ext cx="4795157" cy="5413248"/>
          </a:xfrm>
        </p:spPr>
        <p:txBody>
          <a:bodyPr>
            <a:normAutofit/>
          </a:bodyPr>
          <a:lstStyle/>
          <a:p>
            <a:r>
              <a:rPr lang="en-CA" sz="5200">
                <a:solidFill>
                  <a:schemeClr val="bg1"/>
                </a:solidFill>
                <a:latin typeface="+mn-lt"/>
              </a:rPr>
              <a:t>Learning Objectives</a:t>
            </a:r>
          </a:p>
        </p:txBody>
      </p:sp>
      <p:sp>
        <p:nvSpPr>
          <p:cNvPr id="56" name="Content Placeholder 2">
            <a:extLst>
              <a:ext uri="{FF2B5EF4-FFF2-40B4-BE49-F238E27FC236}">
                <a16:creationId xmlns:a16="http://schemas.microsoft.com/office/drawing/2014/main" id="{8F4D4094-CF55-18BA-E08B-7520D8B78F9A}"/>
              </a:ext>
            </a:extLst>
          </p:cNvPr>
          <p:cNvSpPr>
            <a:spLocks noGrp="1"/>
          </p:cNvSpPr>
          <p:nvPr>
            <p:ph idx="1"/>
          </p:nvPr>
        </p:nvSpPr>
        <p:spPr>
          <a:xfrm>
            <a:off x="6521450" y="621792"/>
            <a:ext cx="4832349" cy="5413248"/>
          </a:xfrm>
        </p:spPr>
        <p:txBody>
          <a:bodyPr anchor="ctr">
            <a:normAutofit/>
          </a:bodyPr>
          <a:lstStyle/>
          <a:p>
            <a:pPr marL="514350" indent="-514350">
              <a:buFont typeface="+mj-lt"/>
              <a:buAutoNum type="arabicPeriod"/>
            </a:pPr>
            <a:r>
              <a:rPr lang="en-US" sz="2400" dirty="0">
                <a:latin typeface="+mj-lt"/>
              </a:rPr>
              <a:t>Define substance use</a:t>
            </a:r>
          </a:p>
          <a:p>
            <a:pPr marL="514350" indent="-514350">
              <a:buFont typeface="+mj-lt"/>
              <a:buAutoNum type="arabicPeriod"/>
            </a:pPr>
            <a:r>
              <a:rPr lang="en-US" sz="2400" dirty="0">
                <a:latin typeface="+mj-lt"/>
              </a:rPr>
              <a:t>Define substance use disorder</a:t>
            </a:r>
          </a:p>
          <a:p>
            <a:pPr marL="514350" indent="-514350">
              <a:buFont typeface="+mj-lt"/>
              <a:buAutoNum type="arabicPeriod"/>
            </a:pPr>
            <a:r>
              <a:rPr lang="en-US" sz="2400" dirty="0">
                <a:latin typeface="+mj-lt"/>
              </a:rPr>
              <a:t>Discuss aspects of substance use</a:t>
            </a:r>
          </a:p>
          <a:p>
            <a:pPr marL="514350" indent="-514350">
              <a:buFont typeface="+mj-lt"/>
              <a:buAutoNum type="arabicPeriod"/>
            </a:pPr>
            <a:r>
              <a:rPr lang="en-US" sz="2400" dirty="0">
                <a:latin typeface="+mj-lt"/>
              </a:rPr>
              <a:t>Discuss aspects of substance use disorders</a:t>
            </a:r>
          </a:p>
          <a:p>
            <a:pPr marL="514350" indent="-514350">
              <a:buFont typeface="+mj-lt"/>
              <a:buAutoNum type="arabicPeriod"/>
            </a:pPr>
            <a:r>
              <a:rPr lang="en-US" sz="2400" dirty="0">
                <a:latin typeface="+mj-lt"/>
              </a:rPr>
              <a:t>Explore the role of substance use as culture/tradition</a:t>
            </a:r>
          </a:p>
          <a:p>
            <a:pPr marL="514350" indent="-514350">
              <a:buFont typeface="+mj-lt"/>
              <a:buAutoNum type="arabicPeriod"/>
            </a:pPr>
            <a:r>
              <a:rPr lang="en-US" sz="2400" dirty="0">
                <a:latin typeface="+mj-lt"/>
              </a:rPr>
              <a:t>Describe the continuum associated with substance use</a:t>
            </a:r>
          </a:p>
          <a:p>
            <a:pPr marL="514350" indent="-514350">
              <a:buFont typeface="+mj-lt"/>
              <a:buAutoNum type="arabicPeriod"/>
            </a:pPr>
            <a:r>
              <a:rPr lang="en-US" sz="2400" dirty="0">
                <a:latin typeface="+mj-lt"/>
              </a:rPr>
              <a:t>Define physical and psychological dependency</a:t>
            </a:r>
          </a:p>
          <a:p>
            <a:pPr marL="514350" indent="-514350">
              <a:buFont typeface="+mj-lt"/>
              <a:buAutoNum type="arabicPeriod"/>
            </a:pPr>
            <a:endParaRPr lang="en-US" sz="2400" dirty="0">
              <a:latin typeface="+mj-lt"/>
            </a:endParaRPr>
          </a:p>
          <a:p>
            <a:pPr marL="514350" indent="-514350">
              <a:buFont typeface="+mj-lt"/>
              <a:buAutoNum type="arabicPeriod"/>
            </a:pPr>
            <a:endParaRPr lang="en-US" sz="2400" dirty="0">
              <a:latin typeface="+mj-lt"/>
            </a:endParaRPr>
          </a:p>
        </p:txBody>
      </p:sp>
    </p:spTree>
    <p:extLst>
      <p:ext uri="{BB962C8B-B14F-4D97-AF65-F5344CB8AC3E}">
        <p14:creationId xmlns:p14="http://schemas.microsoft.com/office/powerpoint/2010/main" val="227148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586A6-B750-AF9F-2C13-EFB649256D18}"/>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Factors that make people vulnerable or resilient to a substance use disorder:</a:t>
            </a:r>
            <a:endParaRPr lang="en-CA" sz="5200" dirty="0">
              <a:solidFill>
                <a:schemeClr val="bg1"/>
              </a:solidFill>
            </a:endParaRPr>
          </a:p>
        </p:txBody>
      </p:sp>
      <p:sp>
        <p:nvSpPr>
          <p:cNvPr id="3" name="Content Placeholder 2">
            <a:extLst>
              <a:ext uri="{FF2B5EF4-FFF2-40B4-BE49-F238E27FC236}">
                <a16:creationId xmlns:a16="http://schemas.microsoft.com/office/drawing/2014/main" id="{EFDA5B75-52A9-D42A-1D8F-0A7F3C6371D1}"/>
              </a:ext>
            </a:extLst>
          </p:cNvPr>
          <p:cNvSpPr>
            <a:spLocks noGrp="1"/>
          </p:cNvSpPr>
          <p:nvPr>
            <p:ph idx="1"/>
          </p:nvPr>
        </p:nvSpPr>
        <p:spPr>
          <a:xfrm>
            <a:off x="6921841" y="254393"/>
            <a:ext cx="4832349" cy="5413248"/>
          </a:xfrm>
        </p:spPr>
        <p:txBody>
          <a:bodyPr anchor="ctr">
            <a:normAutofit/>
          </a:bodyPr>
          <a:lstStyle/>
          <a:p>
            <a:r>
              <a:rPr lang="en-US" sz="2400" dirty="0">
                <a:latin typeface="+mj-lt"/>
              </a:rPr>
              <a:t> Positive self-image</a:t>
            </a:r>
          </a:p>
          <a:p>
            <a:r>
              <a:rPr lang="en-US" sz="2400" dirty="0">
                <a:latin typeface="+mj-lt"/>
              </a:rPr>
              <a:t> Self-control</a:t>
            </a:r>
          </a:p>
          <a:p>
            <a:r>
              <a:rPr lang="en-US" sz="2400" dirty="0">
                <a:latin typeface="+mj-lt"/>
              </a:rPr>
              <a:t> Social competence </a:t>
            </a:r>
          </a:p>
          <a:p>
            <a:r>
              <a:rPr lang="en-US" sz="2400" dirty="0">
                <a:latin typeface="+mj-lt"/>
              </a:rPr>
              <a:t> Chronic illness </a:t>
            </a:r>
          </a:p>
          <a:p>
            <a:r>
              <a:rPr lang="en-US" sz="2400" dirty="0">
                <a:latin typeface="+mj-lt"/>
              </a:rPr>
              <a:t>Poverty</a:t>
            </a:r>
          </a:p>
          <a:p>
            <a:r>
              <a:rPr lang="en-US" sz="2400" dirty="0">
                <a:latin typeface="+mj-lt"/>
              </a:rPr>
              <a:t>Homelessness </a:t>
            </a:r>
          </a:p>
          <a:p>
            <a:pPr marL="0" indent="0">
              <a:buNone/>
            </a:pPr>
            <a:r>
              <a:rPr lang="en-CA" sz="2400" dirty="0">
                <a:latin typeface="+mj-lt"/>
              </a:rPr>
              <a:t>(</a:t>
            </a:r>
            <a:r>
              <a:rPr lang="en-CA" sz="2400" dirty="0" err="1">
                <a:latin typeface="+mj-lt"/>
              </a:rPr>
              <a:t>Mawani</a:t>
            </a:r>
            <a:r>
              <a:rPr lang="en-CA" sz="2400" dirty="0">
                <a:latin typeface="+mj-lt"/>
              </a:rPr>
              <a:t> &amp; Gilmour, 2010).</a:t>
            </a:r>
          </a:p>
        </p:txBody>
      </p:sp>
    </p:spTree>
    <p:extLst>
      <p:ext uri="{BB962C8B-B14F-4D97-AF65-F5344CB8AC3E}">
        <p14:creationId xmlns:p14="http://schemas.microsoft.com/office/powerpoint/2010/main" val="198372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37E17-9AED-2757-CE0F-CBD92A1A42DA}"/>
              </a:ext>
            </a:extLst>
          </p:cNvPr>
          <p:cNvSpPr>
            <a:spLocks noGrp="1"/>
          </p:cNvSpPr>
          <p:nvPr>
            <p:ph type="title"/>
          </p:nvPr>
        </p:nvSpPr>
        <p:spPr>
          <a:xfrm>
            <a:off x="838200" y="894027"/>
            <a:ext cx="3494362" cy="4782873"/>
          </a:xfrm>
        </p:spPr>
        <p:txBody>
          <a:bodyPr>
            <a:normAutofit/>
          </a:bodyPr>
          <a:lstStyle/>
          <a:p>
            <a:pPr algn="r"/>
            <a:r>
              <a:rPr lang="en-US" sz="3700">
                <a:latin typeface="+mn-lt"/>
              </a:rPr>
              <a:t> There is a direct correlation between mental health disorders and substance use disorders.</a:t>
            </a:r>
            <a:br>
              <a:rPr lang="en-US" sz="3700">
                <a:latin typeface="+mn-lt"/>
              </a:rPr>
            </a:br>
            <a:endParaRPr lang="en-CA" sz="3700">
              <a:latin typeface="+mn-lt"/>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26089E-802F-ECCE-E7DF-9BC3278066F5}"/>
              </a:ext>
            </a:extLst>
          </p:cNvPr>
          <p:cNvSpPr>
            <a:spLocks noGrp="1"/>
          </p:cNvSpPr>
          <p:nvPr>
            <p:ph idx="1"/>
          </p:nvPr>
        </p:nvSpPr>
        <p:spPr>
          <a:xfrm>
            <a:off x="4976032" y="894027"/>
            <a:ext cx="6377768" cy="4782873"/>
          </a:xfrm>
        </p:spPr>
        <p:txBody>
          <a:bodyPr anchor="ctr">
            <a:normAutofit/>
          </a:bodyPr>
          <a:lstStyle/>
          <a:p>
            <a:r>
              <a:rPr lang="en-US" sz="2400"/>
              <a:t> </a:t>
            </a:r>
            <a:r>
              <a:rPr lang="en-US" sz="2400">
                <a:latin typeface="+mj-lt"/>
              </a:rPr>
              <a:t>The difference between mental health and a mental health disorder, for example, depression, is  that the mental health disorder is a diagnosable illness, like a substance use disorder. </a:t>
            </a:r>
          </a:p>
          <a:p>
            <a:r>
              <a:rPr lang="en-US" sz="2400">
                <a:latin typeface="+mj-lt"/>
              </a:rPr>
              <a:t>Healthcare practitioners use the DSM-V to diagnose mental health disorders, like substance use disorders.</a:t>
            </a:r>
          </a:p>
          <a:p>
            <a:endParaRPr lang="en-CA" sz="2400"/>
          </a:p>
        </p:txBody>
      </p:sp>
    </p:spTree>
    <p:extLst>
      <p:ext uri="{BB962C8B-B14F-4D97-AF65-F5344CB8AC3E}">
        <p14:creationId xmlns:p14="http://schemas.microsoft.com/office/powerpoint/2010/main" val="246460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2770-2BA7-CE9F-0815-F63A2C8CE81A}"/>
              </a:ext>
            </a:extLst>
          </p:cNvPr>
          <p:cNvSpPr>
            <a:spLocks noGrp="1"/>
          </p:cNvSpPr>
          <p:nvPr>
            <p:ph type="title"/>
          </p:nvPr>
        </p:nvSpPr>
        <p:spPr/>
        <p:txBody>
          <a:bodyPr>
            <a:normAutofit fontScale="90000"/>
          </a:bodyPr>
          <a:lstStyle/>
          <a:p>
            <a:r>
              <a:rPr lang="en-US" dirty="0"/>
              <a:t> </a:t>
            </a:r>
            <a:r>
              <a:rPr lang="en-US" dirty="0">
                <a:latin typeface="+mn-lt"/>
              </a:rPr>
              <a:t>People who have a concurrent disorder may experience a “combination of problems, such as: </a:t>
            </a:r>
            <a:endParaRPr lang="en-CA" dirty="0">
              <a:latin typeface="+mn-lt"/>
            </a:endParaRPr>
          </a:p>
        </p:txBody>
      </p:sp>
      <p:graphicFrame>
        <p:nvGraphicFramePr>
          <p:cNvPr id="5" name="Content Placeholder 2">
            <a:extLst>
              <a:ext uri="{FF2B5EF4-FFF2-40B4-BE49-F238E27FC236}">
                <a16:creationId xmlns:a16="http://schemas.microsoft.com/office/drawing/2014/main" id="{A539CA98-4F4D-9462-F72F-3FDE0D99C532}"/>
              </a:ext>
            </a:extLst>
          </p:cNvPr>
          <p:cNvGraphicFramePr>
            <a:graphicFrameLocks noGrp="1"/>
          </p:cNvGraphicFramePr>
          <p:nvPr>
            <p:ph idx="1"/>
            <p:extLst>
              <p:ext uri="{D42A27DB-BD31-4B8C-83A1-F6EECF244321}">
                <p14:modId xmlns:p14="http://schemas.microsoft.com/office/powerpoint/2010/main" val="18116944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65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3338-DEC8-856D-C815-25A6DCEE9E0D}"/>
              </a:ext>
            </a:extLst>
          </p:cNvPr>
          <p:cNvSpPr>
            <a:spLocks noGrp="1"/>
          </p:cNvSpPr>
          <p:nvPr>
            <p:ph type="title"/>
          </p:nvPr>
        </p:nvSpPr>
        <p:spPr>
          <a:xfrm>
            <a:off x="0" y="18255"/>
            <a:ext cx="12318609" cy="1325563"/>
          </a:xfrm>
        </p:spPr>
        <p:txBody>
          <a:bodyPr>
            <a:normAutofit/>
          </a:bodyPr>
          <a:lstStyle/>
          <a:p>
            <a:r>
              <a:rPr lang="en-US" dirty="0"/>
              <a:t> Concurrent disorders and the importance of support for improved health outcomes:</a:t>
            </a:r>
            <a:endParaRPr lang="en-CA" dirty="0"/>
          </a:p>
        </p:txBody>
      </p:sp>
      <p:pic>
        <p:nvPicPr>
          <p:cNvPr id="4" name="Online Media 3" title="Connections Between Substance Use &amp; Mental Health and Identifying Ways of Getting Help">
            <a:hlinkClick r:id="" action="ppaction://media"/>
            <a:extLst>
              <a:ext uri="{FF2B5EF4-FFF2-40B4-BE49-F238E27FC236}">
                <a16:creationId xmlns:a16="http://schemas.microsoft.com/office/drawing/2014/main" id="{8817A4A2-760F-FB1F-D375-2A38D2251365}"/>
              </a:ext>
            </a:extLst>
          </p:cNvPr>
          <p:cNvPicPr>
            <a:picLocks noGrp="1" noRot="1" noChangeAspect="1"/>
          </p:cNvPicPr>
          <p:nvPr>
            <p:ph idx="1"/>
            <a:videoFile r:link="rId1"/>
          </p:nvPr>
        </p:nvPicPr>
        <p:blipFill>
          <a:blip r:embed="rId3"/>
          <a:stretch>
            <a:fillRect/>
          </a:stretch>
        </p:blipFill>
        <p:spPr>
          <a:xfrm>
            <a:off x="1762442" y="1343818"/>
            <a:ext cx="8793724" cy="4968790"/>
          </a:xfrm>
          <a:prstGeom prst="rect">
            <a:avLst/>
          </a:prstGeom>
        </p:spPr>
      </p:pic>
      <p:sp>
        <p:nvSpPr>
          <p:cNvPr id="6" name="TextBox 5">
            <a:extLst>
              <a:ext uri="{FF2B5EF4-FFF2-40B4-BE49-F238E27FC236}">
                <a16:creationId xmlns:a16="http://schemas.microsoft.com/office/drawing/2014/main" id="{C6CA3F06-228F-87A7-EAFE-6645DCD3C3EF}"/>
              </a:ext>
            </a:extLst>
          </p:cNvPr>
          <p:cNvSpPr txBox="1"/>
          <p:nvPr/>
        </p:nvSpPr>
        <p:spPr>
          <a:xfrm>
            <a:off x="2804433" y="1343818"/>
            <a:ext cx="6351562" cy="369332"/>
          </a:xfrm>
          <a:prstGeom prst="rect">
            <a:avLst/>
          </a:prstGeom>
          <a:noFill/>
        </p:spPr>
        <p:txBody>
          <a:bodyPr wrap="square">
            <a:spAutoFit/>
          </a:bodyPr>
          <a:lstStyle/>
          <a:p>
            <a:r>
              <a:rPr lang="en-CA" dirty="0"/>
              <a:t>https://youtu.be/lWhmc0tAuqc</a:t>
            </a:r>
          </a:p>
        </p:txBody>
      </p:sp>
      <p:sp>
        <p:nvSpPr>
          <p:cNvPr id="8" name="TextBox 7">
            <a:extLst>
              <a:ext uri="{FF2B5EF4-FFF2-40B4-BE49-F238E27FC236}">
                <a16:creationId xmlns:a16="http://schemas.microsoft.com/office/drawing/2014/main" id="{19737097-E042-850D-CD6A-A860DF707B33}"/>
              </a:ext>
            </a:extLst>
          </p:cNvPr>
          <p:cNvSpPr txBox="1"/>
          <p:nvPr/>
        </p:nvSpPr>
        <p:spPr>
          <a:xfrm>
            <a:off x="1635834" y="6312608"/>
            <a:ext cx="6351562" cy="369332"/>
          </a:xfrm>
          <a:prstGeom prst="rect">
            <a:avLst/>
          </a:prstGeom>
          <a:noFill/>
        </p:spPr>
        <p:txBody>
          <a:bodyPr wrap="square">
            <a:spAutoFit/>
          </a:bodyPr>
          <a:lstStyle/>
          <a:p>
            <a:r>
              <a:rPr lang="en-CA" dirty="0"/>
              <a:t>(Royal Talks, 2019).</a:t>
            </a:r>
          </a:p>
        </p:txBody>
      </p:sp>
    </p:spTree>
    <p:extLst>
      <p:ext uri="{BB962C8B-B14F-4D97-AF65-F5344CB8AC3E}">
        <p14:creationId xmlns:p14="http://schemas.microsoft.com/office/powerpoint/2010/main" val="36052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F4EA2A-2C26-7C09-2CD2-11381B64E527}"/>
              </a:ext>
            </a:extLst>
          </p:cNvPr>
          <p:cNvSpPr>
            <a:spLocks noGrp="1"/>
          </p:cNvSpPr>
          <p:nvPr>
            <p:ph type="title"/>
          </p:nvPr>
        </p:nvSpPr>
        <p:spPr>
          <a:xfrm>
            <a:off x="804672" y="640080"/>
            <a:ext cx="3282696" cy="5257800"/>
          </a:xfrm>
        </p:spPr>
        <p:txBody>
          <a:bodyPr>
            <a:normAutofit/>
          </a:bodyPr>
          <a:lstStyle/>
          <a:p>
            <a:r>
              <a:rPr lang="en-CA" dirty="0">
                <a:solidFill>
                  <a:schemeClr val="bg1"/>
                </a:solidFill>
              </a:rPr>
              <a:t>Concurrent Disorders:</a:t>
            </a:r>
          </a:p>
        </p:txBody>
      </p:sp>
      <p:sp>
        <p:nvSpPr>
          <p:cNvPr id="3" name="Content Placeholder 2">
            <a:extLst>
              <a:ext uri="{FF2B5EF4-FFF2-40B4-BE49-F238E27FC236}">
                <a16:creationId xmlns:a16="http://schemas.microsoft.com/office/drawing/2014/main" id="{3DC4CD48-39D0-BCB8-3456-627D9D6D882B}"/>
              </a:ext>
            </a:extLst>
          </p:cNvPr>
          <p:cNvSpPr>
            <a:spLocks noGrp="1"/>
          </p:cNvSpPr>
          <p:nvPr>
            <p:ph idx="1"/>
          </p:nvPr>
        </p:nvSpPr>
        <p:spPr>
          <a:xfrm>
            <a:off x="5358384" y="640081"/>
            <a:ext cx="6024654" cy="5257800"/>
          </a:xfrm>
        </p:spPr>
        <p:txBody>
          <a:bodyPr anchor="ctr">
            <a:normAutofit/>
          </a:bodyPr>
          <a:lstStyle/>
          <a:p>
            <a:r>
              <a:rPr lang="en-US" sz="2000" dirty="0"/>
              <a:t>According to the Mental Health Commission of Canada (2021), “people living with mental illness are twice as likely as other Canadians to experience problematic substance use” (para. 1).</a:t>
            </a:r>
          </a:p>
          <a:p>
            <a:r>
              <a:rPr lang="en-US" sz="2000" dirty="0"/>
              <a:t> Buckley et al. (2009) suggest at least 50% of people who have been diagnosed with schizophrenia have a co-occurring substance use disorder.</a:t>
            </a:r>
          </a:p>
          <a:p>
            <a:r>
              <a:rPr lang="en-US" sz="2000" dirty="0"/>
              <a:t>“70% of mental health problems have their onset during childhood or adolescence” (Government of Canada, 2006, para.) making substance use among youth especially problematic.</a:t>
            </a:r>
          </a:p>
          <a:p>
            <a:r>
              <a:rPr lang="en-US" sz="2000" dirty="0"/>
              <a:t>Early intervention programs that diagnose mental health disorders, along with programs to improve mental health, reduce risks for developing a substance abuse disorder</a:t>
            </a:r>
          </a:p>
          <a:p>
            <a:endParaRPr lang="en-CA" sz="2000" dirty="0"/>
          </a:p>
        </p:txBody>
      </p:sp>
    </p:spTree>
    <p:extLst>
      <p:ext uri="{BB962C8B-B14F-4D97-AF65-F5344CB8AC3E}">
        <p14:creationId xmlns:p14="http://schemas.microsoft.com/office/powerpoint/2010/main" val="199276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4FC8B-5FCA-7068-798C-CBCB85E6DCD4}"/>
              </a:ext>
            </a:extLst>
          </p:cNvPr>
          <p:cNvSpPr>
            <a:spLocks noGrp="1"/>
          </p:cNvSpPr>
          <p:nvPr>
            <p:ph type="title"/>
          </p:nvPr>
        </p:nvSpPr>
        <p:spPr>
          <a:xfrm>
            <a:off x="1136398" y="502021"/>
            <a:ext cx="5427525" cy="1667997"/>
          </a:xfrm>
        </p:spPr>
        <p:txBody>
          <a:bodyPr anchor="b">
            <a:normAutofit/>
          </a:bodyPr>
          <a:lstStyle/>
          <a:p>
            <a:r>
              <a:rPr lang="en-US" sz="2200" b="1">
                <a:latin typeface="+mn-lt"/>
              </a:rPr>
              <a:t>Health Canada’s focus on helping to prevent, treat or reduce the harms associated with opioids, stimulants, alcohol, prescription drugs, and other potentially harmful substances:</a:t>
            </a:r>
            <a:endParaRPr lang="en-CA" sz="2200" b="1">
              <a:latin typeface="+mn-lt"/>
            </a:endParaRPr>
          </a:p>
        </p:txBody>
      </p:sp>
      <p:pic>
        <p:nvPicPr>
          <p:cNvPr id="6" name="Picture 5" descr="Icon&#10;&#10;Description automatically generated">
            <a:extLst>
              <a:ext uri="{FF2B5EF4-FFF2-40B4-BE49-F238E27FC236}">
                <a16:creationId xmlns:a16="http://schemas.microsoft.com/office/drawing/2014/main" id="{F8B22C67-CD33-54D2-1003-2B59973411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55" r="7593" b="-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2" name="Rectangle 2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4A9F78-2AB7-7110-1ABE-CE2B68402FC5}"/>
              </a:ext>
            </a:extLst>
          </p:cNvPr>
          <p:cNvGraphicFramePr>
            <a:graphicFrameLocks noGrp="1"/>
          </p:cNvGraphicFramePr>
          <p:nvPr>
            <p:ph idx="1"/>
            <p:extLst>
              <p:ext uri="{D42A27DB-BD31-4B8C-83A1-F6EECF244321}">
                <p14:modId xmlns:p14="http://schemas.microsoft.com/office/powerpoint/2010/main" val="3236238959"/>
              </p:ext>
            </p:extLst>
          </p:nvPr>
        </p:nvGraphicFramePr>
        <p:xfrm>
          <a:off x="1136398" y="2405467"/>
          <a:ext cx="5427526" cy="3535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F91E396A-5ABD-17B6-CCB6-4FACFA7B713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s://www.ibiblio.org/pjones/blog/category/noemail/">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CA" sz="700" dirty="0">
              <a:solidFill>
                <a:srgbClr val="FFFFFF"/>
              </a:solidFill>
            </a:endParaRPr>
          </a:p>
        </p:txBody>
      </p:sp>
    </p:spTree>
    <p:extLst>
      <p:ext uri="{BB962C8B-B14F-4D97-AF65-F5344CB8AC3E}">
        <p14:creationId xmlns:p14="http://schemas.microsoft.com/office/powerpoint/2010/main" val="2715332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4B2C-3279-BFA5-3D1C-BCD532B4BDB7}"/>
              </a:ext>
            </a:extLst>
          </p:cNvPr>
          <p:cNvSpPr>
            <a:spLocks noGrp="1"/>
          </p:cNvSpPr>
          <p:nvPr>
            <p:ph type="title"/>
          </p:nvPr>
        </p:nvSpPr>
        <p:spPr/>
        <p:txBody>
          <a:bodyPr/>
          <a:lstStyle/>
          <a:p>
            <a:r>
              <a:rPr lang="en-CA" dirty="0"/>
              <a:t>How </a:t>
            </a:r>
            <a:r>
              <a:rPr lang="en-CA"/>
              <a:t>can Social </a:t>
            </a:r>
            <a:r>
              <a:rPr lang="en-CA" dirty="0"/>
              <a:t>Service Workers Help?</a:t>
            </a:r>
          </a:p>
        </p:txBody>
      </p:sp>
      <p:sp>
        <p:nvSpPr>
          <p:cNvPr id="3" name="Content Placeholder 2">
            <a:extLst>
              <a:ext uri="{FF2B5EF4-FFF2-40B4-BE49-F238E27FC236}">
                <a16:creationId xmlns:a16="http://schemas.microsoft.com/office/drawing/2014/main" id="{AF3EE4DB-8805-5FB8-0C5B-DEAF754D79C8}"/>
              </a:ext>
            </a:extLst>
          </p:cNvPr>
          <p:cNvSpPr>
            <a:spLocks noGrp="1"/>
          </p:cNvSpPr>
          <p:nvPr>
            <p:ph idx="1"/>
          </p:nvPr>
        </p:nvSpPr>
        <p:spPr>
          <a:xfrm>
            <a:off x="838200" y="2852566"/>
            <a:ext cx="10515600" cy="4351338"/>
          </a:xfrm>
        </p:spPr>
        <p:txBody>
          <a:bodyPr/>
          <a:lstStyle/>
          <a:p>
            <a:r>
              <a:rPr lang="en-US" dirty="0"/>
              <a:t>It is important to be aware of any diagnosis your client may have.  This will help you direct clients to appropriate services for their health</a:t>
            </a:r>
          </a:p>
          <a:p>
            <a:r>
              <a:rPr lang="en-US" dirty="0"/>
              <a:t>Ensure individuals with concurrent disorders have access to appropriate resources, and the resources are working in collaboration.</a:t>
            </a:r>
            <a:endParaRPr lang="en-CA" dirty="0"/>
          </a:p>
        </p:txBody>
      </p:sp>
    </p:spTree>
    <p:extLst>
      <p:ext uri="{BB962C8B-B14F-4D97-AF65-F5344CB8AC3E}">
        <p14:creationId xmlns:p14="http://schemas.microsoft.com/office/powerpoint/2010/main" val="81706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80BD7-8E82-CED2-6B27-FB83849768F8}"/>
              </a:ext>
            </a:extLst>
          </p:cNvPr>
          <p:cNvSpPr>
            <a:spLocks noGrp="1"/>
          </p:cNvSpPr>
          <p:nvPr>
            <p:ph type="title"/>
          </p:nvPr>
        </p:nvSpPr>
        <p:spPr>
          <a:xfrm>
            <a:off x="1006900" y="1188637"/>
            <a:ext cx="3141430" cy="4480726"/>
          </a:xfrm>
        </p:spPr>
        <p:txBody>
          <a:bodyPr>
            <a:normAutofit/>
          </a:bodyPr>
          <a:lstStyle/>
          <a:p>
            <a:pPr algn="r"/>
            <a:r>
              <a:rPr lang="en-CA" sz="3600"/>
              <a:t>We can use the </a:t>
            </a:r>
            <a:r>
              <a:rPr lang="en-US" sz="3600"/>
              <a:t>Transtheoretical Model of Change or the Stages of Change to help?</a:t>
            </a:r>
            <a:endParaRPr lang="en-CA" sz="36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B39307-6249-5791-CA55-A7E1BF3353F1}"/>
              </a:ext>
            </a:extLst>
          </p:cNvPr>
          <p:cNvSpPr>
            <a:spLocks noGrp="1"/>
          </p:cNvSpPr>
          <p:nvPr>
            <p:ph idx="1"/>
          </p:nvPr>
        </p:nvSpPr>
        <p:spPr>
          <a:xfrm>
            <a:off x="5138928" y="1338729"/>
            <a:ext cx="4795584" cy="4180542"/>
          </a:xfrm>
        </p:spPr>
        <p:txBody>
          <a:bodyPr anchor="ctr">
            <a:normAutofit/>
          </a:bodyPr>
          <a:lstStyle/>
          <a:p>
            <a:pPr marL="0" indent="0">
              <a:buNone/>
            </a:pPr>
            <a:r>
              <a:rPr lang="en-US" sz="2400"/>
              <a:t>		            </a:t>
            </a:r>
          </a:p>
          <a:p>
            <a:pPr marL="0" indent="0">
              <a:buNone/>
            </a:pPr>
            <a:r>
              <a:rPr lang="en-US" sz="2400"/>
              <a:t>“Change interventions are especially useful in addressing lifestyle modification for disease prevention, long-term disease management and addictions” (Zimmerman et al., 2000, para. 9).</a:t>
            </a:r>
            <a:endParaRPr lang="en-CA" sz="2400"/>
          </a:p>
        </p:txBody>
      </p:sp>
    </p:spTree>
    <p:extLst>
      <p:ext uri="{BB962C8B-B14F-4D97-AF65-F5344CB8AC3E}">
        <p14:creationId xmlns:p14="http://schemas.microsoft.com/office/powerpoint/2010/main" val="345091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hart&#10;&#10;Description automatically generated">
            <a:extLst>
              <a:ext uri="{FF2B5EF4-FFF2-40B4-BE49-F238E27FC236}">
                <a16:creationId xmlns:a16="http://schemas.microsoft.com/office/drawing/2014/main" id="{942E7EA3-4CD8-C47F-1953-225DFA9169C0}"/>
              </a:ext>
            </a:extLst>
          </p:cNvPr>
          <p:cNvPicPr>
            <a:picLocks noGrp="1" noChangeAspect="1"/>
          </p:cNvPicPr>
          <p:nvPr>
            <p:ph idx="1"/>
          </p:nvPr>
        </p:nvPicPr>
        <p:blipFill>
          <a:blip r:embed="rId2"/>
          <a:stretch>
            <a:fillRect/>
          </a:stretch>
        </p:blipFill>
        <p:spPr>
          <a:xfrm>
            <a:off x="1507558" y="1286934"/>
            <a:ext cx="5163005" cy="4259480"/>
          </a:xfrm>
          <a:prstGeom prst="rect">
            <a:avLst/>
          </a:prstGeom>
        </p:spPr>
      </p:pic>
      <p:sp>
        <p:nvSpPr>
          <p:cNvPr id="12" name="Rectangle 11">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7D496E-22B9-F9CD-A464-AB1CF7FB16CD}"/>
              </a:ext>
            </a:extLst>
          </p:cNvPr>
          <p:cNvSpPr txBox="1"/>
          <p:nvPr/>
        </p:nvSpPr>
        <p:spPr>
          <a:xfrm>
            <a:off x="8637994" y="2013363"/>
            <a:ext cx="3045883" cy="2831273"/>
          </a:xfrm>
          <a:prstGeom prst="rect">
            <a:avLst/>
          </a:prstGeom>
        </p:spPr>
        <p:txBody>
          <a:bodyPr vert="horz" lIns="91440" tIns="45720" rIns="91440" bIns="45720" rtlCol="0">
            <a:noAutofit/>
          </a:bodyPr>
          <a:lstStyle/>
          <a:p>
            <a:pPr>
              <a:lnSpc>
                <a:spcPct val="90000"/>
              </a:lnSpc>
              <a:spcAft>
                <a:spcPts val="600"/>
              </a:spcAft>
            </a:pPr>
            <a:r>
              <a:rPr lang="en-US" sz="2000" dirty="0">
                <a:solidFill>
                  <a:schemeClr val="bg1"/>
                </a:solidFill>
              </a:rPr>
              <a:t>Note the arrows.  There is no beginning or end; this is because people can start making changes at any time.  People may also skip through stages.  When using this model, it is important to be nonjudgmental and supportive at each stage.</a:t>
            </a:r>
          </a:p>
        </p:txBody>
      </p:sp>
      <p:sp>
        <p:nvSpPr>
          <p:cNvPr id="10" name="TextBox 9">
            <a:extLst>
              <a:ext uri="{FF2B5EF4-FFF2-40B4-BE49-F238E27FC236}">
                <a16:creationId xmlns:a16="http://schemas.microsoft.com/office/drawing/2014/main" id="{E71CD340-FD1B-3B47-E10C-EBB2CC4A077D}"/>
              </a:ext>
            </a:extLst>
          </p:cNvPr>
          <p:cNvSpPr txBox="1"/>
          <p:nvPr/>
        </p:nvSpPr>
        <p:spPr>
          <a:xfrm>
            <a:off x="1403252" y="5223248"/>
            <a:ext cx="6098344" cy="646331"/>
          </a:xfrm>
          <a:prstGeom prst="rect">
            <a:avLst/>
          </a:prstGeom>
          <a:noFill/>
        </p:spPr>
        <p:txBody>
          <a:bodyPr wrap="square">
            <a:spAutoFit/>
          </a:bodyPr>
          <a:lstStyle/>
          <a:p>
            <a:r>
              <a:rPr lang="en-CA" dirty="0"/>
              <a:t>(Lunn et al, 2017).</a:t>
            </a:r>
          </a:p>
          <a:p>
            <a:endParaRPr lang="en-CA" dirty="0"/>
          </a:p>
        </p:txBody>
      </p:sp>
    </p:spTree>
    <p:extLst>
      <p:ext uri="{BB962C8B-B14F-4D97-AF65-F5344CB8AC3E}">
        <p14:creationId xmlns:p14="http://schemas.microsoft.com/office/powerpoint/2010/main" val="128677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BB2A-1F84-2A86-7667-52C25E19468E}"/>
              </a:ext>
            </a:extLst>
          </p:cNvPr>
          <p:cNvSpPr>
            <a:spLocks noGrp="1"/>
          </p:cNvSpPr>
          <p:nvPr>
            <p:ph type="title"/>
          </p:nvPr>
        </p:nvSpPr>
        <p:spPr/>
        <p:txBody>
          <a:bodyPr/>
          <a:lstStyle/>
          <a:p>
            <a:r>
              <a:rPr lang="en-CA" dirty="0"/>
              <a:t>Stages Of Change</a:t>
            </a:r>
          </a:p>
        </p:txBody>
      </p:sp>
      <p:sp>
        <p:nvSpPr>
          <p:cNvPr id="3" name="Text Placeholder 2">
            <a:extLst>
              <a:ext uri="{FF2B5EF4-FFF2-40B4-BE49-F238E27FC236}">
                <a16:creationId xmlns:a16="http://schemas.microsoft.com/office/drawing/2014/main" id="{60B312B5-F6BC-F63E-321A-881216AEF14B}"/>
              </a:ext>
            </a:extLst>
          </p:cNvPr>
          <p:cNvSpPr>
            <a:spLocks noGrp="1"/>
          </p:cNvSpPr>
          <p:nvPr>
            <p:ph type="body" idx="1"/>
          </p:nvPr>
        </p:nvSpPr>
        <p:spPr/>
        <p:txBody>
          <a:bodyPr/>
          <a:lstStyle/>
          <a:p>
            <a:r>
              <a:rPr lang="en-CA" dirty="0"/>
              <a:t>Pre-contemplation: </a:t>
            </a:r>
          </a:p>
        </p:txBody>
      </p:sp>
      <p:sp>
        <p:nvSpPr>
          <p:cNvPr id="4" name="Content Placeholder 3">
            <a:extLst>
              <a:ext uri="{FF2B5EF4-FFF2-40B4-BE49-F238E27FC236}">
                <a16:creationId xmlns:a16="http://schemas.microsoft.com/office/drawing/2014/main" id="{1F98FF7D-CD9D-0ABD-A3E3-B464CE7DCE6D}"/>
              </a:ext>
            </a:extLst>
          </p:cNvPr>
          <p:cNvSpPr>
            <a:spLocks noGrp="1"/>
          </p:cNvSpPr>
          <p:nvPr>
            <p:ph sz="half" idx="2"/>
          </p:nvPr>
        </p:nvSpPr>
        <p:spPr/>
        <p:txBody>
          <a:bodyPr>
            <a:normAutofit fontScale="70000" lnSpcReduction="20000"/>
          </a:bodyPr>
          <a:lstStyle/>
          <a:p>
            <a:pPr marL="0" indent="0">
              <a:buNone/>
            </a:pPr>
            <a:r>
              <a:rPr lang="en-US" dirty="0"/>
              <a:t>This is the stage where you are doing what you do, without considering making any changes. </a:t>
            </a:r>
          </a:p>
          <a:p>
            <a:pPr marL="0" indent="0">
              <a:buNone/>
            </a:pPr>
            <a:r>
              <a:rPr lang="en-US" dirty="0"/>
              <a:t> You may feel comfortable or confident in the choices you are making. </a:t>
            </a:r>
          </a:p>
          <a:p>
            <a:pPr marL="0" indent="0">
              <a:buNone/>
            </a:pPr>
            <a:r>
              <a:rPr lang="en-US" dirty="0"/>
              <a:t> You may also see your choices as helpful. </a:t>
            </a:r>
          </a:p>
          <a:p>
            <a:pPr marL="0" indent="0">
              <a:buNone/>
            </a:pPr>
            <a:r>
              <a:rPr lang="en-US" dirty="0"/>
              <a:t> In the context of substance use, we know people use substances for many reasons.  Imagine someone who has experienced trauma and is using substances to cope.  In pre-contemplation they may see their substance use as the only way to cope, in which case they are not prepared to make a change. </a:t>
            </a:r>
          </a:p>
          <a:p>
            <a:pPr marL="0" indent="0">
              <a:buNone/>
            </a:pPr>
            <a:r>
              <a:rPr lang="en-US" dirty="0"/>
              <a:t> They may have also tried changing many times and have simply given up.</a:t>
            </a:r>
            <a:endParaRPr lang="en-CA" dirty="0"/>
          </a:p>
        </p:txBody>
      </p:sp>
      <p:sp>
        <p:nvSpPr>
          <p:cNvPr id="5" name="Text Placeholder 4">
            <a:extLst>
              <a:ext uri="{FF2B5EF4-FFF2-40B4-BE49-F238E27FC236}">
                <a16:creationId xmlns:a16="http://schemas.microsoft.com/office/drawing/2014/main" id="{7737B447-DA89-AA60-D82D-42D75CAB00D2}"/>
              </a:ext>
            </a:extLst>
          </p:cNvPr>
          <p:cNvSpPr>
            <a:spLocks noGrp="1"/>
          </p:cNvSpPr>
          <p:nvPr>
            <p:ph type="body" sz="quarter" idx="3"/>
          </p:nvPr>
        </p:nvSpPr>
        <p:spPr/>
        <p:txBody>
          <a:bodyPr/>
          <a:lstStyle/>
          <a:p>
            <a:r>
              <a:rPr lang="en-CA" dirty="0"/>
              <a:t>Contemplation:</a:t>
            </a:r>
          </a:p>
        </p:txBody>
      </p:sp>
      <p:sp>
        <p:nvSpPr>
          <p:cNvPr id="6" name="Content Placeholder 5">
            <a:extLst>
              <a:ext uri="{FF2B5EF4-FFF2-40B4-BE49-F238E27FC236}">
                <a16:creationId xmlns:a16="http://schemas.microsoft.com/office/drawing/2014/main" id="{08D4BDEB-1A91-8EC9-BC5D-980B5C32284B}"/>
              </a:ext>
            </a:extLst>
          </p:cNvPr>
          <p:cNvSpPr>
            <a:spLocks noGrp="1"/>
          </p:cNvSpPr>
          <p:nvPr>
            <p:ph sz="quarter" idx="4"/>
          </p:nvPr>
        </p:nvSpPr>
        <p:spPr/>
        <p:txBody>
          <a:bodyPr>
            <a:normAutofit fontScale="70000" lnSpcReduction="20000"/>
          </a:bodyPr>
          <a:lstStyle/>
          <a:p>
            <a:pPr marL="0" indent="0">
              <a:buNone/>
            </a:pPr>
            <a:r>
              <a:rPr lang="en-US" dirty="0"/>
              <a:t>In this stage, people have acknowledged there is a habit or a </a:t>
            </a:r>
            <a:r>
              <a:rPr lang="en-US" dirty="0" err="1"/>
              <a:t>behaviour</a:t>
            </a:r>
            <a:r>
              <a:rPr lang="en-US" dirty="0"/>
              <a:t> that is not a healthy </a:t>
            </a:r>
            <a:r>
              <a:rPr lang="en-US" dirty="0" err="1"/>
              <a:t>behaviour</a:t>
            </a:r>
            <a:r>
              <a:rPr lang="en-US" dirty="0"/>
              <a:t>, but they are not yet prepared to make a change. </a:t>
            </a:r>
          </a:p>
          <a:p>
            <a:pPr marL="0" indent="0">
              <a:buNone/>
            </a:pPr>
            <a:r>
              <a:rPr lang="en-US" dirty="0"/>
              <a:t> The thought of making a change may cause a person to begin to feel pain.  This could be fear of the loss of the </a:t>
            </a:r>
            <a:r>
              <a:rPr lang="en-US" dirty="0" err="1"/>
              <a:t>behaviour</a:t>
            </a:r>
            <a:r>
              <a:rPr lang="en-US" dirty="0"/>
              <a:t>, it could be fear of withdrawal.  </a:t>
            </a:r>
          </a:p>
          <a:p>
            <a:pPr marL="0" indent="0">
              <a:buNone/>
            </a:pPr>
            <a:r>
              <a:rPr lang="en-US" dirty="0"/>
              <a:t>At this stage you may see individuals develop barriers to change, for example using terms like “I know, but…”.  </a:t>
            </a:r>
          </a:p>
          <a:p>
            <a:pPr marL="0" indent="0">
              <a:buNone/>
            </a:pPr>
            <a:r>
              <a:rPr lang="en-US" dirty="0"/>
              <a:t>The person may also see the benefits of change but are ambivalent about making that change.</a:t>
            </a:r>
            <a:endParaRPr lang="en-CA" dirty="0"/>
          </a:p>
        </p:txBody>
      </p:sp>
    </p:spTree>
    <p:extLst>
      <p:ext uri="{BB962C8B-B14F-4D97-AF65-F5344CB8AC3E}">
        <p14:creationId xmlns:p14="http://schemas.microsoft.com/office/powerpoint/2010/main" val="307694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4FBE-2974-489C-1ACB-EBF2DCE46B4F}"/>
              </a:ext>
            </a:extLst>
          </p:cNvPr>
          <p:cNvSpPr>
            <a:spLocks noGrp="1"/>
          </p:cNvSpPr>
          <p:nvPr>
            <p:ph type="title"/>
          </p:nvPr>
        </p:nvSpPr>
        <p:spPr/>
        <p:txBody>
          <a:bodyPr/>
          <a:lstStyle/>
          <a:p>
            <a:r>
              <a:rPr lang="en-US" dirty="0"/>
              <a:t>Why do people use substances?  Brainstorm </a:t>
            </a:r>
            <a:endParaRPr lang="en-CA" dirty="0"/>
          </a:p>
        </p:txBody>
      </p:sp>
      <p:sp>
        <p:nvSpPr>
          <p:cNvPr id="3" name="Content Placeholder 2">
            <a:extLst>
              <a:ext uri="{FF2B5EF4-FFF2-40B4-BE49-F238E27FC236}">
                <a16:creationId xmlns:a16="http://schemas.microsoft.com/office/drawing/2014/main" id="{E8AB6E8D-0CAD-EC6F-3F08-57E5DB17266C}"/>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219006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4BEF-EF68-F091-C363-F3578A070C54}"/>
              </a:ext>
            </a:extLst>
          </p:cNvPr>
          <p:cNvSpPr>
            <a:spLocks noGrp="1"/>
          </p:cNvSpPr>
          <p:nvPr>
            <p:ph type="title"/>
          </p:nvPr>
        </p:nvSpPr>
        <p:spPr/>
        <p:txBody>
          <a:bodyPr/>
          <a:lstStyle/>
          <a:p>
            <a:r>
              <a:rPr lang="en-CA" dirty="0"/>
              <a:t>Stages Of Change</a:t>
            </a:r>
          </a:p>
        </p:txBody>
      </p:sp>
      <p:sp>
        <p:nvSpPr>
          <p:cNvPr id="3" name="Text Placeholder 2">
            <a:extLst>
              <a:ext uri="{FF2B5EF4-FFF2-40B4-BE49-F238E27FC236}">
                <a16:creationId xmlns:a16="http://schemas.microsoft.com/office/drawing/2014/main" id="{F462965E-D866-415D-1812-B6D711D15C64}"/>
              </a:ext>
            </a:extLst>
          </p:cNvPr>
          <p:cNvSpPr>
            <a:spLocks noGrp="1"/>
          </p:cNvSpPr>
          <p:nvPr>
            <p:ph type="body" idx="1"/>
          </p:nvPr>
        </p:nvSpPr>
        <p:spPr>
          <a:xfrm>
            <a:off x="836612" y="1269207"/>
            <a:ext cx="5157787" cy="823912"/>
          </a:xfrm>
        </p:spPr>
        <p:txBody>
          <a:bodyPr/>
          <a:lstStyle/>
          <a:p>
            <a:r>
              <a:rPr lang="en-CA" dirty="0"/>
              <a:t>Decision (also called Preparation): </a:t>
            </a:r>
          </a:p>
        </p:txBody>
      </p:sp>
      <p:sp>
        <p:nvSpPr>
          <p:cNvPr id="4" name="Content Placeholder 3">
            <a:extLst>
              <a:ext uri="{FF2B5EF4-FFF2-40B4-BE49-F238E27FC236}">
                <a16:creationId xmlns:a16="http://schemas.microsoft.com/office/drawing/2014/main" id="{EB59882A-6F5B-387E-6FA2-B50C1B50E9D8}"/>
              </a:ext>
            </a:extLst>
          </p:cNvPr>
          <p:cNvSpPr>
            <a:spLocks noGrp="1"/>
          </p:cNvSpPr>
          <p:nvPr>
            <p:ph sz="half" idx="2"/>
          </p:nvPr>
        </p:nvSpPr>
        <p:spPr>
          <a:xfrm>
            <a:off x="836611" y="2094145"/>
            <a:ext cx="5157787" cy="3684588"/>
          </a:xfrm>
        </p:spPr>
        <p:txBody>
          <a:bodyPr>
            <a:noAutofit/>
          </a:bodyPr>
          <a:lstStyle/>
          <a:p>
            <a:pPr marL="0" indent="0">
              <a:buNone/>
            </a:pPr>
            <a:r>
              <a:rPr lang="en-US" sz="1600" dirty="0"/>
              <a:t>In this stage, the behavior has been acknowledged and the person has made the decision to make a change. </a:t>
            </a:r>
          </a:p>
          <a:p>
            <a:pPr marL="0" indent="0">
              <a:buNone/>
            </a:pPr>
            <a:r>
              <a:rPr lang="en-US" sz="1600" dirty="0"/>
              <a:t> It may be a small change, for example, a reduction in the amount of substance used, or the type, it could be a change in behavior (safer injection).  </a:t>
            </a:r>
          </a:p>
          <a:p>
            <a:pPr marL="0" indent="0">
              <a:buNone/>
            </a:pPr>
            <a:r>
              <a:rPr lang="en-US" sz="1600" dirty="0"/>
              <a:t>Whatever the change, it is exciting to get to this stage, as it is a critical stage for a person with a substance use disorder.  </a:t>
            </a:r>
          </a:p>
          <a:p>
            <a:pPr marL="0" indent="0">
              <a:buNone/>
            </a:pPr>
            <a:r>
              <a:rPr lang="en-US" sz="1600" dirty="0"/>
              <a:t>The person has moved from ambivalence to planning to change.</a:t>
            </a:r>
          </a:p>
          <a:p>
            <a:pPr marL="0" indent="0">
              <a:buNone/>
            </a:pPr>
            <a:r>
              <a:rPr lang="en-US" sz="1600" dirty="0"/>
              <a:t>  This is also a critical stage for you, the Social Service worker.  This is an opportunity to reflect on the behavior of the individual and develop a set of goals.  Starting small is helpful, rather than going “cold turkey”.  Whatever the goal is, it is the choice of the individual and respecting the goal is paramount to building a relationship.</a:t>
            </a:r>
          </a:p>
          <a:p>
            <a:pPr marL="0" indent="0">
              <a:buNone/>
            </a:pPr>
            <a:r>
              <a:rPr lang="en-US" sz="1600" dirty="0"/>
              <a:t>  The preparation stage is simply planning, so using a SMART goal model may be helpful.</a:t>
            </a:r>
          </a:p>
        </p:txBody>
      </p:sp>
      <p:sp>
        <p:nvSpPr>
          <p:cNvPr id="5" name="Text Placeholder 4">
            <a:extLst>
              <a:ext uri="{FF2B5EF4-FFF2-40B4-BE49-F238E27FC236}">
                <a16:creationId xmlns:a16="http://schemas.microsoft.com/office/drawing/2014/main" id="{85D58ADD-E782-47F0-7947-676FE948BFB7}"/>
              </a:ext>
            </a:extLst>
          </p:cNvPr>
          <p:cNvSpPr>
            <a:spLocks noGrp="1"/>
          </p:cNvSpPr>
          <p:nvPr>
            <p:ph type="body" sz="quarter" idx="3"/>
          </p:nvPr>
        </p:nvSpPr>
        <p:spPr>
          <a:xfrm>
            <a:off x="6175376" y="1257704"/>
            <a:ext cx="5183188" cy="823912"/>
          </a:xfrm>
        </p:spPr>
        <p:txBody>
          <a:bodyPr/>
          <a:lstStyle/>
          <a:p>
            <a:r>
              <a:rPr lang="en-CA" dirty="0"/>
              <a:t>Action: </a:t>
            </a:r>
          </a:p>
        </p:txBody>
      </p:sp>
      <p:sp>
        <p:nvSpPr>
          <p:cNvPr id="6" name="Content Placeholder 5">
            <a:extLst>
              <a:ext uri="{FF2B5EF4-FFF2-40B4-BE49-F238E27FC236}">
                <a16:creationId xmlns:a16="http://schemas.microsoft.com/office/drawing/2014/main" id="{3A03E4FE-5967-E8FE-5096-ADC870111770}"/>
              </a:ext>
            </a:extLst>
          </p:cNvPr>
          <p:cNvSpPr>
            <a:spLocks noGrp="1"/>
          </p:cNvSpPr>
          <p:nvPr>
            <p:ph sz="quarter" idx="4"/>
          </p:nvPr>
        </p:nvSpPr>
        <p:spPr>
          <a:xfrm>
            <a:off x="6172200" y="2172337"/>
            <a:ext cx="5183188" cy="3684588"/>
          </a:xfrm>
        </p:spPr>
        <p:txBody>
          <a:bodyPr>
            <a:normAutofit/>
          </a:bodyPr>
          <a:lstStyle/>
          <a:p>
            <a:pPr marL="0" indent="0">
              <a:buNone/>
            </a:pPr>
            <a:r>
              <a:rPr lang="en-US" sz="1600" dirty="0"/>
              <a:t>You have helped your client set goals, now they are going to do the work to achieve them.</a:t>
            </a:r>
          </a:p>
          <a:p>
            <a:pPr marL="0" indent="0">
              <a:buNone/>
            </a:pPr>
            <a:r>
              <a:rPr lang="en-US" sz="1600" dirty="0"/>
              <a:t>  This can be the easy period in some cases, there is excitement and hope. </a:t>
            </a:r>
          </a:p>
          <a:p>
            <a:pPr marL="0" indent="0">
              <a:buNone/>
            </a:pPr>
            <a:r>
              <a:rPr lang="en-US" sz="1600" dirty="0"/>
              <a:t> In the first few days of the action phase, people with substance use disorders should receive a lot of encouragement. </a:t>
            </a:r>
          </a:p>
          <a:p>
            <a:pPr marL="0" indent="0">
              <a:buNone/>
            </a:pPr>
            <a:r>
              <a:rPr lang="en-US" sz="1600" dirty="0"/>
              <a:t> This may be the first time or the fiftieth time a person has tried to change their behavior; every time should be praised.</a:t>
            </a:r>
            <a:endParaRPr lang="en-CA" sz="1600" dirty="0"/>
          </a:p>
        </p:txBody>
      </p:sp>
    </p:spTree>
    <p:extLst>
      <p:ext uri="{BB962C8B-B14F-4D97-AF65-F5344CB8AC3E}">
        <p14:creationId xmlns:p14="http://schemas.microsoft.com/office/powerpoint/2010/main" val="335762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CDCF-29A8-C4A2-7E5A-3A3EFEF04A68}"/>
              </a:ext>
            </a:extLst>
          </p:cNvPr>
          <p:cNvSpPr>
            <a:spLocks noGrp="1"/>
          </p:cNvSpPr>
          <p:nvPr>
            <p:ph type="title"/>
          </p:nvPr>
        </p:nvSpPr>
        <p:spPr/>
        <p:txBody>
          <a:bodyPr/>
          <a:lstStyle/>
          <a:p>
            <a:r>
              <a:rPr lang="en-CA" dirty="0"/>
              <a:t>Stages Of Change</a:t>
            </a:r>
          </a:p>
        </p:txBody>
      </p:sp>
      <p:sp>
        <p:nvSpPr>
          <p:cNvPr id="3" name="Text Placeholder 2">
            <a:extLst>
              <a:ext uri="{FF2B5EF4-FFF2-40B4-BE49-F238E27FC236}">
                <a16:creationId xmlns:a16="http://schemas.microsoft.com/office/drawing/2014/main" id="{72EA952C-8171-411C-3FFB-3A1A0A657953}"/>
              </a:ext>
            </a:extLst>
          </p:cNvPr>
          <p:cNvSpPr>
            <a:spLocks noGrp="1"/>
          </p:cNvSpPr>
          <p:nvPr>
            <p:ph type="body" idx="1"/>
          </p:nvPr>
        </p:nvSpPr>
        <p:spPr/>
        <p:txBody>
          <a:bodyPr/>
          <a:lstStyle/>
          <a:p>
            <a:r>
              <a:rPr lang="en-CA" dirty="0"/>
              <a:t>Maintenance: </a:t>
            </a:r>
          </a:p>
        </p:txBody>
      </p:sp>
      <p:sp>
        <p:nvSpPr>
          <p:cNvPr id="4" name="Content Placeholder 3">
            <a:extLst>
              <a:ext uri="{FF2B5EF4-FFF2-40B4-BE49-F238E27FC236}">
                <a16:creationId xmlns:a16="http://schemas.microsoft.com/office/drawing/2014/main" id="{208997F7-00BF-D0A3-B187-974922A01EAD}"/>
              </a:ext>
            </a:extLst>
          </p:cNvPr>
          <p:cNvSpPr>
            <a:spLocks noGrp="1"/>
          </p:cNvSpPr>
          <p:nvPr>
            <p:ph sz="half" idx="2"/>
          </p:nvPr>
        </p:nvSpPr>
        <p:spPr/>
        <p:txBody>
          <a:bodyPr>
            <a:normAutofit fontScale="62500" lnSpcReduction="20000"/>
          </a:bodyPr>
          <a:lstStyle/>
          <a:p>
            <a:pPr marL="0" indent="0">
              <a:buNone/>
            </a:pPr>
            <a:r>
              <a:rPr lang="en-US" dirty="0"/>
              <a:t>This is the make-or-break stage, as the person with the substance use disorder is maintaining their </a:t>
            </a:r>
            <a:r>
              <a:rPr lang="en-US" dirty="0" err="1"/>
              <a:t>behavioural</a:t>
            </a:r>
            <a:r>
              <a:rPr lang="en-US" dirty="0"/>
              <a:t> change, whether a reduction in the amount of substance use, a reduction in risky </a:t>
            </a:r>
            <a:r>
              <a:rPr lang="en-US" dirty="0" err="1"/>
              <a:t>behaviours</a:t>
            </a:r>
            <a:r>
              <a:rPr lang="en-US" dirty="0"/>
              <a:t>, a change in substances or whatever their initial goal was. </a:t>
            </a:r>
          </a:p>
          <a:p>
            <a:pPr marL="0" indent="0">
              <a:buNone/>
            </a:pPr>
            <a:r>
              <a:rPr lang="en-US" dirty="0"/>
              <a:t> Continuing to encourage and praise is helpful in this stage. </a:t>
            </a:r>
          </a:p>
          <a:p>
            <a:pPr marL="0" indent="0">
              <a:buNone/>
            </a:pPr>
            <a:r>
              <a:rPr lang="en-US" dirty="0"/>
              <a:t> Peer support can be very helpful in the maintenance phase, and programs like AA and NA that use a peer support model that allow for check in’s can be helpful for some people. </a:t>
            </a:r>
          </a:p>
          <a:p>
            <a:pPr marL="0" indent="0">
              <a:buNone/>
            </a:pPr>
            <a:r>
              <a:rPr lang="en-US" dirty="0"/>
              <a:t>Being able to provide appropriate referrals to other services is helpful in the maintenance phase.</a:t>
            </a:r>
            <a:endParaRPr lang="en-CA" dirty="0"/>
          </a:p>
        </p:txBody>
      </p:sp>
      <p:sp>
        <p:nvSpPr>
          <p:cNvPr id="5" name="Text Placeholder 4">
            <a:extLst>
              <a:ext uri="{FF2B5EF4-FFF2-40B4-BE49-F238E27FC236}">
                <a16:creationId xmlns:a16="http://schemas.microsoft.com/office/drawing/2014/main" id="{AFCBCBA6-3E1E-502A-C990-62D75EB99B95}"/>
              </a:ext>
            </a:extLst>
          </p:cNvPr>
          <p:cNvSpPr>
            <a:spLocks noGrp="1"/>
          </p:cNvSpPr>
          <p:nvPr>
            <p:ph type="body" sz="quarter" idx="3"/>
          </p:nvPr>
        </p:nvSpPr>
        <p:spPr/>
        <p:txBody>
          <a:bodyPr/>
          <a:lstStyle/>
          <a:p>
            <a:r>
              <a:rPr lang="en-CA" dirty="0"/>
              <a:t>Relapse: </a:t>
            </a:r>
          </a:p>
        </p:txBody>
      </p:sp>
      <p:sp>
        <p:nvSpPr>
          <p:cNvPr id="6" name="Content Placeholder 5">
            <a:extLst>
              <a:ext uri="{FF2B5EF4-FFF2-40B4-BE49-F238E27FC236}">
                <a16:creationId xmlns:a16="http://schemas.microsoft.com/office/drawing/2014/main" id="{92D5675F-603C-A1D0-D67F-03A223058F5A}"/>
              </a:ext>
            </a:extLst>
          </p:cNvPr>
          <p:cNvSpPr>
            <a:spLocks noGrp="1"/>
          </p:cNvSpPr>
          <p:nvPr>
            <p:ph sz="quarter" idx="4"/>
          </p:nvPr>
        </p:nvSpPr>
        <p:spPr/>
        <p:txBody>
          <a:bodyPr>
            <a:normAutofit fontScale="62500" lnSpcReduction="20000"/>
          </a:bodyPr>
          <a:lstStyle/>
          <a:p>
            <a:pPr marL="0" indent="0">
              <a:buNone/>
            </a:pPr>
            <a:r>
              <a:rPr lang="en-US" dirty="0"/>
              <a:t>Relapse is part of substance use disorders, which is why it is part of the model.  While we want to help people prevent relapse, depending on their life circumstances, relapse may happen frequently or infrequently.</a:t>
            </a:r>
          </a:p>
          <a:p>
            <a:pPr marL="0" indent="0">
              <a:buNone/>
            </a:pPr>
            <a:r>
              <a:rPr lang="en-US" dirty="0"/>
              <a:t>  We are there to help individuals understand that relapse is ok, and don’t quit quitting! </a:t>
            </a:r>
          </a:p>
          <a:p>
            <a:pPr marL="0" indent="0">
              <a:buNone/>
            </a:pPr>
            <a:r>
              <a:rPr lang="en-US" dirty="0"/>
              <a:t> If we discourage an individual, they may give up entirely.  The reality is many individuals will go through the stages of change more than once. </a:t>
            </a:r>
          </a:p>
          <a:p>
            <a:pPr marL="0" indent="0">
              <a:buNone/>
            </a:pPr>
            <a:r>
              <a:rPr lang="en-US" dirty="0"/>
              <a:t> Just like you, it takes time to make a change.  Reflect  on your habits and any habits you have tried to change.  If you were successful the first time, congratulations!  If not, you’re human!</a:t>
            </a:r>
          </a:p>
          <a:p>
            <a:endParaRPr lang="en-US" dirty="0"/>
          </a:p>
          <a:p>
            <a:pPr marL="0" indent="0">
              <a:buNone/>
            </a:pPr>
            <a:endParaRPr lang="en-CA" dirty="0"/>
          </a:p>
        </p:txBody>
      </p:sp>
    </p:spTree>
    <p:extLst>
      <p:ext uri="{BB962C8B-B14F-4D97-AF65-F5344CB8AC3E}">
        <p14:creationId xmlns:p14="http://schemas.microsoft.com/office/powerpoint/2010/main" val="759278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CB7A-9E56-16CB-E10A-6FB9516E78F0}"/>
              </a:ext>
            </a:extLst>
          </p:cNvPr>
          <p:cNvSpPr>
            <a:spLocks noGrp="1"/>
          </p:cNvSpPr>
          <p:nvPr>
            <p:ph type="title"/>
          </p:nvPr>
        </p:nvSpPr>
        <p:spPr>
          <a:xfrm>
            <a:off x="665284" y="322287"/>
            <a:ext cx="10861430" cy="1325563"/>
          </a:xfrm>
        </p:spPr>
        <p:txBody>
          <a:bodyPr/>
          <a:lstStyle/>
          <a:p>
            <a:r>
              <a:rPr lang="en-US" dirty="0"/>
              <a:t>Stages of Change to help people quit smoking:</a:t>
            </a:r>
            <a:endParaRPr lang="en-CA" dirty="0"/>
          </a:p>
        </p:txBody>
      </p:sp>
      <p:pic>
        <p:nvPicPr>
          <p:cNvPr id="4" name="Online Media 3" title="Quitting Smoking is a Journey">
            <a:hlinkClick r:id="" action="ppaction://media"/>
            <a:extLst>
              <a:ext uri="{FF2B5EF4-FFF2-40B4-BE49-F238E27FC236}">
                <a16:creationId xmlns:a16="http://schemas.microsoft.com/office/drawing/2014/main" id="{A2E9C2E1-B4AD-B919-F7A5-4E4B6D567D21}"/>
              </a:ext>
            </a:extLst>
          </p:cNvPr>
          <p:cNvPicPr>
            <a:picLocks noGrp="1" noRot="1" noChangeAspect="1"/>
          </p:cNvPicPr>
          <p:nvPr>
            <p:ph idx="1"/>
            <a:videoFile r:link="rId1"/>
          </p:nvPr>
        </p:nvPicPr>
        <p:blipFill>
          <a:blip r:embed="rId3"/>
          <a:stretch>
            <a:fillRect/>
          </a:stretch>
        </p:blipFill>
        <p:spPr>
          <a:xfrm>
            <a:off x="1541462" y="1345899"/>
            <a:ext cx="9109075" cy="5146976"/>
          </a:xfrm>
          <a:prstGeom prst="rect">
            <a:avLst/>
          </a:prstGeom>
        </p:spPr>
      </p:pic>
      <p:sp>
        <p:nvSpPr>
          <p:cNvPr id="6" name="TextBox 5">
            <a:extLst>
              <a:ext uri="{FF2B5EF4-FFF2-40B4-BE49-F238E27FC236}">
                <a16:creationId xmlns:a16="http://schemas.microsoft.com/office/drawing/2014/main" id="{C032CD00-C093-F5E0-52BE-DBA396E7FEE6}"/>
              </a:ext>
            </a:extLst>
          </p:cNvPr>
          <p:cNvSpPr txBox="1"/>
          <p:nvPr/>
        </p:nvSpPr>
        <p:spPr>
          <a:xfrm>
            <a:off x="1541462" y="1506022"/>
            <a:ext cx="6098344" cy="369332"/>
          </a:xfrm>
          <a:prstGeom prst="rect">
            <a:avLst/>
          </a:prstGeom>
          <a:noFill/>
        </p:spPr>
        <p:txBody>
          <a:bodyPr wrap="square">
            <a:spAutoFit/>
          </a:bodyPr>
          <a:lstStyle/>
          <a:p>
            <a:r>
              <a:rPr lang="en-CA" dirty="0"/>
              <a:t>https://youtu.be/nyIJo7VCdPE</a:t>
            </a:r>
          </a:p>
        </p:txBody>
      </p:sp>
      <p:sp>
        <p:nvSpPr>
          <p:cNvPr id="8" name="TextBox 7">
            <a:extLst>
              <a:ext uri="{FF2B5EF4-FFF2-40B4-BE49-F238E27FC236}">
                <a16:creationId xmlns:a16="http://schemas.microsoft.com/office/drawing/2014/main" id="{ECB91F70-9081-F904-5E25-FE4547666C7A}"/>
              </a:ext>
            </a:extLst>
          </p:cNvPr>
          <p:cNvSpPr txBox="1"/>
          <p:nvPr/>
        </p:nvSpPr>
        <p:spPr>
          <a:xfrm>
            <a:off x="1389184" y="6492875"/>
            <a:ext cx="6098344" cy="369332"/>
          </a:xfrm>
          <a:prstGeom prst="rect">
            <a:avLst/>
          </a:prstGeom>
          <a:noFill/>
        </p:spPr>
        <p:txBody>
          <a:bodyPr wrap="square">
            <a:spAutoFit/>
          </a:bodyPr>
          <a:lstStyle/>
          <a:p>
            <a:r>
              <a:rPr lang="en-US" dirty="0"/>
              <a:t>(Centre for Addiction and Mental Health, 2013).</a:t>
            </a:r>
            <a:endParaRPr lang="en-CA" dirty="0"/>
          </a:p>
        </p:txBody>
      </p:sp>
    </p:spTree>
    <p:extLst>
      <p:ext uri="{BB962C8B-B14F-4D97-AF65-F5344CB8AC3E}">
        <p14:creationId xmlns:p14="http://schemas.microsoft.com/office/powerpoint/2010/main" val="7440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575859" y="1402989"/>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451984" y="3429000"/>
            <a:ext cx="3667036" cy="3779520"/>
          </a:xfrm>
        </p:spPr>
        <p:txBody>
          <a:bodyPr vert="horz" lIns="91440" tIns="45720" rIns="91440" bIns="45720" rtlCol="0">
            <a:normAutofit/>
          </a:bodyPr>
          <a:lstStyle/>
          <a:p>
            <a:pPr marL="0" indent="0">
              <a:buNone/>
            </a:pPr>
            <a:r>
              <a:rPr lang="en-US" sz="2400"/>
              <a:t>Please complete the self care module and report back next class.</a:t>
            </a:r>
          </a:p>
          <a:p>
            <a:endParaRPr lang="en-US" sz="1800" dirty="0"/>
          </a:p>
        </p:txBody>
      </p:sp>
      <p:sp>
        <p:nvSpPr>
          <p:cNvPr id="15"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70000451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3608-8325-9207-CEB5-4D6FB2587392}"/>
              </a:ext>
            </a:extLst>
          </p:cNvPr>
          <p:cNvSpPr>
            <a:spLocks noGrp="1"/>
          </p:cNvSpPr>
          <p:nvPr>
            <p:ph type="title"/>
          </p:nvPr>
        </p:nvSpPr>
        <p:spPr>
          <a:xfrm>
            <a:off x="838200" y="590207"/>
            <a:ext cx="10515600" cy="605546"/>
          </a:xfrm>
        </p:spPr>
        <p:txBody>
          <a:bodyPr>
            <a:normAutofit fontScale="90000"/>
          </a:bodyPr>
          <a:lstStyle/>
          <a:p>
            <a:pPr algn="ctr"/>
            <a:r>
              <a:rPr lang="en-CA"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9D4E0E67-C956-BBBF-3AE7-CFD7458317AE}"/>
              </a:ext>
            </a:extLst>
          </p:cNvPr>
          <p:cNvSpPr>
            <a:spLocks noGrp="1"/>
          </p:cNvSpPr>
          <p:nvPr>
            <p:ph idx="1"/>
          </p:nvPr>
        </p:nvSpPr>
        <p:spPr>
          <a:xfrm>
            <a:off x="838200" y="1357533"/>
            <a:ext cx="10515600" cy="5936566"/>
          </a:xfrm>
        </p:spPr>
        <p:txBody>
          <a:bodyPr>
            <a:normAutofit/>
          </a:bodyPr>
          <a:lstStyle/>
          <a:p>
            <a:r>
              <a:rPr lang="en-US" sz="1400" b="0" i="0" dirty="0">
                <a:solidFill>
                  <a:srgbClr val="000000"/>
                </a:solidFill>
                <a:effectLst/>
                <a:latin typeface="Times New Roman" panose="02020603050405020304" pitchFamily="18" charset="0"/>
              </a:rPr>
              <a:t>American Psychiatric Association. (2013). </a:t>
            </a:r>
            <a:r>
              <a:rPr lang="en-US" sz="1400" b="0" i="1" dirty="0">
                <a:solidFill>
                  <a:srgbClr val="000000"/>
                </a:solidFill>
                <a:effectLst/>
                <a:latin typeface="Times New Roman" panose="02020603050405020304" pitchFamily="18" charset="0"/>
              </a:rPr>
              <a:t>Diagnostic and statistical manual of mental disorders </a:t>
            </a:r>
            <a:r>
              <a:rPr lang="en-US" sz="1400" b="0" i="0" dirty="0">
                <a:solidFill>
                  <a:srgbClr val="000000"/>
                </a:solidFill>
                <a:effectLst/>
                <a:latin typeface="Times New Roman" panose="02020603050405020304" pitchFamily="18" charset="0"/>
              </a:rPr>
              <a:t>(5th ed.). https://doi.org/10.1176/appi.books.9780890425596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Boston University School of Public Health. (2019).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transtheoretical model (stages of change)</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https://sphweb.bumc.bu.edu/otlt/mph-modules/sb/behavioralchangetheories/behavioralchangetheories6.html</a:t>
            </a:r>
            <a:endParaRPr lang="en-CA" sz="1400" b="0" i="0" dirty="0">
              <a:solidFill>
                <a:srgbClr val="000000"/>
              </a:solidFill>
              <a:effectLst/>
              <a:latin typeface="Times New Roman" panose="02020603050405020304" pitchFamily="18" charset="0"/>
            </a:endParaRPr>
          </a:p>
          <a:p>
            <a:r>
              <a:rPr lang="en-CA" sz="1400" b="0" i="0" dirty="0">
                <a:solidFill>
                  <a:srgbClr val="000000"/>
                </a:solidFill>
                <a:effectLst/>
                <a:latin typeface="Times New Roman" panose="02020603050405020304" pitchFamily="18" charset="0"/>
              </a:rPr>
              <a:t>Buckley, P. F., Miller, B. J., Lehrer, D. S., &amp; Castle, D. J. (2009). Psychiatric comorbidities and schizophrenia, </a:t>
            </a:r>
            <a:r>
              <a:rPr lang="en-CA" sz="1400" b="0" i="1" dirty="0">
                <a:solidFill>
                  <a:srgbClr val="000000"/>
                </a:solidFill>
                <a:effectLst/>
                <a:latin typeface="Times New Roman" panose="02020603050405020304" pitchFamily="18" charset="0"/>
              </a:rPr>
              <a:t>Schizophrenia Bulletin</a:t>
            </a:r>
            <a:r>
              <a:rPr lang="en-CA" sz="1400" b="0" i="0" dirty="0">
                <a:solidFill>
                  <a:srgbClr val="000000"/>
                </a:solidFill>
                <a:effectLst/>
                <a:latin typeface="Times New Roman" panose="02020603050405020304" pitchFamily="18" charset="0"/>
              </a:rPr>
              <a:t>, </a:t>
            </a:r>
            <a:r>
              <a:rPr lang="en-CA" sz="1400" b="0" i="1" dirty="0">
                <a:solidFill>
                  <a:srgbClr val="000000"/>
                </a:solidFill>
                <a:effectLst/>
                <a:latin typeface="Times New Roman" panose="02020603050405020304" pitchFamily="18" charset="0"/>
              </a:rPr>
              <a:t>35</a:t>
            </a:r>
            <a:r>
              <a:rPr lang="en-CA" sz="1400" b="0" i="0" dirty="0">
                <a:solidFill>
                  <a:srgbClr val="000000"/>
                </a:solidFill>
                <a:effectLst/>
                <a:latin typeface="Times New Roman" panose="02020603050405020304" pitchFamily="18" charset="0"/>
              </a:rPr>
              <a:t>(2), 383–402. </a:t>
            </a:r>
            <a:r>
              <a:rPr lang="en-CA" sz="1400" b="0" i="0" dirty="0">
                <a:effectLst/>
                <a:latin typeface="Times New Roman" panose="02020603050405020304" pitchFamily="18" charset="0"/>
              </a:rPr>
              <a:t>https://doi.org/10.1093/schbul/sbn135</a:t>
            </a:r>
            <a:endParaRPr lang="en-US" sz="1400" b="0" i="0" dirty="0">
              <a:solidFill>
                <a:srgbClr val="000000"/>
              </a:solidFill>
              <a:effectLst/>
              <a:latin typeface="Times New Roman" panose="02020603050405020304" pitchFamily="18" charset="0"/>
            </a:endParaRPr>
          </a:p>
          <a:p>
            <a:r>
              <a:rPr lang="en-US" sz="1400" b="0" i="0" dirty="0">
                <a:solidFill>
                  <a:srgbClr val="000000"/>
                </a:solidFill>
                <a:effectLst/>
                <a:latin typeface="Times New Roman" panose="02020603050405020304" pitchFamily="18" charset="0"/>
              </a:rPr>
              <a:t>Canadian Centre on Substance Use and Addiction. (2021). </a:t>
            </a:r>
            <a:r>
              <a:rPr lang="en-US" sz="1400" b="0" i="1" dirty="0">
                <a:solidFill>
                  <a:srgbClr val="000000"/>
                </a:solidFill>
                <a:effectLst/>
                <a:latin typeface="Times New Roman" panose="02020603050405020304" pitchFamily="18" charset="0"/>
              </a:rPr>
              <a:t>Community connections supporting lifetime wellbeing.</a:t>
            </a:r>
            <a:r>
              <a:rPr lang="en-US" sz="1400" b="0" i="0" dirty="0">
                <a:solidFill>
                  <a:srgbClr val="000000"/>
                </a:solidFill>
                <a:effectLst/>
                <a:latin typeface="Times New Roman" panose="02020603050405020304" pitchFamily="18" charset="0"/>
              </a:rPr>
              <a:t> [Video]. </a:t>
            </a:r>
            <a:r>
              <a:rPr lang="en-US" sz="1400" b="0" i="0" dirty="0" err="1">
                <a:solidFill>
                  <a:srgbClr val="000000"/>
                </a:solidFill>
                <a:effectLst/>
                <a:latin typeface="Times New Roman" panose="02020603050405020304" pitchFamily="18" charset="0"/>
              </a:rPr>
              <a:t>Youtube</a:t>
            </a:r>
            <a:r>
              <a:rPr lang="en-US" sz="1400" b="0" i="0" dirty="0">
                <a:solidFill>
                  <a:srgbClr val="000000"/>
                </a:solidFill>
                <a:effectLst/>
                <a:latin typeface="Times New Roman" panose="02020603050405020304" pitchFamily="18" charset="0"/>
              </a:rPr>
              <a:t>. https://www.youtube.com/watch?v=1Hj06BlVrnI</a:t>
            </a:r>
          </a:p>
          <a:p>
            <a:pPr algn="l"/>
            <a:r>
              <a:rPr lang="en-US" sz="1400" b="0" i="0" dirty="0">
                <a:solidFill>
                  <a:srgbClr val="000000"/>
                </a:solidFill>
                <a:effectLst/>
                <a:latin typeface="Times New Roman" panose="02020603050405020304" pitchFamily="18" charset="0"/>
              </a:rPr>
              <a:t>Canadian Mental Health Association. (2018, December 4). </a:t>
            </a:r>
            <a:r>
              <a:rPr lang="en-US" sz="1400" b="0" i="1" dirty="0">
                <a:solidFill>
                  <a:srgbClr val="000000"/>
                </a:solidFill>
                <a:effectLst/>
                <a:latin typeface="Times New Roman" panose="02020603050405020304" pitchFamily="18" charset="0"/>
              </a:rPr>
              <a:t>Concurrent mental illness and substance use problems</a:t>
            </a:r>
            <a:r>
              <a:rPr lang="en-US" sz="1400" b="0" i="0" dirty="0">
                <a:solidFill>
                  <a:srgbClr val="000000"/>
                </a:solidFill>
                <a:effectLst/>
                <a:latin typeface="Times New Roman" panose="02020603050405020304" pitchFamily="18" charset="0"/>
              </a:rPr>
              <a:t>. https://cmha.ca/brochure/concurrent-mental-illness-and-substance-use-problems/</a:t>
            </a:r>
          </a:p>
          <a:p>
            <a:pPr algn="l"/>
            <a:r>
              <a:rPr lang="en-US" sz="1400" b="0" i="0" dirty="0">
                <a:solidFill>
                  <a:srgbClr val="000000"/>
                </a:solidFill>
                <a:effectLst/>
                <a:latin typeface="Times New Roman" panose="02020603050405020304" pitchFamily="18" charset="0"/>
              </a:rPr>
              <a:t>Canadian Press. (2016, December 21). You think you’re dying’: Ex-Heroin user on withdrawal. [Video]. YouTube. https://youtu.be/Zks_fdt-aHY</a:t>
            </a:r>
          </a:p>
          <a:p>
            <a:pPr algn="l"/>
            <a:r>
              <a:rPr lang="en-US" sz="1400" b="0" i="0" dirty="0">
                <a:solidFill>
                  <a:srgbClr val="000000"/>
                </a:solidFill>
                <a:effectLst/>
                <a:latin typeface="Times New Roman" panose="02020603050405020304" pitchFamily="18" charset="0"/>
              </a:rPr>
              <a:t>Centre for Addiction and Mental Health. (2021). </a:t>
            </a:r>
            <a:r>
              <a:rPr lang="en-US" sz="1400" b="0" i="1" dirty="0">
                <a:solidFill>
                  <a:srgbClr val="000000"/>
                </a:solidFill>
                <a:effectLst/>
                <a:latin typeface="Times New Roman" panose="02020603050405020304" pitchFamily="18" charset="0"/>
              </a:rPr>
              <a:t>Concurrent disorders.</a:t>
            </a:r>
            <a:r>
              <a:rPr lang="en-US" sz="1400" b="0" i="0" dirty="0">
                <a:solidFill>
                  <a:srgbClr val="000000"/>
                </a:solidFill>
                <a:effectLst/>
                <a:latin typeface="Times New Roman" panose="02020603050405020304" pitchFamily="18" charset="0"/>
              </a:rPr>
              <a:t> https://www.camh.ca/en/health-info/mental-illness-and-addiction-index/concurrent-disorders</a:t>
            </a:r>
          </a:p>
          <a:p>
            <a:pPr algn="l"/>
            <a:r>
              <a:rPr lang="en-US" sz="1400" b="0" i="0" dirty="0">
                <a:solidFill>
                  <a:srgbClr val="000000"/>
                </a:solidFill>
                <a:effectLst/>
                <a:latin typeface="Times New Roman" panose="02020603050405020304" pitchFamily="18" charset="0"/>
              </a:rPr>
              <a:t>Centre for Addiction and Mental Health. (2013). </a:t>
            </a:r>
            <a:r>
              <a:rPr lang="en-US" sz="1400" b="0" i="1" dirty="0">
                <a:solidFill>
                  <a:srgbClr val="000000"/>
                </a:solidFill>
                <a:effectLst/>
                <a:latin typeface="Times New Roman" panose="02020603050405020304" pitchFamily="18" charset="0"/>
              </a:rPr>
              <a:t>Quitting smoking is a journey.  </a:t>
            </a:r>
            <a:r>
              <a:rPr lang="en-US" sz="1400" b="0" i="0" dirty="0">
                <a:solidFill>
                  <a:srgbClr val="000000"/>
                </a:solidFill>
                <a:effectLst/>
                <a:latin typeface="Times New Roman" panose="02020603050405020304" pitchFamily="18" charset="0"/>
              </a:rPr>
              <a:t>[Video]. </a:t>
            </a:r>
            <a:r>
              <a:rPr lang="en-US" sz="1400" b="0" i="0" dirty="0" err="1">
                <a:solidFill>
                  <a:srgbClr val="000000"/>
                </a:solidFill>
                <a:effectLst/>
                <a:latin typeface="Times New Roman" panose="02020603050405020304" pitchFamily="18" charset="0"/>
              </a:rPr>
              <a:t>Youtube</a:t>
            </a:r>
            <a:r>
              <a:rPr lang="en-US" sz="1400" b="0" i="0" dirty="0">
                <a:solidFill>
                  <a:srgbClr val="000000"/>
                </a:solidFill>
                <a:effectLst/>
                <a:latin typeface="Times New Roman" panose="02020603050405020304" pitchFamily="18" charset="0"/>
              </a:rPr>
              <a:t>. https://www.youtube.com/watch?v=nyIJo7VCdPE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Csiernik, R. (2015).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Substance use and abuse: Everything matters</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(2nd ed). Canadian Scholars Press.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(2021).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Substance use and addictions program.</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https://www.canada.ca/en/health-canada/services/substance-use/canadian-drugs-substances-strategy/funding/substance-use-addictions-program.html#wb-auto-4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Khantzian</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 J. (1997).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self-medication hypothesis of substance use disorders: A reconsideration and recent applications.  </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Harvard Review of Psychiatry, 4(5) 231-244. https://pubmed.ncbi.nlm.nih.gov/9385000/</a:t>
            </a:r>
          </a:p>
          <a:p>
            <a:endParaRPr lang="en-CA" dirty="0"/>
          </a:p>
        </p:txBody>
      </p:sp>
    </p:spTree>
    <p:extLst>
      <p:ext uri="{BB962C8B-B14F-4D97-AF65-F5344CB8AC3E}">
        <p14:creationId xmlns:p14="http://schemas.microsoft.com/office/powerpoint/2010/main" val="102851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F356-7586-B896-D065-7104E63160D5}"/>
              </a:ext>
            </a:extLst>
          </p:cNvPr>
          <p:cNvSpPr>
            <a:spLocks noGrp="1"/>
          </p:cNvSpPr>
          <p:nvPr>
            <p:ph type="title"/>
          </p:nvPr>
        </p:nvSpPr>
        <p:spPr>
          <a:xfrm>
            <a:off x="838200" y="266651"/>
            <a:ext cx="10515600" cy="1325563"/>
          </a:xfrm>
        </p:spPr>
        <p:txBody>
          <a:bodyPr>
            <a:normAutofit/>
          </a:bodyPr>
          <a:lstStyle/>
          <a:p>
            <a:pPr algn="ctr"/>
            <a:r>
              <a:rPr lang="en-CA" sz="40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8597DB61-070A-4C8F-70E2-812AC00AC2D1}"/>
              </a:ext>
            </a:extLst>
          </p:cNvPr>
          <p:cNvSpPr>
            <a:spLocks noGrp="1"/>
          </p:cNvSpPr>
          <p:nvPr>
            <p:ph idx="1"/>
          </p:nvPr>
        </p:nvSpPr>
        <p:spPr>
          <a:xfrm>
            <a:off x="838200" y="1592214"/>
            <a:ext cx="10515600" cy="4351338"/>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Lunn, S., </a:t>
            </a:r>
            <a:r>
              <a:rPr kumimoji="0" lang="en-US" sz="13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Restrick</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&amp; Stern, M. (2017). Managing respiratory disease: The role of a psychologist within the multidisciplinary team.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Chronic Respiratory Disease, 14</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45-53. https://www.researchgate.net/figure/Stages-of-change-model-as-in-the-study-of-Prochaska-and-DiClemente-56_fig1_314110814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Mawani</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 N., &amp; Gilmour, H. (2010).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Validation of self-rated mental health</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Statistics Canada. https://www150.statcan.gc.ca/n1/en/pub/82-003-x/2010003/article/11288-eng.pdf?st=SgFoG2gh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Mental Health Commission of Canada (2021).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Mental health and substance use</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https://mentalhealthcommission.ca/what-we-do/mental-health-and-substance-use/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Public Safety Canada. (2018).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School-based drug abuse prevention: Promising and successful programs</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https://www.publicsafety.gc.ca/cnt/rsrcs/pblctns/sclbsd-drgbs/index-en.aspx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Schwab, J. (2021).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Drugs, health &amp; </a:t>
            </a:r>
            <a:r>
              <a:rPr kumimoji="0" lang="en-US" sz="13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behaviour</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Pressbooks.</a:t>
            </a:r>
            <a:r>
              <a:rPr kumimoji="0" lang="en-US" sz="13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https://psu.pb.unizin.org/bbh143/chapter/altering-consciousness-with-psychoactive-drugs/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Substance and Mental Health Services Association. (n.d.).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Risk and protective factors. </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https://www.samhsa.gov/sites/default/files/20190718-samhsa-risk-protective-factors.pdf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Royal Talks. (2019). </a:t>
            </a:r>
            <a:r>
              <a:rPr kumimoji="0" lang="en-US" sz="1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Connections between substance use &amp; mental health and identifying ways of getting help</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3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https://www.youtube.com/watch?v=lWhmc0tAuqc</a:t>
            </a:r>
          </a:p>
          <a:p>
            <a:r>
              <a:rPr lang="en-US" sz="1300" b="0" i="0" dirty="0">
                <a:solidFill>
                  <a:srgbClr val="000000"/>
                </a:solidFill>
                <a:effectLst/>
                <a:latin typeface="Times New Roman" panose="02020603050405020304" pitchFamily="18" charset="0"/>
              </a:rPr>
              <a:t>Zimmerman, G. L., Olsen, C. G., &amp; Bosworth, M. F. (2000).  A ‘Stages of change’ approach to helping patients change behavior. </a:t>
            </a:r>
            <a:r>
              <a:rPr lang="en-US" sz="1300" b="0" i="1" dirty="0">
                <a:solidFill>
                  <a:srgbClr val="000000"/>
                </a:solidFill>
                <a:effectLst/>
                <a:latin typeface="Times New Roman" panose="02020603050405020304" pitchFamily="18" charset="0"/>
              </a:rPr>
              <a:t>American Family Physician</a:t>
            </a:r>
            <a:r>
              <a:rPr lang="en-US" sz="1300" b="0" i="0" dirty="0">
                <a:solidFill>
                  <a:srgbClr val="000000"/>
                </a:solidFill>
                <a:effectLst/>
                <a:latin typeface="Times New Roman" panose="02020603050405020304" pitchFamily="18" charset="0"/>
              </a:rPr>
              <a:t>, </a:t>
            </a:r>
            <a:r>
              <a:rPr lang="en-US" sz="1300" b="0" i="1" dirty="0">
                <a:solidFill>
                  <a:srgbClr val="000000"/>
                </a:solidFill>
                <a:effectLst/>
                <a:latin typeface="Times New Roman" panose="02020603050405020304" pitchFamily="18" charset="0"/>
              </a:rPr>
              <a:t>61</a:t>
            </a:r>
            <a:r>
              <a:rPr lang="en-US" sz="1300" b="0" i="0" dirty="0">
                <a:solidFill>
                  <a:srgbClr val="000000"/>
                </a:solidFill>
                <a:effectLst/>
                <a:latin typeface="Times New Roman" panose="02020603050405020304" pitchFamily="18" charset="0"/>
              </a:rPr>
              <a:t>(5), 1409-1416. </a:t>
            </a:r>
            <a:r>
              <a:rPr lang="en-US" sz="1300" b="0" i="0" dirty="0">
                <a:effectLst/>
                <a:latin typeface="Times New Roman" panose="02020603050405020304" pitchFamily="18" charset="0"/>
              </a:rPr>
              <a:t>https://www.aafp.org/afp/2000/0301/p1409.html</a:t>
            </a:r>
            <a:endParaRPr lang="en-CA" sz="1300" dirty="0"/>
          </a:p>
        </p:txBody>
      </p:sp>
    </p:spTree>
    <p:extLst>
      <p:ext uri="{BB962C8B-B14F-4D97-AF65-F5344CB8AC3E}">
        <p14:creationId xmlns:p14="http://schemas.microsoft.com/office/powerpoint/2010/main" val="414959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0E45-BA6D-D3B4-FA7B-DDF9FC6D13D1}"/>
              </a:ext>
            </a:extLst>
          </p:cNvPr>
          <p:cNvSpPr>
            <a:spLocks noGrp="1"/>
          </p:cNvSpPr>
          <p:nvPr>
            <p:ph type="title"/>
          </p:nvPr>
        </p:nvSpPr>
        <p:spPr>
          <a:xfrm>
            <a:off x="785201" y="0"/>
            <a:ext cx="10515600" cy="1325563"/>
          </a:xfrm>
        </p:spPr>
        <p:txBody>
          <a:bodyPr/>
          <a:lstStyle/>
          <a:p>
            <a:pPr algn="ctr"/>
            <a:r>
              <a:rPr lang="en-CA" dirty="0">
                <a:latin typeface="+mn-lt"/>
              </a:rPr>
              <a:t>Why Do People Use Substances?</a:t>
            </a:r>
          </a:p>
        </p:txBody>
      </p:sp>
      <p:pic>
        <p:nvPicPr>
          <p:cNvPr id="4" name="Online Media 3" title="#SeeThePerson - Tyler">
            <a:hlinkClick r:id="" action="ppaction://media"/>
            <a:extLst>
              <a:ext uri="{FF2B5EF4-FFF2-40B4-BE49-F238E27FC236}">
                <a16:creationId xmlns:a16="http://schemas.microsoft.com/office/drawing/2014/main" id="{30ADE868-AC50-26C2-0927-985D7C213B0E}"/>
              </a:ext>
            </a:extLst>
          </p:cNvPr>
          <p:cNvPicPr>
            <a:picLocks noGrp="1" noRot="1" noChangeAspect="1"/>
          </p:cNvPicPr>
          <p:nvPr>
            <p:ph idx="1"/>
            <a:videoFile r:link="rId1"/>
          </p:nvPr>
        </p:nvPicPr>
        <p:blipFill>
          <a:blip r:embed="rId3"/>
          <a:stretch>
            <a:fillRect/>
          </a:stretch>
        </p:blipFill>
        <p:spPr>
          <a:xfrm>
            <a:off x="1124083" y="1041009"/>
            <a:ext cx="9837835" cy="5303520"/>
          </a:xfrm>
          <a:prstGeom prst="rect">
            <a:avLst/>
          </a:prstGeom>
        </p:spPr>
      </p:pic>
      <p:sp>
        <p:nvSpPr>
          <p:cNvPr id="6" name="TextBox 5">
            <a:extLst>
              <a:ext uri="{FF2B5EF4-FFF2-40B4-BE49-F238E27FC236}">
                <a16:creationId xmlns:a16="http://schemas.microsoft.com/office/drawing/2014/main" id="{15D4D200-2F61-B90C-5EC2-5F0771072CC2}"/>
              </a:ext>
            </a:extLst>
          </p:cNvPr>
          <p:cNvSpPr txBox="1"/>
          <p:nvPr/>
        </p:nvSpPr>
        <p:spPr>
          <a:xfrm>
            <a:off x="1124083" y="1041009"/>
            <a:ext cx="6098344" cy="369332"/>
          </a:xfrm>
          <a:prstGeom prst="rect">
            <a:avLst/>
          </a:prstGeom>
          <a:noFill/>
        </p:spPr>
        <p:txBody>
          <a:bodyPr wrap="square">
            <a:spAutoFit/>
          </a:bodyPr>
          <a:lstStyle/>
          <a:p>
            <a:r>
              <a:rPr lang="en-CA" dirty="0"/>
              <a:t>https://youtu.be/J2OcFc-_bac</a:t>
            </a:r>
          </a:p>
        </p:txBody>
      </p:sp>
      <p:sp>
        <p:nvSpPr>
          <p:cNvPr id="8" name="TextBox 7">
            <a:extLst>
              <a:ext uri="{FF2B5EF4-FFF2-40B4-BE49-F238E27FC236}">
                <a16:creationId xmlns:a16="http://schemas.microsoft.com/office/drawing/2014/main" id="{AA8EE6A6-9401-777E-2E3D-ACEF07F057A8}"/>
              </a:ext>
            </a:extLst>
          </p:cNvPr>
          <p:cNvSpPr txBox="1"/>
          <p:nvPr/>
        </p:nvSpPr>
        <p:spPr>
          <a:xfrm>
            <a:off x="1124083" y="6344529"/>
            <a:ext cx="6098344" cy="369332"/>
          </a:xfrm>
          <a:prstGeom prst="rect">
            <a:avLst/>
          </a:prstGeom>
          <a:noFill/>
        </p:spPr>
        <p:txBody>
          <a:bodyPr wrap="square">
            <a:spAutoFit/>
          </a:bodyPr>
          <a:lstStyle/>
          <a:p>
            <a:r>
              <a:rPr lang="en-CA" dirty="0"/>
              <a:t>(City of Hamilton, 2019).</a:t>
            </a:r>
          </a:p>
        </p:txBody>
      </p:sp>
    </p:spTree>
    <p:extLst>
      <p:ext uri="{BB962C8B-B14F-4D97-AF65-F5344CB8AC3E}">
        <p14:creationId xmlns:p14="http://schemas.microsoft.com/office/powerpoint/2010/main" val="13787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E23B0-5104-0AE8-9934-03C26CD2F21A}"/>
              </a:ext>
            </a:extLst>
          </p:cNvPr>
          <p:cNvSpPr>
            <a:spLocks noGrp="1"/>
          </p:cNvSpPr>
          <p:nvPr>
            <p:ph sz="half" idx="1"/>
          </p:nvPr>
        </p:nvSpPr>
        <p:spPr>
          <a:xfrm>
            <a:off x="275493" y="376953"/>
            <a:ext cx="6012766" cy="5783068"/>
          </a:xfrm>
        </p:spPr>
        <p:txBody>
          <a:bodyPr>
            <a:normAutofit fontScale="92500" lnSpcReduction="20000"/>
          </a:bodyPr>
          <a:lstStyle/>
          <a:p>
            <a:pPr marL="0" indent="0">
              <a:buNone/>
            </a:pPr>
            <a:r>
              <a:rPr lang="en-CA" sz="4800" b="1" dirty="0">
                <a:latin typeface="+mj-lt"/>
              </a:rPr>
              <a:t>Reasons why people use psychoactive substances:</a:t>
            </a:r>
          </a:p>
          <a:p>
            <a:pPr marL="0" indent="0">
              <a:buNone/>
            </a:pPr>
            <a:endParaRPr lang="en-CA" sz="3700" dirty="0">
              <a:latin typeface="+mj-lt"/>
            </a:endParaRPr>
          </a:p>
          <a:p>
            <a:r>
              <a:rPr lang="en-CA" sz="3200" dirty="0"/>
              <a:t>Medical</a:t>
            </a:r>
          </a:p>
          <a:p>
            <a:r>
              <a:rPr lang="en-CA" sz="3200" dirty="0"/>
              <a:t>Religion</a:t>
            </a:r>
          </a:p>
          <a:p>
            <a:r>
              <a:rPr lang="en-CA" sz="3200" dirty="0"/>
              <a:t>Enjoyment</a:t>
            </a:r>
          </a:p>
          <a:p>
            <a:endParaRPr lang="en-CA" sz="3200" dirty="0"/>
          </a:p>
          <a:p>
            <a:pPr marL="0" indent="0">
              <a:buNone/>
            </a:pPr>
            <a:r>
              <a:rPr lang="en-US" sz="3200" dirty="0"/>
              <a:t>Psychoactive substances have been a part of human history for thousands of years, “as a species, humans have a fascination with any psychoactive agent that alters our basic perception of our environment” (Csiernik, 2015, p. 14).</a:t>
            </a:r>
          </a:p>
          <a:p>
            <a:pPr marL="0" indent="0">
              <a:buNone/>
            </a:pPr>
            <a:endParaRPr lang="en-CA" sz="3200" dirty="0">
              <a:latin typeface="+mj-lt"/>
            </a:endParaRPr>
          </a:p>
          <a:p>
            <a:endParaRPr lang="en-CA" sz="3200" dirty="0">
              <a:latin typeface="+mj-lt"/>
            </a:endParaRPr>
          </a:p>
          <a:p>
            <a:endParaRPr lang="en-CA" sz="3200" dirty="0">
              <a:latin typeface="+mj-lt"/>
            </a:endParaRPr>
          </a:p>
          <a:p>
            <a:pPr marL="0" indent="0">
              <a:buNone/>
            </a:pPr>
            <a:endParaRPr lang="en-CA" sz="3700" dirty="0"/>
          </a:p>
          <a:p>
            <a:endParaRPr lang="en-CA" sz="3700" dirty="0"/>
          </a:p>
        </p:txBody>
      </p:sp>
      <p:pic>
        <p:nvPicPr>
          <p:cNvPr id="14" name="Picture 13" descr="A picture containing table, person, person, indoor&#10;&#10;Description automatically generated">
            <a:extLst>
              <a:ext uri="{FF2B5EF4-FFF2-40B4-BE49-F238E27FC236}">
                <a16:creationId xmlns:a16="http://schemas.microsoft.com/office/drawing/2014/main" id="{9152E383-826E-874C-404B-DCDDAA67B6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2402" y="1702191"/>
            <a:ext cx="5252811" cy="3487908"/>
          </a:xfrm>
          <a:prstGeom prst="rect">
            <a:avLst/>
          </a:prstGeom>
        </p:spPr>
      </p:pic>
      <p:sp>
        <p:nvSpPr>
          <p:cNvPr id="15" name="TextBox 14">
            <a:extLst>
              <a:ext uri="{FF2B5EF4-FFF2-40B4-BE49-F238E27FC236}">
                <a16:creationId xmlns:a16="http://schemas.microsoft.com/office/drawing/2014/main" id="{F2A5F582-1130-38E5-50A2-6C41BB5F37DF}"/>
              </a:ext>
            </a:extLst>
          </p:cNvPr>
          <p:cNvSpPr txBox="1"/>
          <p:nvPr/>
        </p:nvSpPr>
        <p:spPr>
          <a:xfrm>
            <a:off x="6532402" y="5190099"/>
            <a:ext cx="9553575" cy="230832"/>
          </a:xfrm>
          <a:prstGeom prst="rect">
            <a:avLst/>
          </a:prstGeom>
          <a:noFill/>
        </p:spPr>
        <p:txBody>
          <a:bodyPr wrap="square" rtlCol="0">
            <a:spAutoFit/>
          </a:bodyPr>
          <a:lstStyle/>
          <a:p>
            <a:r>
              <a:rPr lang="en-CA" sz="900" dirty="0">
                <a:hlinkClick r:id="rId3" tooltip="https://www.healthyagingpoll.org/report/drug-interactions-how-avoid-them"/>
              </a:rPr>
              <a:t>This Photo</a:t>
            </a:r>
            <a:r>
              <a:rPr lang="en-CA" sz="900" dirty="0"/>
              <a:t> by Unknown Author is licensed under </a:t>
            </a:r>
            <a:r>
              <a:rPr lang="en-CA" sz="900" dirty="0">
                <a:hlinkClick r:id="rId4" tooltip="https://creativecommons.org/licenses/by-nc/3.0/"/>
              </a:rPr>
              <a:t>CC BY-NC</a:t>
            </a:r>
            <a:endParaRPr lang="en-CA" sz="900" dirty="0"/>
          </a:p>
        </p:txBody>
      </p:sp>
    </p:spTree>
    <p:extLst>
      <p:ext uri="{BB962C8B-B14F-4D97-AF65-F5344CB8AC3E}">
        <p14:creationId xmlns:p14="http://schemas.microsoft.com/office/powerpoint/2010/main" val="148173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F213E-FB51-6889-8F22-4C21FFC6572E}"/>
              </a:ext>
            </a:extLst>
          </p:cNvPr>
          <p:cNvSpPr>
            <a:spLocks noGrp="1"/>
          </p:cNvSpPr>
          <p:nvPr>
            <p:ph type="title"/>
          </p:nvPr>
        </p:nvSpPr>
        <p:spPr/>
        <p:txBody>
          <a:bodyPr/>
          <a:lstStyle/>
          <a:p>
            <a:r>
              <a:rPr lang="en-CA" dirty="0"/>
              <a:t>What is a Substance Use Disorder (SUD)?</a:t>
            </a:r>
          </a:p>
        </p:txBody>
      </p:sp>
      <p:sp>
        <p:nvSpPr>
          <p:cNvPr id="4" name="Content Placeholder 3">
            <a:extLst>
              <a:ext uri="{FF2B5EF4-FFF2-40B4-BE49-F238E27FC236}">
                <a16:creationId xmlns:a16="http://schemas.microsoft.com/office/drawing/2014/main" id="{2FE56896-EAC1-C7D7-2FA9-A9A4E25C9107}"/>
              </a:ext>
            </a:extLst>
          </p:cNvPr>
          <p:cNvSpPr>
            <a:spLocks noGrp="1"/>
          </p:cNvSpPr>
          <p:nvPr>
            <p:ph idx="1"/>
          </p:nvPr>
        </p:nvSpPr>
        <p:spPr>
          <a:xfrm>
            <a:off x="838200" y="1825625"/>
            <a:ext cx="10515600" cy="3154338"/>
          </a:xfrm>
        </p:spPr>
        <p:txBody>
          <a:bodyPr/>
          <a:lstStyle/>
          <a:p>
            <a:r>
              <a:rPr lang="en-US" dirty="0"/>
              <a:t>According to the American Psychiatric Association (2013) it is a “pattern of symptoms resulting from the use of a substance that you continue to take, despite experiencing problems as a result” (p. 175).</a:t>
            </a:r>
          </a:p>
          <a:p>
            <a:r>
              <a:rPr lang="en-US" dirty="0"/>
              <a:t>No single factor determines whether a person will develop a substance use disorder (Schwab, 2021).</a:t>
            </a:r>
          </a:p>
          <a:p>
            <a:r>
              <a:rPr lang="en-US" dirty="0"/>
              <a:t> The more risk factors a person has, the greater the chance that taking substances may lead to substance use and a SUD.</a:t>
            </a:r>
            <a:endParaRPr lang="en-CA" dirty="0"/>
          </a:p>
        </p:txBody>
      </p:sp>
    </p:spTree>
    <p:extLst>
      <p:ext uri="{BB962C8B-B14F-4D97-AF65-F5344CB8AC3E}">
        <p14:creationId xmlns:p14="http://schemas.microsoft.com/office/powerpoint/2010/main" val="299898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47A1A6-C487-5658-EF40-1B485EE29553}"/>
              </a:ext>
            </a:extLst>
          </p:cNvPr>
          <p:cNvSpPr txBox="1"/>
          <p:nvPr/>
        </p:nvSpPr>
        <p:spPr>
          <a:xfrm>
            <a:off x="2349304" y="6488668"/>
            <a:ext cx="12192000" cy="369332"/>
          </a:xfrm>
          <a:prstGeom prst="rect">
            <a:avLst/>
          </a:prstGeom>
          <a:noFill/>
        </p:spPr>
        <p:txBody>
          <a:bodyPr wrap="square" rtlCol="0">
            <a:spAutoFit/>
          </a:bodyPr>
          <a:lstStyle/>
          <a:p>
            <a:r>
              <a:rPr lang="en-CA" dirty="0"/>
              <a:t>(Public Safety Canada, 2018).</a:t>
            </a:r>
          </a:p>
        </p:txBody>
      </p:sp>
      <p:graphicFrame>
        <p:nvGraphicFramePr>
          <p:cNvPr id="8" name="Table 7">
            <a:extLst>
              <a:ext uri="{FF2B5EF4-FFF2-40B4-BE49-F238E27FC236}">
                <a16:creationId xmlns:a16="http://schemas.microsoft.com/office/drawing/2014/main" id="{59A7A7FA-91FE-EEAF-C951-2554DA8DE5D0}"/>
              </a:ext>
            </a:extLst>
          </p:cNvPr>
          <p:cNvGraphicFramePr>
            <a:graphicFrameLocks noGrp="1"/>
          </p:cNvGraphicFramePr>
          <p:nvPr>
            <p:extLst>
              <p:ext uri="{D42A27DB-BD31-4B8C-83A1-F6EECF244321}">
                <p14:modId xmlns:p14="http://schemas.microsoft.com/office/powerpoint/2010/main" val="2225733127"/>
              </p:ext>
            </p:extLst>
          </p:nvPr>
        </p:nvGraphicFramePr>
        <p:xfrm>
          <a:off x="684198" y="456528"/>
          <a:ext cx="11132289" cy="5944943"/>
        </p:xfrm>
        <a:graphic>
          <a:graphicData uri="http://schemas.openxmlformats.org/drawingml/2006/table">
            <a:tbl>
              <a:tblPr/>
              <a:tblGrid>
                <a:gridCol w="1927490">
                  <a:extLst>
                    <a:ext uri="{9D8B030D-6E8A-4147-A177-3AD203B41FA5}">
                      <a16:colId xmlns:a16="http://schemas.microsoft.com/office/drawing/2014/main" val="1046984805"/>
                    </a:ext>
                  </a:extLst>
                </a:gridCol>
                <a:gridCol w="3615540">
                  <a:extLst>
                    <a:ext uri="{9D8B030D-6E8A-4147-A177-3AD203B41FA5}">
                      <a16:colId xmlns:a16="http://schemas.microsoft.com/office/drawing/2014/main" val="1614336851"/>
                    </a:ext>
                  </a:extLst>
                </a:gridCol>
                <a:gridCol w="5589259">
                  <a:extLst>
                    <a:ext uri="{9D8B030D-6E8A-4147-A177-3AD203B41FA5}">
                      <a16:colId xmlns:a16="http://schemas.microsoft.com/office/drawing/2014/main" val="2508620845"/>
                    </a:ext>
                  </a:extLst>
                </a:gridCol>
              </a:tblGrid>
              <a:tr h="35264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dirty="0"/>
                        <a:t> </a:t>
                      </a:r>
                      <a:r>
                        <a:rPr kumimoji="0" lang="en-US" altLang="en-US" sz="1400" b="1" i="1"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Key Risk and Protective Factors for Substance Use</a:t>
                      </a:r>
                      <a:endParaRPr kumimoji="0" lang="en-US" altLang="en-US" sz="1400" b="0" i="0" u="none" strike="noStrike" cap="none" normalizeH="0" baseline="0" dirty="0">
                        <a:ln>
                          <a:noFill/>
                        </a:ln>
                        <a:solidFill>
                          <a:schemeClr val="tx1"/>
                        </a:solidFill>
                        <a:effectLst/>
                      </a:endParaRPr>
                    </a:p>
                    <a:p>
                      <a:endParaRPr lang="en-CA" sz="1300" dirty="0"/>
                    </a:p>
                  </a:txBody>
                  <a:tcPr marL="65929" marR="65929" marT="32965" marB="32965"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767844648"/>
                  </a:ext>
                </a:extLst>
              </a:tr>
              <a:tr h="617238">
                <a:tc>
                  <a:txBody>
                    <a:bodyPr/>
                    <a:lstStyle/>
                    <a:p>
                      <a:pPr algn="l" fontAlgn="ctr"/>
                      <a:r>
                        <a:rPr lang="en-CA" sz="1300">
                          <a:effectLst/>
                        </a:rPr>
                        <a:t>Catagories/Domains</a:t>
                      </a:r>
                    </a:p>
                  </a:txBody>
                  <a:tcPr marL="65929" marR="65929" marT="32965" marB="32965" anchor="ctr">
                    <a:lnL>
                      <a:noFill/>
                    </a:lnL>
                    <a:lnR>
                      <a:noFill/>
                    </a:lnR>
                    <a:lnB>
                      <a:noFill/>
                    </a:lnB>
                  </a:tcPr>
                </a:tc>
                <a:tc>
                  <a:txBody>
                    <a:bodyPr/>
                    <a:lstStyle/>
                    <a:p>
                      <a:pPr algn="l" fontAlgn="ctr"/>
                      <a:r>
                        <a:rPr lang="en-CA" sz="1300" dirty="0">
                          <a:effectLst/>
                        </a:rPr>
                        <a:t>Risk Factors</a:t>
                      </a:r>
                    </a:p>
                  </a:txBody>
                  <a:tcPr marL="65929" marR="65929" marT="32965" marB="32965" anchor="ctr">
                    <a:lnL>
                      <a:noFill/>
                    </a:lnL>
                    <a:lnR>
                      <a:noFill/>
                    </a:lnR>
                    <a:lnT>
                      <a:noFill/>
                    </a:lnT>
                    <a:lnB>
                      <a:noFill/>
                    </a:lnB>
                  </a:tcPr>
                </a:tc>
                <a:tc>
                  <a:txBody>
                    <a:bodyPr/>
                    <a:lstStyle/>
                    <a:p>
                      <a:pPr algn="l" fontAlgn="ctr"/>
                      <a:r>
                        <a:rPr lang="en-CA" sz="1300">
                          <a:effectLst/>
                        </a:rPr>
                        <a:t>Protective Factors</a:t>
                      </a:r>
                    </a:p>
                  </a:txBody>
                  <a:tcPr marL="65929" marR="65929" marT="32965" marB="32965" anchor="ctr">
                    <a:lnL>
                      <a:noFill/>
                    </a:lnL>
                    <a:lnR>
                      <a:noFill/>
                    </a:lnR>
                    <a:lnT>
                      <a:noFill/>
                    </a:lnT>
                    <a:lnB>
                      <a:noFill/>
                    </a:lnB>
                  </a:tcPr>
                </a:tc>
                <a:extLst>
                  <a:ext uri="{0D108BD9-81ED-4DB2-BD59-A6C34878D82A}">
                    <a16:rowId xmlns:a16="http://schemas.microsoft.com/office/drawing/2014/main" val="4208734285"/>
                  </a:ext>
                </a:extLst>
              </a:tr>
              <a:tr h="1411019">
                <a:tc>
                  <a:txBody>
                    <a:bodyPr/>
                    <a:lstStyle/>
                    <a:p>
                      <a:pPr algn="l" fontAlgn="ctr"/>
                      <a:r>
                        <a:rPr lang="en-CA" sz="1300">
                          <a:effectLst/>
                        </a:rPr>
                        <a:t>Community</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dirty="0">
                          <a:effectLst/>
                        </a:rPr>
                        <a:t>Community disorganization</a:t>
                      </a:r>
                    </a:p>
                    <a:p>
                      <a:pPr algn="l" fontAlgn="ctr">
                        <a:buFont typeface="Arial" panose="020B0604020202020204" pitchFamily="34" charset="0"/>
                        <a:buChar char="•"/>
                      </a:pPr>
                      <a:r>
                        <a:rPr lang="en-US" sz="1300" dirty="0">
                          <a:effectLst/>
                        </a:rPr>
                        <a:t>Laws and norms favorable to drug use</a:t>
                      </a:r>
                    </a:p>
                    <a:p>
                      <a:pPr algn="l" fontAlgn="ctr">
                        <a:buFont typeface="Arial" panose="020B0604020202020204" pitchFamily="34" charset="0"/>
                        <a:buChar char="•"/>
                      </a:pPr>
                      <a:r>
                        <a:rPr lang="en-US" sz="1300" dirty="0">
                          <a:effectLst/>
                        </a:rPr>
                        <a:t>Perceived availability of drugs</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dirty="0">
                          <a:effectLst/>
                        </a:rPr>
                        <a:t>Community cohesion</a:t>
                      </a:r>
                    </a:p>
                    <a:p>
                      <a:pPr algn="l" fontAlgn="ctr">
                        <a:buFont typeface="Arial" panose="020B0604020202020204" pitchFamily="34" charset="0"/>
                        <a:buChar char="•"/>
                      </a:pPr>
                      <a:r>
                        <a:rPr lang="en-US" sz="1300" dirty="0">
                          <a:effectLst/>
                        </a:rPr>
                        <a:t>Community norms not supportive of drug use</a:t>
                      </a:r>
                    </a:p>
                  </a:txBody>
                  <a:tcPr marL="65929" marR="65929" marT="32965" marB="32965" anchor="ctr">
                    <a:lnL>
                      <a:noFill/>
                    </a:lnL>
                    <a:lnR>
                      <a:noFill/>
                    </a:lnR>
                    <a:lnT>
                      <a:noFill/>
                    </a:lnT>
                    <a:lnB>
                      <a:noFill/>
                    </a:lnB>
                  </a:tcPr>
                </a:tc>
                <a:extLst>
                  <a:ext uri="{0D108BD9-81ED-4DB2-BD59-A6C34878D82A}">
                    <a16:rowId xmlns:a16="http://schemas.microsoft.com/office/drawing/2014/main" val="660017690"/>
                  </a:ext>
                </a:extLst>
              </a:tr>
              <a:tr h="617238">
                <a:tc>
                  <a:txBody>
                    <a:bodyPr/>
                    <a:lstStyle/>
                    <a:p>
                      <a:pPr algn="l" fontAlgn="ctr"/>
                      <a:r>
                        <a:rPr lang="en-CA" sz="1300">
                          <a:effectLst/>
                        </a:rPr>
                        <a:t>School</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dirty="0">
                          <a:effectLst/>
                        </a:rPr>
                        <a:t>Academic failure</a:t>
                      </a:r>
                    </a:p>
                    <a:p>
                      <a:pPr algn="l" fontAlgn="ctr">
                        <a:buFont typeface="Arial" panose="020B0604020202020204" pitchFamily="34" charset="0"/>
                        <a:buChar char="•"/>
                      </a:pPr>
                      <a:r>
                        <a:rPr lang="en-US" sz="1300" dirty="0">
                          <a:effectLst/>
                        </a:rPr>
                        <a:t>Little commitment to school</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a:effectLst/>
                        </a:rPr>
                        <a:t>Participation in school activities</a:t>
                      </a:r>
                    </a:p>
                    <a:p>
                      <a:pPr algn="l" fontAlgn="ctr">
                        <a:buFont typeface="Arial" panose="020B0604020202020204" pitchFamily="34" charset="0"/>
                        <a:buChar char="•"/>
                      </a:pPr>
                      <a:r>
                        <a:rPr lang="en-US" sz="1300">
                          <a:effectLst/>
                        </a:rPr>
                        <a:t>School bonding</a:t>
                      </a:r>
                    </a:p>
                  </a:txBody>
                  <a:tcPr marL="65929" marR="65929" marT="32965" marB="32965" anchor="ctr">
                    <a:lnL>
                      <a:noFill/>
                    </a:lnL>
                    <a:lnR>
                      <a:noFill/>
                    </a:lnR>
                    <a:lnT>
                      <a:noFill/>
                    </a:lnT>
                    <a:lnB>
                      <a:noFill/>
                    </a:lnB>
                  </a:tcPr>
                </a:tc>
                <a:extLst>
                  <a:ext uri="{0D108BD9-81ED-4DB2-BD59-A6C34878D82A}">
                    <a16:rowId xmlns:a16="http://schemas.microsoft.com/office/drawing/2014/main" val="1780470063"/>
                  </a:ext>
                </a:extLst>
              </a:tr>
              <a:tr h="1411019">
                <a:tc>
                  <a:txBody>
                    <a:bodyPr/>
                    <a:lstStyle/>
                    <a:p>
                      <a:pPr algn="l" fontAlgn="ctr"/>
                      <a:r>
                        <a:rPr lang="en-CA" sz="1300" dirty="0">
                          <a:effectLst/>
                        </a:rPr>
                        <a:t>Family</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a:effectLst/>
                        </a:rPr>
                        <a:t>Parental attitudes favorable to drug use</a:t>
                      </a:r>
                    </a:p>
                    <a:p>
                      <a:pPr algn="l" fontAlgn="ctr">
                        <a:buFont typeface="Arial" panose="020B0604020202020204" pitchFamily="34" charset="0"/>
                        <a:buChar char="•"/>
                      </a:pPr>
                      <a:r>
                        <a:rPr lang="en-US" sz="1300">
                          <a:effectLst/>
                        </a:rPr>
                        <a:t>Poor family management</a:t>
                      </a:r>
                    </a:p>
                    <a:p>
                      <a:pPr algn="l" fontAlgn="ctr">
                        <a:buFont typeface="Arial" panose="020B0604020202020204" pitchFamily="34" charset="0"/>
                        <a:buChar char="•"/>
                      </a:pPr>
                      <a:r>
                        <a:rPr lang="en-US" sz="1300">
                          <a:effectLst/>
                        </a:rPr>
                        <a:t>Family history of antisocial behavior</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dirty="0">
                          <a:effectLst/>
                        </a:rPr>
                        <a:t>Family sanctions against use</a:t>
                      </a:r>
                    </a:p>
                    <a:p>
                      <a:pPr algn="l" fontAlgn="ctr">
                        <a:buFont typeface="Arial" panose="020B0604020202020204" pitchFamily="34" charset="0"/>
                        <a:buChar char="•"/>
                      </a:pPr>
                      <a:r>
                        <a:rPr lang="en-US" sz="1300" dirty="0">
                          <a:effectLst/>
                        </a:rPr>
                        <a:t>Positive parent relationships</a:t>
                      </a:r>
                    </a:p>
                  </a:txBody>
                  <a:tcPr marL="65929" marR="65929" marT="32965" marB="32965" anchor="ctr">
                    <a:lnL>
                      <a:noFill/>
                    </a:lnL>
                    <a:lnR>
                      <a:noFill/>
                    </a:lnR>
                    <a:lnT>
                      <a:noFill/>
                    </a:lnT>
                    <a:lnB>
                      <a:noFill/>
                    </a:lnB>
                  </a:tcPr>
                </a:tc>
                <a:extLst>
                  <a:ext uri="{0D108BD9-81ED-4DB2-BD59-A6C34878D82A}">
                    <a16:rowId xmlns:a16="http://schemas.microsoft.com/office/drawing/2014/main" val="3007949817"/>
                  </a:ext>
                </a:extLst>
              </a:tr>
              <a:tr h="1411019">
                <a:tc>
                  <a:txBody>
                    <a:bodyPr/>
                    <a:lstStyle/>
                    <a:p>
                      <a:pPr algn="l" fontAlgn="ctr"/>
                      <a:r>
                        <a:rPr lang="en-CA" sz="1300">
                          <a:effectLst/>
                        </a:rPr>
                        <a:t>Peer/Individual</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a:effectLst/>
                        </a:rPr>
                        <a:t>Early initiation of antisocial behavior</a:t>
                      </a:r>
                    </a:p>
                    <a:p>
                      <a:pPr algn="l" fontAlgn="ctr">
                        <a:buFont typeface="Arial" panose="020B0604020202020204" pitchFamily="34" charset="0"/>
                        <a:buChar char="•"/>
                      </a:pPr>
                      <a:r>
                        <a:rPr lang="en-US" sz="1300">
                          <a:effectLst/>
                        </a:rPr>
                        <a:t>Attitudes favorable to drug use</a:t>
                      </a:r>
                    </a:p>
                    <a:p>
                      <a:pPr algn="l" fontAlgn="ctr">
                        <a:buFont typeface="Arial" panose="020B0604020202020204" pitchFamily="34" charset="0"/>
                        <a:buChar char="•"/>
                      </a:pPr>
                      <a:r>
                        <a:rPr lang="en-US" sz="1300">
                          <a:effectLst/>
                        </a:rPr>
                        <a:t>Peer drug use</a:t>
                      </a:r>
                    </a:p>
                  </a:txBody>
                  <a:tcPr marL="65929" marR="65929" marT="32965" marB="32965" anchor="ctr">
                    <a:lnL>
                      <a:noFill/>
                    </a:lnL>
                    <a:lnR>
                      <a:noFill/>
                    </a:lnR>
                    <a:lnT>
                      <a:noFill/>
                    </a:lnT>
                    <a:lnB>
                      <a:noFill/>
                    </a:lnB>
                  </a:tcPr>
                </a:tc>
                <a:tc>
                  <a:txBody>
                    <a:bodyPr/>
                    <a:lstStyle/>
                    <a:p>
                      <a:pPr algn="l" fontAlgn="ctr">
                        <a:buFont typeface="Arial" panose="020B0604020202020204" pitchFamily="34" charset="0"/>
                        <a:buChar char="•"/>
                      </a:pPr>
                      <a:r>
                        <a:rPr lang="en-US" sz="1300" dirty="0">
                          <a:effectLst/>
                        </a:rPr>
                        <a:t>Positive peer relationships</a:t>
                      </a:r>
                    </a:p>
                    <a:p>
                      <a:pPr algn="l" fontAlgn="ctr">
                        <a:buFont typeface="Arial" panose="020B0604020202020204" pitchFamily="34" charset="0"/>
                        <a:buChar char="•"/>
                      </a:pPr>
                      <a:r>
                        <a:rPr lang="en-US" sz="1300" dirty="0">
                          <a:effectLst/>
                        </a:rPr>
                        <a:t>Network of non-drug using peers</a:t>
                      </a:r>
                    </a:p>
                  </a:txBody>
                  <a:tcPr marL="65929" marR="65929" marT="32965" marB="32965" anchor="ctr">
                    <a:lnL>
                      <a:noFill/>
                    </a:lnL>
                    <a:lnR>
                      <a:noFill/>
                    </a:lnR>
                    <a:lnT>
                      <a:noFill/>
                    </a:lnT>
                    <a:lnB>
                      <a:noFill/>
                    </a:lnB>
                  </a:tcPr>
                </a:tc>
                <a:extLst>
                  <a:ext uri="{0D108BD9-81ED-4DB2-BD59-A6C34878D82A}">
                    <a16:rowId xmlns:a16="http://schemas.microsoft.com/office/drawing/2014/main" val="2450480935"/>
                  </a:ext>
                </a:extLst>
              </a:tr>
            </a:tbl>
          </a:graphicData>
        </a:graphic>
      </p:graphicFrame>
      <p:sp>
        <p:nvSpPr>
          <p:cNvPr id="9" name="Rectangle 1">
            <a:extLst>
              <a:ext uri="{FF2B5EF4-FFF2-40B4-BE49-F238E27FC236}">
                <a16:creationId xmlns:a16="http://schemas.microsoft.com/office/drawing/2014/main" id="{903573EC-CBB3-7905-955F-AE23813CD2A1}"/>
              </a:ext>
            </a:extLst>
          </p:cNvPr>
          <p:cNvSpPr>
            <a:spLocks noChangeArrowheads="1"/>
          </p:cNvSpPr>
          <p:nvPr/>
        </p:nvSpPr>
        <p:spPr bwMode="auto">
          <a:xfrm>
            <a:off x="8229109" y="5940328"/>
            <a:ext cx="9073662" cy="751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9144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1642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E74E-30F8-DEFC-3EF1-315FE8D8C456}"/>
              </a:ext>
            </a:extLst>
          </p:cNvPr>
          <p:cNvSpPr>
            <a:spLocks noGrp="1"/>
          </p:cNvSpPr>
          <p:nvPr>
            <p:ph type="title"/>
          </p:nvPr>
        </p:nvSpPr>
        <p:spPr>
          <a:xfrm>
            <a:off x="140676" y="210380"/>
            <a:ext cx="12492111" cy="1325563"/>
          </a:xfrm>
        </p:spPr>
        <p:txBody>
          <a:bodyPr>
            <a:normAutofit/>
          </a:bodyPr>
          <a:lstStyle/>
          <a:p>
            <a:r>
              <a:rPr lang="en-US" sz="3800">
                <a:latin typeface="+mn-lt"/>
              </a:rPr>
              <a:t>Exploring the power of protective factors in lifetime wellness.</a:t>
            </a:r>
            <a:br>
              <a:rPr lang="en-US" sz="3800">
                <a:latin typeface="+mn-lt"/>
              </a:rPr>
            </a:br>
            <a:endParaRPr lang="en-CA" sz="3800" dirty="0">
              <a:latin typeface="+mn-lt"/>
            </a:endParaRPr>
          </a:p>
        </p:txBody>
      </p:sp>
      <p:pic>
        <p:nvPicPr>
          <p:cNvPr id="4" name="Online Media 3" title="7 – 1 Community Connections Supporting Lifetime Wellbeing">
            <a:hlinkClick r:id="" action="ppaction://media"/>
            <a:extLst>
              <a:ext uri="{FF2B5EF4-FFF2-40B4-BE49-F238E27FC236}">
                <a16:creationId xmlns:a16="http://schemas.microsoft.com/office/drawing/2014/main" id="{A4516721-B1CF-845A-D342-B57F82FCE3E8}"/>
              </a:ext>
            </a:extLst>
          </p:cNvPr>
          <p:cNvPicPr>
            <a:picLocks noGrp="1" noRot="1" noChangeAspect="1"/>
          </p:cNvPicPr>
          <p:nvPr>
            <p:ph idx="1"/>
            <a:videoFile r:link="rId1"/>
          </p:nvPr>
        </p:nvPicPr>
        <p:blipFill>
          <a:blip r:embed="rId3"/>
          <a:stretch>
            <a:fillRect/>
          </a:stretch>
        </p:blipFill>
        <p:spPr>
          <a:xfrm>
            <a:off x="1541462" y="1283205"/>
            <a:ext cx="9109075" cy="5146976"/>
          </a:xfrm>
          <a:prstGeom prst="rect">
            <a:avLst/>
          </a:prstGeom>
        </p:spPr>
      </p:pic>
      <p:sp>
        <p:nvSpPr>
          <p:cNvPr id="6" name="TextBox 5">
            <a:extLst>
              <a:ext uri="{FF2B5EF4-FFF2-40B4-BE49-F238E27FC236}">
                <a16:creationId xmlns:a16="http://schemas.microsoft.com/office/drawing/2014/main" id="{A34DCF4E-87E4-CD03-222A-8BA99BE8031A}"/>
              </a:ext>
            </a:extLst>
          </p:cNvPr>
          <p:cNvSpPr txBox="1"/>
          <p:nvPr/>
        </p:nvSpPr>
        <p:spPr>
          <a:xfrm>
            <a:off x="1541462" y="1283205"/>
            <a:ext cx="6344528" cy="369332"/>
          </a:xfrm>
          <a:prstGeom prst="rect">
            <a:avLst/>
          </a:prstGeom>
          <a:noFill/>
        </p:spPr>
        <p:txBody>
          <a:bodyPr wrap="square">
            <a:spAutoFit/>
          </a:bodyPr>
          <a:lstStyle/>
          <a:p>
            <a:r>
              <a:rPr lang="en-CA" dirty="0"/>
              <a:t>https://youtu.be/1Hj06BlVrnI</a:t>
            </a:r>
          </a:p>
        </p:txBody>
      </p:sp>
      <p:sp>
        <p:nvSpPr>
          <p:cNvPr id="8" name="TextBox 7">
            <a:extLst>
              <a:ext uri="{FF2B5EF4-FFF2-40B4-BE49-F238E27FC236}">
                <a16:creationId xmlns:a16="http://schemas.microsoft.com/office/drawing/2014/main" id="{E945C349-FCF3-3606-442B-1F8E349E13A5}"/>
              </a:ext>
            </a:extLst>
          </p:cNvPr>
          <p:cNvSpPr txBox="1"/>
          <p:nvPr/>
        </p:nvSpPr>
        <p:spPr>
          <a:xfrm>
            <a:off x="1541462" y="6430181"/>
            <a:ext cx="6344528" cy="369332"/>
          </a:xfrm>
          <a:prstGeom prst="rect">
            <a:avLst/>
          </a:prstGeom>
          <a:noFill/>
        </p:spPr>
        <p:txBody>
          <a:bodyPr wrap="square">
            <a:spAutoFit/>
          </a:bodyPr>
          <a:lstStyle/>
          <a:p>
            <a:r>
              <a:rPr lang="en-US" dirty="0"/>
              <a:t>(Canadian Centre on Substance Use and Addiction, 2021).</a:t>
            </a:r>
            <a:endParaRPr lang="en-CA" dirty="0"/>
          </a:p>
        </p:txBody>
      </p:sp>
    </p:spTree>
    <p:extLst>
      <p:ext uri="{BB962C8B-B14F-4D97-AF65-F5344CB8AC3E}">
        <p14:creationId xmlns:p14="http://schemas.microsoft.com/office/powerpoint/2010/main" val="20256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83212-5F81-5008-6C57-A577279A123B}"/>
              </a:ext>
            </a:extLst>
          </p:cNvPr>
          <p:cNvSpPr>
            <a:spLocks noGrp="1"/>
          </p:cNvSpPr>
          <p:nvPr>
            <p:ph type="title"/>
          </p:nvPr>
        </p:nvSpPr>
        <p:spPr>
          <a:xfrm>
            <a:off x="1123356" y="1188637"/>
            <a:ext cx="9984615" cy="1597228"/>
          </a:xfrm>
        </p:spPr>
        <p:txBody>
          <a:bodyPr vert="horz" lIns="91440" tIns="45720" rIns="91440" bIns="45720" rtlCol="0" anchor="ctr">
            <a:normAutofit/>
          </a:bodyPr>
          <a:lstStyle/>
          <a:p>
            <a:r>
              <a:rPr lang="en-US" sz="3300" kern="1200">
                <a:solidFill>
                  <a:schemeClr val="tx1"/>
                </a:solidFill>
                <a:latin typeface="+mj-lt"/>
                <a:ea typeface="+mj-ea"/>
                <a:cs typeface="+mj-cs"/>
              </a:rPr>
              <a:t>Social Service workers may have the opportunity to explore an individual’s journey, using your individual helping skills. </a:t>
            </a:r>
          </a:p>
        </p:txBody>
      </p:sp>
      <p:pic>
        <p:nvPicPr>
          <p:cNvPr id="8" name="Picture 7" descr="Whiteboard&#10;&#10;Description automatically generated with medium confidence">
            <a:extLst>
              <a:ext uri="{FF2B5EF4-FFF2-40B4-BE49-F238E27FC236}">
                <a16:creationId xmlns:a16="http://schemas.microsoft.com/office/drawing/2014/main" id="{652AE51F-89C8-E80B-D914-50784E27F9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3357" y="3604949"/>
            <a:ext cx="3533985" cy="1554953"/>
          </a:xfrm>
          <a:prstGeom prst="rect">
            <a:avLst/>
          </a:prstGeom>
        </p:spPr>
      </p:pic>
      <p:sp>
        <p:nvSpPr>
          <p:cNvPr id="3" name="Content Placeholder 2">
            <a:extLst>
              <a:ext uri="{FF2B5EF4-FFF2-40B4-BE49-F238E27FC236}">
                <a16:creationId xmlns:a16="http://schemas.microsoft.com/office/drawing/2014/main" id="{F494FBD7-E4CE-EA4E-1FA5-2CC47BB330AE}"/>
              </a:ext>
            </a:extLst>
          </p:cNvPr>
          <p:cNvSpPr>
            <a:spLocks noGrp="1"/>
          </p:cNvSpPr>
          <p:nvPr>
            <p:ph sz="half" idx="1"/>
          </p:nvPr>
        </p:nvSpPr>
        <p:spPr>
          <a:xfrm>
            <a:off x="5255260" y="2998278"/>
            <a:ext cx="4238257" cy="2728198"/>
          </a:xfrm>
        </p:spPr>
        <p:txBody>
          <a:bodyPr vert="horz" lIns="91440" tIns="45720" rIns="91440" bIns="45720" rtlCol="0" anchor="t">
            <a:normAutofit/>
          </a:bodyPr>
          <a:lstStyle/>
          <a:p>
            <a:r>
              <a:rPr lang="en-US" sz="2000"/>
              <a:t> What types of interventions might you explore based on what you know about why people use substances?</a:t>
            </a:r>
          </a:p>
          <a:p>
            <a:pPr marL="0"/>
            <a:endParaRPr lang="en-US" sz="2000"/>
          </a:p>
        </p:txBody>
      </p:sp>
      <p:sp>
        <p:nvSpPr>
          <p:cNvPr id="10" name="TextBox 9">
            <a:extLst>
              <a:ext uri="{FF2B5EF4-FFF2-40B4-BE49-F238E27FC236}">
                <a16:creationId xmlns:a16="http://schemas.microsoft.com/office/drawing/2014/main" id="{AFFDA454-99C7-C3E5-5EA0-9894EEBBC892}"/>
              </a:ext>
            </a:extLst>
          </p:cNvPr>
          <p:cNvSpPr txBox="1"/>
          <p:nvPr/>
        </p:nvSpPr>
        <p:spPr>
          <a:xfrm>
            <a:off x="2470525" y="4959847"/>
            <a:ext cx="218681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everypiecematters.com/jget/volume03-issue01/card-game-to-improve-critical-thinking.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52072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3260</Words>
  <Application>Microsoft Office PowerPoint</Application>
  <PresentationFormat>Widescreen</PresentationFormat>
  <Paragraphs>293</Paragraphs>
  <Slides>35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Exploring Substance Use in Canada. A Curriculum for Social Service Workers</vt:lpstr>
      <vt:lpstr>Learning Objectives</vt:lpstr>
      <vt:lpstr>Why do people use substances?  Brainstorm </vt:lpstr>
      <vt:lpstr>Why Do People Use Substances?</vt:lpstr>
      <vt:lpstr>PowerPoint Presentation</vt:lpstr>
      <vt:lpstr>What is a Substance Use Disorder (SUD)?</vt:lpstr>
      <vt:lpstr>PowerPoint Presentation</vt:lpstr>
      <vt:lpstr>Exploring the power of protective factors in lifetime wellness. </vt:lpstr>
      <vt:lpstr>Social Service workers may have the opportunity to explore an individual’s journey, using your individual helping skills. </vt:lpstr>
      <vt:lpstr>Why do people continue to use substances, as part of a substance use disorder?</vt:lpstr>
      <vt:lpstr>What is Physical Dependence?</vt:lpstr>
      <vt:lpstr>What is Withdrawal</vt:lpstr>
      <vt:lpstr>What is Psychological Dependence?</vt:lpstr>
      <vt:lpstr>Did you Know…</vt:lpstr>
      <vt:lpstr>Withdrawal can be quite painful, particularly for people who are using opiates.</vt:lpstr>
      <vt:lpstr>Note the language used in the video you just watched.  </vt:lpstr>
      <vt:lpstr>PowerPoint Presentation</vt:lpstr>
      <vt:lpstr>PowerPoint Presentation</vt:lpstr>
      <vt:lpstr>PowerPoint Presentation</vt:lpstr>
      <vt:lpstr>Factors that make people vulnerable or resilient to a substance use disorder:</vt:lpstr>
      <vt:lpstr> There is a direct correlation between mental health disorders and substance use disorders. </vt:lpstr>
      <vt:lpstr> People who have a concurrent disorder may experience a “combination of problems, such as: </vt:lpstr>
      <vt:lpstr> Concurrent disorders and the importance of support for improved health outcomes:</vt:lpstr>
      <vt:lpstr>Concurrent Disorders:</vt:lpstr>
      <vt:lpstr>Health Canada’s focus on helping to prevent, treat or reduce the harms associated with opioids, stimulants, alcohol, prescription drugs, and other potentially harmful substances:</vt:lpstr>
      <vt:lpstr>How can Social Service Workers Help?</vt:lpstr>
      <vt:lpstr>We can use the Transtheoretical Model of Change or the Stages of Change to help?</vt:lpstr>
      <vt:lpstr>PowerPoint Presentation</vt:lpstr>
      <vt:lpstr>Stages Of Change</vt:lpstr>
      <vt:lpstr>Stages Of Change</vt:lpstr>
      <vt:lpstr>Stages Of Change</vt:lpstr>
      <vt:lpstr>Stages of Change to help people quit smoking:</vt:lpstr>
      <vt:lpstr>Self Care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Substance Use in Canada. A Curriculum for Social Service Workers</dc:title>
  <dc:creator>amber leanna</dc:creator>
  <cp:lastModifiedBy>Crouse,Julie</cp:lastModifiedBy>
  <cp:revision>2</cp:revision>
  <dcterms:created xsi:type="dcterms:W3CDTF">2022-05-14T18:30:34Z</dcterms:created>
  <dcterms:modified xsi:type="dcterms:W3CDTF">2022-06-08T12:07:52Z</dcterms:modified>
</cp:coreProperties>
</file>