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9" r:id="rId4"/>
    <p:sldId id="314" r:id="rId5"/>
    <p:sldId id="317" r:id="rId6"/>
    <p:sldId id="311" r:id="rId7"/>
    <p:sldId id="312" r:id="rId8"/>
    <p:sldId id="313" r:id="rId9"/>
    <p:sldId id="315" r:id="rId10"/>
    <p:sldId id="318" r:id="rId11"/>
    <p:sldId id="319" r:id="rId12"/>
    <p:sldId id="316" r:id="rId13"/>
    <p:sldId id="257" r:id="rId14"/>
    <p:sldId id="329" r:id="rId15"/>
    <p:sldId id="306" r:id="rId16"/>
    <p:sldId id="307" r:id="rId17"/>
    <p:sldId id="308" r:id="rId18"/>
    <p:sldId id="320" r:id="rId19"/>
    <p:sldId id="321" r:id="rId20"/>
    <p:sldId id="322" r:id="rId21"/>
    <p:sldId id="323" r:id="rId22"/>
    <p:sldId id="324" r:id="rId23"/>
    <p:sldId id="325" r:id="rId24"/>
    <p:sldId id="326" r:id="rId25"/>
    <p:sldId id="328" r:id="rId26"/>
    <p:sldId id="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85294-B984-4182-9295-50731868D1C1}" v="3" dt="2022-06-08T12:23:48.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use,Julie" userId="8738619b-c4ec-4c6e-bf7e-c79ecf51b25e" providerId="ADAL" clId="{77A85294-B984-4182-9295-50731868D1C1}"/>
    <pc:docChg chg="custSel delSld modSld sldOrd">
      <pc:chgData name="Crouse,Julie" userId="8738619b-c4ec-4c6e-bf7e-c79ecf51b25e" providerId="ADAL" clId="{77A85294-B984-4182-9295-50731868D1C1}" dt="2022-06-08T12:26:21.008" v="147" actId="6549"/>
      <pc:docMkLst>
        <pc:docMk/>
      </pc:docMkLst>
      <pc:sldChg chg="modSp mod">
        <pc:chgData name="Crouse,Julie" userId="8738619b-c4ec-4c6e-bf7e-c79ecf51b25e" providerId="ADAL" clId="{77A85294-B984-4182-9295-50731868D1C1}" dt="2022-06-08T12:21:06.989" v="2" actId="1076"/>
        <pc:sldMkLst>
          <pc:docMk/>
          <pc:sldMk cId="425969182" sldId="257"/>
        </pc:sldMkLst>
        <pc:spChg chg="mod">
          <ac:chgData name="Crouse,Julie" userId="8738619b-c4ec-4c6e-bf7e-c79ecf51b25e" providerId="ADAL" clId="{77A85294-B984-4182-9295-50731868D1C1}" dt="2022-06-08T12:21:06.989" v="2" actId="1076"/>
          <ac:spMkLst>
            <pc:docMk/>
            <pc:sldMk cId="425969182" sldId="257"/>
            <ac:spMk id="5" creationId="{A0ADBAF2-733C-AA00-6E69-4E5E28D9E7A2}"/>
          </ac:spMkLst>
        </pc:spChg>
      </pc:sldChg>
      <pc:sldChg chg="modSp mod ord">
        <pc:chgData name="Crouse,Julie" userId="8738619b-c4ec-4c6e-bf7e-c79ecf51b25e" providerId="ADAL" clId="{77A85294-B984-4182-9295-50731868D1C1}" dt="2022-06-08T12:22:25.226" v="45"/>
        <pc:sldMkLst>
          <pc:docMk/>
          <pc:sldMk cId="1124494822" sldId="309"/>
        </pc:sldMkLst>
        <pc:spChg chg="mod">
          <ac:chgData name="Crouse,Julie" userId="8738619b-c4ec-4c6e-bf7e-c79ecf51b25e" providerId="ADAL" clId="{77A85294-B984-4182-9295-50731868D1C1}" dt="2022-06-08T12:22:12.759" v="41" actId="20577"/>
          <ac:spMkLst>
            <pc:docMk/>
            <pc:sldMk cId="1124494822" sldId="309"/>
            <ac:spMk id="2" creationId="{F95270FF-477C-C37E-6F4A-1CE5CB8EE44B}"/>
          </ac:spMkLst>
        </pc:spChg>
      </pc:sldChg>
      <pc:sldChg chg="addSp modSp mod ord">
        <pc:chgData name="Crouse,Julie" userId="8738619b-c4ec-4c6e-bf7e-c79ecf51b25e" providerId="ADAL" clId="{77A85294-B984-4182-9295-50731868D1C1}" dt="2022-06-08T12:23:07.682" v="64" actId="14100"/>
        <pc:sldMkLst>
          <pc:docMk/>
          <pc:sldMk cId="13161419" sldId="311"/>
        </pc:sldMkLst>
        <pc:spChg chg="add mod">
          <ac:chgData name="Crouse,Julie" userId="8738619b-c4ec-4c6e-bf7e-c79ecf51b25e" providerId="ADAL" clId="{77A85294-B984-4182-9295-50731868D1C1}" dt="2022-06-08T12:23:07.682" v="64" actId="14100"/>
          <ac:spMkLst>
            <pc:docMk/>
            <pc:sldMk cId="13161419" sldId="311"/>
            <ac:spMk id="7" creationId="{649915E1-BFCC-A7CA-298D-AF407144FFA1}"/>
          </ac:spMkLst>
        </pc:spChg>
      </pc:sldChg>
      <pc:sldChg chg="addSp modSp mod ord">
        <pc:chgData name="Crouse,Julie" userId="8738619b-c4ec-4c6e-bf7e-c79ecf51b25e" providerId="ADAL" clId="{77A85294-B984-4182-9295-50731868D1C1}" dt="2022-06-08T12:23:19.819" v="92" actId="20577"/>
        <pc:sldMkLst>
          <pc:docMk/>
          <pc:sldMk cId="1573014443" sldId="312"/>
        </pc:sldMkLst>
        <pc:spChg chg="add mod">
          <ac:chgData name="Crouse,Julie" userId="8738619b-c4ec-4c6e-bf7e-c79ecf51b25e" providerId="ADAL" clId="{77A85294-B984-4182-9295-50731868D1C1}" dt="2022-06-08T12:23:19.819" v="92" actId="20577"/>
          <ac:spMkLst>
            <pc:docMk/>
            <pc:sldMk cId="1573014443" sldId="312"/>
            <ac:spMk id="4" creationId="{B071FA56-6815-FC39-C8E8-E6B0B3F6D191}"/>
          </ac:spMkLst>
        </pc:spChg>
      </pc:sldChg>
      <pc:sldChg chg="addSp delSp modSp mod ord">
        <pc:chgData name="Crouse,Julie" userId="8738619b-c4ec-4c6e-bf7e-c79ecf51b25e" providerId="ADAL" clId="{77A85294-B984-4182-9295-50731868D1C1}" dt="2022-06-08T12:24:01.717" v="121" actId="20577"/>
        <pc:sldMkLst>
          <pc:docMk/>
          <pc:sldMk cId="336047162" sldId="313"/>
        </pc:sldMkLst>
        <pc:spChg chg="mod">
          <ac:chgData name="Crouse,Julie" userId="8738619b-c4ec-4c6e-bf7e-c79ecf51b25e" providerId="ADAL" clId="{77A85294-B984-4182-9295-50731868D1C1}" dt="2022-06-08T12:23:43.416" v="95" actId="26606"/>
          <ac:spMkLst>
            <pc:docMk/>
            <pc:sldMk cId="336047162" sldId="313"/>
            <ac:spMk id="3" creationId="{299CDFB2-32E6-2693-BEF4-B031FC17FD3B}"/>
          </ac:spMkLst>
        </pc:spChg>
        <pc:spChg chg="mod">
          <ac:chgData name="Crouse,Julie" userId="8738619b-c4ec-4c6e-bf7e-c79ecf51b25e" providerId="ADAL" clId="{77A85294-B984-4182-9295-50731868D1C1}" dt="2022-06-08T12:23:43.416" v="95" actId="26606"/>
          <ac:spMkLst>
            <pc:docMk/>
            <pc:sldMk cId="336047162" sldId="313"/>
            <ac:spMk id="9" creationId="{46D1CEC6-20E2-F801-F461-C083A981A09E}"/>
          </ac:spMkLst>
        </pc:spChg>
        <pc:spChg chg="add mod">
          <ac:chgData name="Crouse,Julie" userId="8738619b-c4ec-4c6e-bf7e-c79ecf51b25e" providerId="ADAL" clId="{77A85294-B984-4182-9295-50731868D1C1}" dt="2022-06-08T12:24:01.717" v="121" actId="20577"/>
          <ac:spMkLst>
            <pc:docMk/>
            <pc:sldMk cId="336047162" sldId="313"/>
            <ac:spMk id="10" creationId="{86FB2DC2-69FB-7AB4-E9D9-5CA8AE252596}"/>
          </ac:spMkLst>
        </pc:spChg>
        <pc:spChg chg="del">
          <ac:chgData name="Crouse,Julie" userId="8738619b-c4ec-4c6e-bf7e-c79ecf51b25e" providerId="ADAL" clId="{77A85294-B984-4182-9295-50731868D1C1}" dt="2022-06-08T12:23:43.416" v="95" actId="26606"/>
          <ac:spMkLst>
            <pc:docMk/>
            <pc:sldMk cId="336047162" sldId="313"/>
            <ac:spMk id="24" creationId="{A419ADC7-DE7C-464E-9F88-6CAB6F61BC3F}"/>
          </ac:spMkLst>
        </pc:spChg>
        <pc:spChg chg="add">
          <ac:chgData name="Crouse,Julie" userId="8738619b-c4ec-4c6e-bf7e-c79ecf51b25e" providerId="ADAL" clId="{77A85294-B984-4182-9295-50731868D1C1}" dt="2022-06-08T12:23:43.416" v="95" actId="26606"/>
          <ac:spMkLst>
            <pc:docMk/>
            <pc:sldMk cId="336047162" sldId="313"/>
            <ac:spMk id="29" creationId="{4AC6B390-BC59-4F1D-A0EE-D71A92F0A0B2}"/>
          </ac:spMkLst>
        </pc:spChg>
        <pc:spChg chg="add">
          <ac:chgData name="Crouse,Julie" userId="8738619b-c4ec-4c6e-bf7e-c79ecf51b25e" providerId="ADAL" clId="{77A85294-B984-4182-9295-50731868D1C1}" dt="2022-06-08T12:23:43.416" v="95" actId="26606"/>
          <ac:spMkLst>
            <pc:docMk/>
            <pc:sldMk cId="336047162" sldId="313"/>
            <ac:spMk id="31" creationId="{B6C60D79-16F1-4C4B-B7E3-7634E7069CDE}"/>
          </ac:spMkLst>
        </pc:spChg>
        <pc:spChg chg="add">
          <ac:chgData name="Crouse,Julie" userId="8738619b-c4ec-4c6e-bf7e-c79ecf51b25e" providerId="ADAL" clId="{77A85294-B984-4182-9295-50731868D1C1}" dt="2022-06-08T12:23:43.416" v="95" actId="26606"/>
          <ac:spMkLst>
            <pc:docMk/>
            <pc:sldMk cId="336047162" sldId="313"/>
            <ac:spMk id="33" creationId="{426B127E-6498-4C77-9C9D-4553A5113B80}"/>
          </ac:spMkLst>
        </pc:spChg>
        <pc:picChg chg="mod">
          <ac:chgData name="Crouse,Julie" userId="8738619b-c4ec-4c6e-bf7e-c79ecf51b25e" providerId="ADAL" clId="{77A85294-B984-4182-9295-50731868D1C1}" dt="2022-06-08T12:23:43.416" v="95" actId="26606"/>
          <ac:picMkLst>
            <pc:docMk/>
            <pc:sldMk cId="336047162" sldId="313"/>
            <ac:picMk id="8" creationId="{F220CFC5-2E5D-144F-EA99-3A6BE37AF338}"/>
          </ac:picMkLst>
        </pc:picChg>
      </pc:sldChg>
      <pc:sldChg chg="modSp mod ord">
        <pc:chgData name="Crouse,Julie" userId="8738619b-c4ec-4c6e-bf7e-c79ecf51b25e" providerId="ADAL" clId="{77A85294-B984-4182-9295-50731868D1C1}" dt="2022-06-08T12:24:41.453" v="127" actId="1076"/>
        <pc:sldMkLst>
          <pc:docMk/>
          <pc:sldMk cId="384197552" sldId="314"/>
        </pc:sldMkLst>
        <pc:spChg chg="mod">
          <ac:chgData name="Crouse,Julie" userId="8738619b-c4ec-4c6e-bf7e-c79ecf51b25e" providerId="ADAL" clId="{77A85294-B984-4182-9295-50731868D1C1}" dt="2022-06-08T12:24:41.453" v="127" actId="1076"/>
          <ac:spMkLst>
            <pc:docMk/>
            <pc:sldMk cId="384197552" sldId="314"/>
            <ac:spMk id="5" creationId="{101F352A-C754-D9C8-0161-305139FBC885}"/>
          </ac:spMkLst>
        </pc:spChg>
        <pc:picChg chg="mod">
          <ac:chgData name="Crouse,Julie" userId="8738619b-c4ec-4c6e-bf7e-c79ecf51b25e" providerId="ADAL" clId="{77A85294-B984-4182-9295-50731868D1C1}" dt="2022-06-08T12:24:37.925" v="126" actId="14100"/>
          <ac:picMkLst>
            <pc:docMk/>
            <pc:sldMk cId="384197552" sldId="314"/>
            <ac:picMk id="4" creationId="{EE1CA9AC-70A5-34BC-170F-E988AA93CC6D}"/>
          </ac:picMkLst>
        </pc:picChg>
      </pc:sldChg>
      <pc:sldChg chg="ord">
        <pc:chgData name="Crouse,Julie" userId="8738619b-c4ec-4c6e-bf7e-c79ecf51b25e" providerId="ADAL" clId="{77A85294-B984-4182-9295-50731868D1C1}" dt="2022-06-08T12:24:54.746" v="129"/>
        <pc:sldMkLst>
          <pc:docMk/>
          <pc:sldMk cId="792427141" sldId="315"/>
        </pc:sldMkLst>
      </pc:sldChg>
      <pc:sldChg chg="ord">
        <pc:chgData name="Crouse,Julie" userId="8738619b-c4ec-4c6e-bf7e-c79ecf51b25e" providerId="ADAL" clId="{77A85294-B984-4182-9295-50731868D1C1}" dt="2022-06-08T12:25:40.443" v="139"/>
        <pc:sldMkLst>
          <pc:docMk/>
          <pc:sldMk cId="1833452223" sldId="316"/>
        </pc:sldMkLst>
      </pc:sldChg>
      <pc:sldChg chg="ord">
        <pc:chgData name="Crouse,Julie" userId="8738619b-c4ec-4c6e-bf7e-c79ecf51b25e" providerId="ADAL" clId="{77A85294-B984-4182-9295-50731868D1C1}" dt="2022-06-08T12:25:10.744" v="131"/>
        <pc:sldMkLst>
          <pc:docMk/>
          <pc:sldMk cId="2089788577" sldId="317"/>
        </pc:sldMkLst>
      </pc:sldChg>
      <pc:sldChg chg="ord">
        <pc:chgData name="Crouse,Julie" userId="8738619b-c4ec-4c6e-bf7e-c79ecf51b25e" providerId="ADAL" clId="{77A85294-B984-4182-9295-50731868D1C1}" dt="2022-06-08T12:25:44.027" v="141"/>
        <pc:sldMkLst>
          <pc:docMk/>
          <pc:sldMk cId="2762970852" sldId="318"/>
        </pc:sldMkLst>
      </pc:sldChg>
      <pc:sldChg chg="ord">
        <pc:chgData name="Crouse,Julie" userId="8738619b-c4ec-4c6e-bf7e-c79ecf51b25e" providerId="ADAL" clId="{77A85294-B984-4182-9295-50731868D1C1}" dt="2022-06-08T12:25:31.363" v="135"/>
        <pc:sldMkLst>
          <pc:docMk/>
          <pc:sldMk cId="2579252132" sldId="319"/>
        </pc:sldMkLst>
      </pc:sldChg>
      <pc:sldChg chg="ord">
        <pc:chgData name="Crouse,Julie" userId="8738619b-c4ec-4c6e-bf7e-c79ecf51b25e" providerId="ADAL" clId="{77A85294-B984-4182-9295-50731868D1C1}" dt="2022-06-08T12:26:00.199" v="145"/>
        <pc:sldMkLst>
          <pc:docMk/>
          <pc:sldMk cId="1579784565" sldId="323"/>
        </pc:sldMkLst>
      </pc:sldChg>
      <pc:sldChg chg="ord">
        <pc:chgData name="Crouse,Julie" userId="8738619b-c4ec-4c6e-bf7e-c79ecf51b25e" providerId="ADAL" clId="{77A85294-B984-4182-9295-50731868D1C1}" dt="2022-06-08T12:25:56.916" v="143"/>
        <pc:sldMkLst>
          <pc:docMk/>
          <pc:sldMk cId="2933768452" sldId="324"/>
        </pc:sldMkLst>
      </pc:sldChg>
      <pc:sldChg chg="del">
        <pc:chgData name="Crouse,Julie" userId="8738619b-c4ec-4c6e-bf7e-c79ecf51b25e" providerId="ADAL" clId="{77A85294-B984-4182-9295-50731868D1C1}" dt="2022-06-08T12:26:12.178" v="146" actId="47"/>
        <pc:sldMkLst>
          <pc:docMk/>
          <pc:sldMk cId="1388206243" sldId="327"/>
        </pc:sldMkLst>
      </pc:sldChg>
      <pc:sldChg chg="modSp mod">
        <pc:chgData name="Crouse,Julie" userId="8738619b-c4ec-4c6e-bf7e-c79ecf51b25e" providerId="ADAL" clId="{77A85294-B984-4182-9295-50731868D1C1}" dt="2022-06-08T12:26:21.008" v="147" actId="6549"/>
        <pc:sldMkLst>
          <pc:docMk/>
          <pc:sldMk cId="3289905041" sldId="328"/>
        </pc:sldMkLst>
        <pc:spChg chg="mod">
          <ac:chgData name="Crouse,Julie" userId="8738619b-c4ec-4c6e-bf7e-c79ecf51b25e" providerId="ADAL" clId="{77A85294-B984-4182-9295-50731868D1C1}" dt="2022-06-08T12:26:21.008" v="147" actId="6549"/>
          <ac:spMkLst>
            <pc:docMk/>
            <pc:sldMk cId="3289905041" sldId="328"/>
            <ac:spMk id="8" creationId="{531AA156-F54C-33B7-6687-3FE287A8D00E}"/>
          </ac:spMkLst>
        </pc:spChg>
      </pc:sldChg>
      <pc:sldChg chg="modSp mod">
        <pc:chgData name="Crouse,Julie" userId="8738619b-c4ec-4c6e-bf7e-c79ecf51b25e" providerId="ADAL" clId="{77A85294-B984-4182-9295-50731868D1C1}" dt="2022-06-08T12:21:38.293" v="37" actId="14100"/>
        <pc:sldMkLst>
          <pc:docMk/>
          <pc:sldMk cId="1921935594" sldId="329"/>
        </pc:sldMkLst>
        <pc:spChg chg="mod">
          <ac:chgData name="Crouse,Julie" userId="8738619b-c4ec-4c6e-bf7e-c79ecf51b25e" providerId="ADAL" clId="{77A85294-B984-4182-9295-50731868D1C1}" dt="2022-06-08T12:21:35.455" v="36" actId="1076"/>
          <ac:spMkLst>
            <pc:docMk/>
            <pc:sldMk cId="1921935594" sldId="329"/>
            <ac:spMk id="4" creationId="{CD7E22D0-094E-341F-AD0A-0E3872E80BB9}"/>
          </ac:spMkLst>
        </pc:spChg>
        <pc:graphicFrameChg chg="mod modGraphic">
          <ac:chgData name="Crouse,Julie" userId="8738619b-c4ec-4c6e-bf7e-c79ecf51b25e" providerId="ADAL" clId="{77A85294-B984-4182-9295-50731868D1C1}" dt="2022-06-08T12:21:38.293" v="37" actId="14100"/>
          <ac:graphicFrameMkLst>
            <pc:docMk/>
            <pc:sldMk cId="1921935594" sldId="329"/>
            <ac:graphicFrameMk id="2" creationId="{9BC428FD-29DA-5747-201D-586764B508BA}"/>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AD3F-F738-9EE0-BC66-F28250C476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D4B3501-A7D6-2419-26D3-A791E92180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DBD9A6B-E8C7-4D0D-CE22-A10ADF430E68}"/>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5" name="Footer Placeholder 4">
            <a:extLst>
              <a:ext uri="{FF2B5EF4-FFF2-40B4-BE49-F238E27FC236}">
                <a16:creationId xmlns:a16="http://schemas.microsoft.com/office/drawing/2014/main" id="{82B9EEDE-5E82-6AFC-AA01-8DB8D83DF3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4C5776-3404-01F2-7436-8552AE1CC8F6}"/>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321518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AC7-8282-A36F-C31A-88C1AC43094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C34B0A5-AE8E-C06B-FF10-4716F54DFB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CADCB0-CAB7-3C23-1794-A1A32E4E22F6}"/>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5" name="Footer Placeholder 4">
            <a:extLst>
              <a:ext uri="{FF2B5EF4-FFF2-40B4-BE49-F238E27FC236}">
                <a16:creationId xmlns:a16="http://schemas.microsoft.com/office/drawing/2014/main" id="{ED895062-970C-9BB5-F1F1-8871462950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3A6CD3-DBDA-7E5B-4B3E-884D061CDE5A}"/>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30725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EE552-06D5-6FD7-A25E-EB3011B9AD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9FC49DA-7E89-4492-C2B1-A385FD5260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F3F9A8B-DB52-9DC7-8CA7-5D24653B19C0}"/>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5" name="Footer Placeholder 4">
            <a:extLst>
              <a:ext uri="{FF2B5EF4-FFF2-40B4-BE49-F238E27FC236}">
                <a16:creationId xmlns:a16="http://schemas.microsoft.com/office/drawing/2014/main" id="{33D4A856-5B38-5CFB-7DE2-4DBF74D216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20EE68-65F8-B0E4-8547-2372D666BF1C}"/>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385090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4C56-3297-684C-F8D6-8848EF6029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48D6C83-E6C3-0481-EEBC-AA3D9EEA72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A3B498-CDB9-6A13-D750-1135E8E4C4CB}"/>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5" name="Footer Placeholder 4">
            <a:extLst>
              <a:ext uri="{FF2B5EF4-FFF2-40B4-BE49-F238E27FC236}">
                <a16:creationId xmlns:a16="http://schemas.microsoft.com/office/drawing/2014/main" id="{FAC7F561-F03D-773E-10F5-3371E51018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D267D4-0CBC-1C86-4BF8-1D39A7863A44}"/>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28415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CEFF-B129-EB2D-D9B6-CC5372CF95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802DB9D-8006-B69A-630F-1256F0151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D58FD5-70C9-E47A-26DD-08D199FB34C4}"/>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5" name="Footer Placeholder 4">
            <a:extLst>
              <a:ext uri="{FF2B5EF4-FFF2-40B4-BE49-F238E27FC236}">
                <a16:creationId xmlns:a16="http://schemas.microsoft.com/office/drawing/2014/main" id="{1456C558-1AC7-F5DD-6866-B62D983BAD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343F5E-75C6-8EFD-88CF-277626A098B3}"/>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35463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E1BD-26AB-4610-515A-79577DC84B2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8B1E621-9870-A30F-C41D-2AEAAABD8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527D6-A02F-7E28-35FD-24BC6B6CD4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28C5753-3EF9-9780-594F-B5FE6BA4E5A2}"/>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6" name="Footer Placeholder 5">
            <a:extLst>
              <a:ext uri="{FF2B5EF4-FFF2-40B4-BE49-F238E27FC236}">
                <a16:creationId xmlns:a16="http://schemas.microsoft.com/office/drawing/2014/main" id="{8B7EE712-BEBB-D31C-E50F-699374A0ECE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820D97-7CA2-04C3-7CF8-9FF93C26B53E}"/>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401064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80BA-1838-766D-78A1-5FDD790029D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BFA4B3-9D03-F1C2-E20F-447B5F11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1E3D13-56D9-69FA-9479-213655D086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5C4D4D9-A1E3-2C86-131B-860FE537D9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89BAB2-E36C-D378-2897-A8BE4AF0B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72B317E-3D67-9A61-DB5B-A1E4D7E0F7D5}"/>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8" name="Footer Placeholder 7">
            <a:extLst>
              <a:ext uri="{FF2B5EF4-FFF2-40B4-BE49-F238E27FC236}">
                <a16:creationId xmlns:a16="http://schemas.microsoft.com/office/drawing/2014/main" id="{ED30EB66-2991-3C16-1769-05E72F1F1E3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C7B23F8-7CB4-4F02-58F1-F2965123DA7C}"/>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269419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8261-B1CE-1ECA-70FE-A4F5946007A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6C07EFC-A846-F2F8-E925-51960A29163D}"/>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4" name="Footer Placeholder 3">
            <a:extLst>
              <a:ext uri="{FF2B5EF4-FFF2-40B4-BE49-F238E27FC236}">
                <a16:creationId xmlns:a16="http://schemas.microsoft.com/office/drawing/2014/main" id="{E135673B-B9F5-94DA-2506-51AA9A45164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FB319A2-0174-5D83-330E-8CB99977AA34}"/>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325238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4597C-0E7A-BD1E-8412-895A3165944B}"/>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3" name="Footer Placeholder 2">
            <a:extLst>
              <a:ext uri="{FF2B5EF4-FFF2-40B4-BE49-F238E27FC236}">
                <a16:creationId xmlns:a16="http://schemas.microsoft.com/office/drawing/2014/main" id="{5D9D22D4-BA8B-58F8-90C5-574389C0FF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8DDB79-16E0-5F29-89A1-F71A75C914E0}"/>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274884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DE32-67F1-F29B-5D5C-C4DB12D95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F127C3D-30C2-8982-B16E-A5E6B4C2C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A091545-8EB3-CDC1-130E-CB0CA4ABE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F46FD2-C2EC-4416-B59D-2B1CA923DEE9}"/>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6" name="Footer Placeholder 5">
            <a:extLst>
              <a:ext uri="{FF2B5EF4-FFF2-40B4-BE49-F238E27FC236}">
                <a16:creationId xmlns:a16="http://schemas.microsoft.com/office/drawing/2014/main" id="{51AC634A-9D14-E4C6-91F3-6B10967607E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408D380-74E4-54D4-16E2-2DFED2526A0F}"/>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412417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EC78-79E6-7FC9-A581-28588FAF7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F82DD48-5C14-CC7D-BCF7-A10C698A3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7EB049E-F926-7892-5AB3-DE35438A0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A74BC-E9EC-454C-B447-010956BFF598}"/>
              </a:ext>
            </a:extLst>
          </p:cNvPr>
          <p:cNvSpPr>
            <a:spLocks noGrp="1"/>
          </p:cNvSpPr>
          <p:nvPr>
            <p:ph type="dt" sz="half" idx="10"/>
          </p:nvPr>
        </p:nvSpPr>
        <p:spPr/>
        <p:txBody>
          <a:bodyPr/>
          <a:lstStyle/>
          <a:p>
            <a:fld id="{5DC3EC1F-B086-4626-BAB3-491028C66626}" type="datetimeFigureOut">
              <a:rPr lang="en-CA" smtClean="0"/>
              <a:t>2022-06-08</a:t>
            </a:fld>
            <a:endParaRPr lang="en-CA"/>
          </a:p>
        </p:txBody>
      </p:sp>
      <p:sp>
        <p:nvSpPr>
          <p:cNvPr id="6" name="Footer Placeholder 5">
            <a:extLst>
              <a:ext uri="{FF2B5EF4-FFF2-40B4-BE49-F238E27FC236}">
                <a16:creationId xmlns:a16="http://schemas.microsoft.com/office/drawing/2014/main" id="{BA010005-DD01-E56B-5AA2-559A94DE33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50B533A-0A90-50DC-732B-5E0672FC70BE}"/>
              </a:ext>
            </a:extLst>
          </p:cNvPr>
          <p:cNvSpPr>
            <a:spLocks noGrp="1"/>
          </p:cNvSpPr>
          <p:nvPr>
            <p:ph type="sldNum" sz="quarter" idx="12"/>
          </p:nvPr>
        </p:nvSpPr>
        <p:spPr/>
        <p:txBody>
          <a:bodyPr/>
          <a:lstStyle/>
          <a:p>
            <a:fld id="{3F0A05E3-BF6F-448A-90AA-C62CE8D75BFB}" type="slidenum">
              <a:rPr lang="en-CA" smtClean="0"/>
              <a:t>‹#›</a:t>
            </a:fld>
            <a:endParaRPr lang="en-CA"/>
          </a:p>
        </p:txBody>
      </p:sp>
    </p:spTree>
    <p:extLst>
      <p:ext uri="{BB962C8B-B14F-4D97-AF65-F5344CB8AC3E}">
        <p14:creationId xmlns:p14="http://schemas.microsoft.com/office/powerpoint/2010/main" val="167092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5AA416-9A4F-6ADE-3C0B-9A8D376B0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3A6CEC5-38AB-F1C6-9C07-75533002D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1E839F-74D8-283E-87C6-7738A608E6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3EC1F-B086-4626-BAB3-491028C66626}" type="datetimeFigureOut">
              <a:rPr lang="en-CA" smtClean="0"/>
              <a:t>2022-06-08</a:t>
            </a:fld>
            <a:endParaRPr lang="en-CA"/>
          </a:p>
        </p:txBody>
      </p:sp>
      <p:sp>
        <p:nvSpPr>
          <p:cNvPr id="5" name="Footer Placeholder 4">
            <a:extLst>
              <a:ext uri="{FF2B5EF4-FFF2-40B4-BE49-F238E27FC236}">
                <a16:creationId xmlns:a16="http://schemas.microsoft.com/office/drawing/2014/main" id="{A5218276-E840-AD96-94AD-DEF291DF9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ED607AF-9E86-B419-E431-8B004AF604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A05E3-BF6F-448A-90AA-C62CE8D75BFB}" type="slidenum">
              <a:rPr lang="en-CA" smtClean="0"/>
              <a:t>‹#›</a:t>
            </a:fld>
            <a:endParaRPr lang="en-CA"/>
          </a:p>
        </p:txBody>
      </p:sp>
    </p:spTree>
    <p:extLst>
      <p:ext uri="{BB962C8B-B14F-4D97-AF65-F5344CB8AC3E}">
        <p14:creationId xmlns:p14="http://schemas.microsoft.com/office/powerpoint/2010/main" val="1601011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44B0ms3XPKU?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qPix_X-9t7E?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su.pb.unizin.org/bbh143/chapter/drug-delivery-methods/"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perl.com/article/identify-slow-code-with-devel--timer/"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NDVV_M__CSI?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Kr0WU-6J79k?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su.pb.unizin.org/bbh143/chapter/4-3-drugs-and-the-brain/"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0-8PvNOdByc?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ngall.com/support-png/download/38644"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8612&amp;jazyk=E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ftforpeace.wordpress.com/2016/11/30/anger-freeze-response-and-krav-maga/"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70066-D139-5443-0230-90AA71F1E1AE}"/>
              </a:ext>
            </a:extLst>
          </p:cNvPr>
          <p:cNvSpPr>
            <a:spLocks noGrp="1"/>
          </p:cNvSpPr>
          <p:nvPr>
            <p:ph type="ctrTitle"/>
          </p:nvPr>
        </p:nvSpPr>
        <p:spPr/>
        <p:txBody>
          <a:bodyPr>
            <a:normAutofit/>
          </a:bodyPr>
          <a:lstStyle/>
          <a:p>
            <a:r>
              <a:rPr kumimoji="0" lang="en-CA" sz="4000" b="0" i="0" u="none" strike="noStrike" kern="1200" cap="none" spc="0" normalizeH="0" baseline="0" noProof="0" dirty="0">
                <a:ln>
                  <a:noFill/>
                </a:ln>
                <a:solidFill>
                  <a:prstClr val="black"/>
                </a:solidFill>
                <a:effectLst/>
                <a:uLnTx/>
                <a:uFillTx/>
                <a:latin typeface="Calibri Light" panose="020F0302020204030204"/>
                <a:ea typeface="+mj-ea"/>
                <a:cs typeface="+mj-cs"/>
              </a:rPr>
              <a:t>Exploring Substance Use in Canada. A Curriculum for Social Service Workers</a:t>
            </a:r>
            <a:br>
              <a:rPr lang="en-CA" sz="6000" b="1" dirty="0">
                <a:latin typeface="+mj-lt"/>
              </a:rPr>
            </a:br>
            <a:endParaRPr lang="en-CA" dirty="0"/>
          </a:p>
        </p:txBody>
      </p:sp>
      <p:sp>
        <p:nvSpPr>
          <p:cNvPr id="3" name="Subtitle 2">
            <a:extLst>
              <a:ext uri="{FF2B5EF4-FFF2-40B4-BE49-F238E27FC236}">
                <a16:creationId xmlns:a16="http://schemas.microsoft.com/office/drawing/2014/main" id="{E31CF4F7-23EC-1C00-2114-2A2709D94238}"/>
              </a:ext>
            </a:extLst>
          </p:cNvPr>
          <p:cNvSpPr>
            <a:spLocks noGrp="1"/>
          </p:cNvSpPr>
          <p:nvPr>
            <p:ph type="subTitle" idx="1"/>
          </p:nvPr>
        </p:nvSpPr>
        <p:spPr>
          <a:xfrm>
            <a:off x="0" y="3602038"/>
            <a:ext cx="12192000" cy="1655762"/>
          </a:xfrm>
        </p:spPr>
        <p:txBody>
          <a:bodyPr>
            <a:normAutofit/>
          </a:bodyPr>
          <a:lstStyle/>
          <a:p>
            <a:r>
              <a:rPr lang="en-US" sz="4800" dirty="0"/>
              <a:t>Chapter 4: Substances and Their Impact On The Brain and Body</a:t>
            </a:r>
            <a:endParaRPr lang="en-CA" sz="4800" dirty="0"/>
          </a:p>
        </p:txBody>
      </p:sp>
    </p:spTree>
    <p:extLst>
      <p:ext uri="{BB962C8B-B14F-4D97-AF65-F5344CB8AC3E}">
        <p14:creationId xmlns:p14="http://schemas.microsoft.com/office/powerpoint/2010/main" val="107977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9666-C95F-B452-2FD4-4EB2F8CAC58B}"/>
              </a:ext>
            </a:extLst>
          </p:cNvPr>
          <p:cNvSpPr>
            <a:spLocks noGrp="1"/>
          </p:cNvSpPr>
          <p:nvPr>
            <p:ph type="title"/>
          </p:nvPr>
        </p:nvSpPr>
        <p:spPr/>
        <p:txBody>
          <a:bodyPr/>
          <a:lstStyle/>
          <a:p>
            <a:pPr algn="ctr"/>
            <a:r>
              <a:rPr lang="en-CA" dirty="0"/>
              <a:t>The Nervous System in 9 Minutes</a:t>
            </a:r>
          </a:p>
        </p:txBody>
      </p:sp>
      <p:pic>
        <p:nvPicPr>
          <p:cNvPr id="4" name="Online Media 3" title="The Nervous System In 9 Minutes">
            <a:hlinkClick r:id="" action="ppaction://media"/>
            <a:extLst>
              <a:ext uri="{FF2B5EF4-FFF2-40B4-BE49-F238E27FC236}">
                <a16:creationId xmlns:a16="http://schemas.microsoft.com/office/drawing/2014/main" id="{5D703C32-DA42-C41A-0C86-8A19324FDF24}"/>
              </a:ext>
            </a:extLst>
          </p:cNvPr>
          <p:cNvPicPr>
            <a:picLocks noGrp="1" noRot="1" noChangeAspect="1"/>
          </p:cNvPicPr>
          <p:nvPr>
            <p:ph idx="1"/>
            <a:videoFile r:link="rId1"/>
          </p:nvPr>
        </p:nvPicPr>
        <p:blipFill>
          <a:blip r:embed="rId3"/>
          <a:stretch>
            <a:fillRect/>
          </a:stretch>
        </p:blipFill>
        <p:spPr>
          <a:xfrm>
            <a:off x="1508711" y="1308888"/>
            <a:ext cx="9174577" cy="5183987"/>
          </a:xfrm>
          <a:prstGeom prst="rect">
            <a:avLst/>
          </a:prstGeom>
        </p:spPr>
      </p:pic>
      <p:sp>
        <p:nvSpPr>
          <p:cNvPr id="6" name="TextBox 5">
            <a:extLst>
              <a:ext uri="{FF2B5EF4-FFF2-40B4-BE49-F238E27FC236}">
                <a16:creationId xmlns:a16="http://schemas.microsoft.com/office/drawing/2014/main" id="{E53CB8E1-3AAB-6DA5-6945-231A37FEBBC5}"/>
              </a:ext>
            </a:extLst>
          </p:cNvPr>
          <p:cNvSpPr txBox="1"/>
          <p:nvPr/>
        </p:nvSpPr>
        <p:spPr>
          <a:xfrm>
            <a:off x="1508711" y="1303298"/>
            <a:ext cx="6096000" cy="369332"/>
          </a:xfrm>
          <a:prstGeom prst="rect">
            <a:avLst/>
          </a:prstGeom>
          <a:noFill/>
        </p:spPr>
        <p:txBody>
          <a:bodyPr wrap="square">
            <a:spAutoFit/>
          </a:bodyPr>
          <a:lstStyle/>
          <a:p>
            <a:r>
              <a:rPr lang="en-CA" dirty="0"/>
              <a:t>https://youtu.be/44B0ms3XPKU</a:t>
            </a:r>
          </a:p>
        </p:txBody>
      </p:sp>
      <p:sp>
        <p:nvSpPr>
          <p:cNvPr id="8" name="TextBox 7">
            <a:extLst>
              <a:ext uri="{FF2B5EF4-FFF2-40B4-BE49-F238E27FC236}">
                <a16:creationId xmlns:a16="http://schemas.microsoft.com/office/drawing/2014/main" id="{4A8DF9DF-D86B-1531-189D-A186AB9290A8}"/>
              </a:ext>
            </a:extLst>
          </p:cNvPr>
          <p:cNvSpPr txBox="1"/>
          <p:nvPr/>
        </p:nvSpPr>
        <p:spPr>
          <a:xfrm>
            <a:off x="1374153" y="6492875"/>
            <a:ext cx="6096000" cy="369332"/>
          </a:xfrm>
          <a:prstGeom prst="rect">
            <a:avLst/>
          </a:prstGeom>
          <a:noFill/>
        </p:spPr>
        <p:txBody>
          <a:bodyPr wrap="square">
            <a:spAutoFit/>
          </a:bodyPr>
          <a:lstStyle/>
          <a:p>
            <a:r>
              <a:rPr lang="en-CA" dirty="0"/>
              <a:t>(CTE Skills, 2017).</a:t>
            </a:r>
          </a:p>
        </p:txBody>
      </p:sp>
    </p:spTree>
    <p:extLst>
      <p:ext uri="{BB962C8B-B14F-4D97-AF65-F5344CB8AC3E}">
        <p14:creationId xmlns:p14="http://schemas.microsoft.com/office/powerpoint/2010/main" val="27629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17A8C9-F07D-8A8E-03B2-3C236F45B318}"/>
              </a:ext>
            </a:extLst>
          </p:cNvPr>
          <p:cNvPicPr>
            <a:picLocks noChangeAspect="1"/>
          </p:cNvPicPr>
          <p:nvPr/>
        </p:nvPicPr>
        <p:blipFill>
          <a:blip r:embed="rId2"/>
          <a:stretch>
            <a:fillRect/>
          </a:stretch>
        </p:blipFill>
        <p:spPr>
          <a:xfrm>
            <a:off x="1210917" y="-21090"/>
            <a:ext cx="9770165" cy="6900179"/>
          </a:xfrm>
          <a:prstGeom prst="rect">
            <a:avLst/>
          </a:prstGeom>
        </p:spPr>
      </p:pic>
    </p:spTree>
    <p:extLst>
      <p:ext uri="{BB962C8B-B14F-4D97-AF65-F5344CB8AC3E}">
        <p14:creationId xmlns:p14="http://schemas.microsoft.com/office/powerpoint/2010/main" val="257925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8101-D8CA-E09A-818C-22EDFDD8D94E}"/>
              </a:ext>
            </a:extLst>
          </p:cNvPr>
          <p:cNvSpPr>
            <a:spLocks noGrp="1"/>
          </p:cNvSpPr>
          <p:nvPr>
            <p:ph type="title"/>
          </p:nvPr>
        </p:nvSpPr>
        <p:spPr/>
        <p:txBody>
          <a:bodyPr>
            <a:normAutofit/>
          </a:bodyPr>
          <a:lstStyle/>
          <a:p>
            <a:r>
              <a:rPr lang="en-CA" sz="4000" dirty="0"/>
              <a:t>The Nervous System Part 1: Crash Course Anatomy</a:t>
            </a:r>
          </a:p>
        </p:txBody>
      </p:sp>
      <p:pic>
        <p:nvPicPr>
          <p:cNvPr id="4" name="Online Media 3" title="The Nervous System, Part 1: Crash Course Anatomy &amp; Physiology #8">
            <a:hlinkClick r:id="" action="ppaction://media"/>
            <a:extLst>
              <a:ext uri="{FF2B5EF4-FFF2-40B4-BE49-F238E27FC236}">
                <a16:creationId xmlns:a16="http://schemas.microsoft.com/office/drawing/2014/main" id="{9C48C44E-DF65-5260-9CB0-072D63DA0BAE}"/>
              </a:ext>
            </a:extLst>
          </p:cNvPr>
          <p:cNvPicPr>
            <a:picLocks noGrp="1" noRot="1" noChangeAspect="1"/>
          </p:cNvPicPr>
          <p:nvPr>
            <p:ph idx="1"/>
            <a:videoFile r:link="rId1"/>
          </p:nvPr>
        </p:nvPicPr>
        <p:blipFill>
          <a:blip r:embed="rId3"/>
          <a:stretch>
            <a:fillRect/>
          </a:stretch>
        </p:blipFill>
        <p:spPr>
          <a:xfrm>
            <a:off x="1844606" y="1438824"/>
            <a:ext cx="8502788" cy="4804400"/>
          </a:xfrm>
          <a:prstGeom prst="rect">
            <a:avLst/>
          </a:prstGeom>
        </p:spPr>
      </p:pic>
      <p:sp>
        <p:nvSpPr>
          <p:cNvPr id="6" name="TextBox 5">
            <a:extLst>
              <a:ext uri="{FF2B5EF4-FFF2-40B4-BE49-F238E27FC236}">
                <a16:creationId xmlns:a16="http://schemas.microsoft.com/office/drawing/2014/main" id="{3DD467C3-3C23-0F0F-E4D1-F1C24BBAB29F}"/>
              </a:ext>
            </a:extLst>
          </p:cNvPr>
          <p:cNvSpPr txBox="1"/>
          <p:nvPr/>
        </p:nvSpPr>
        <p:spPr>
          <a:xfrm>
            <a:off x="1844606" y="1438824"/>
            <a:ext cx="6096000" cy="369332"/>
          </a:xfrm>
          <a:prstGeom prst="rect">
            <a:avLst/>
          </a:prstGeom>
          <a:noFill/>
        </p:spPr>
        <p:txBody>
          <a:bodyPr wrap="square">
            <a:spAutoFit/>
          </a:bodyPr>
          <a:lstStyle/>
          <a:p>
            <a:r>
              <a:rPr lang="en-CA" dirty="0"/>
              <a:t>https://youtu.be/qPix_X-9t7E</a:t>
            </a:r>
          </a:p>
        </p:txBody>
      </p:sp>
      <p:sp>
        <p:nvSpPr>
          <p:cNvPr id="8" name="TextBox 7">
            <a:extLst>
              <a:ext uri="{FF2B5EF4-FFF2-40B4-BE49-F238E27FC236}">
                <a16:creationId xmlns:a16="http://schemas.microsoft.com/office/drawing/2014/main" id="{D4308868-B417-9297-5670-7D50D06F9C37}"/>
              </a:ext>
            </a:extLst>
          </p:cNvPr>
          <p:cNvSpPr txBox="1"/>
          <p:nvPr/>
        </p:nvSpPr>
        <p:spPr>
          <a:xfrm>
            <a:off x="1844606" y="6243224"/>
            <a:ext cx="6096000" cy="369332"/>
          </a:xfrm>
          <a:prstGeom prst="rect">
            <a:avLst/>
          </a:prstGeom>
          <a:noFill/>
        </p:spPr>
        <p:txBody>
          <a:bodyPr wrap="square">
            <a:spAutoFit/>
          </a:bodyPr>
          <a:lstStyle/>
          <a:p>
            <a:r>
              <a:rPr lang="en-CA" dirty="0"/>
              <a:t>(Crash Course, 2015).</a:t>
            </a:r>
          </a:p>
        </p:txBody>
      </p:sp>
    </p:spTree>
    <p:extLst>
      <p:ext uri="{BB962C8B-B14F-4D97-AF65-F5344CB8AC3E}">
        <p14:creationId xmlns:p14="http://schemas.microsoft.com/office/powerpoint/2010/main" val="183345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5264F7-177B-8321-0A29-E5AA7E7140AD}"/>
              </a:ext>
            </a:extLst>
          </p:cNvPr>
          <p:cNvSpPr>
            <a:spLocks noGrp="1"/>
          </p:cNvSpPr>
          <p:nvPr>
            <p:ph type="title"/>
          </p:nvPr>
        </p:nvSpPr>
        <p:spPr>
          <a:xfrm>
            <a:off x="838200" y="365125"/>
            <a:ext cx="10515600" cy="1306443"/>
          </a:xfrm>
        </p:spPr>
        <p:txBody>
          <a:bodyPr>
            <a:normAutofit/>
          </a:bodyPr>
          <a:lstStyle/>
          <a:p>
            <a:r>
              <a:rPr lang="en-US" sz="2500" b="1" dirty="0"/>
              <a:t>The faster a substance reaches the brain, the more likely it may become misused.</a:t>
            </a:r>
            <a:br>
              <a:rPr lang="en-US" sz="2500" b="1" dirty="0"/>
            </a:br>
            <a:br>
              <a:rPr lang="en-US" sz="2500" b="1" dirty="0"/>
            </a:br>
            <a:r>
              <a:rPr lang="en-US" sz="2500" b="1" dirty="0"/>
              <a:t> </a:t>
            </a:r>
            <a:endParaRPr lang="en-CA" sz="2500" b="1" dirty="0"/>
          </a:p>
        </p:txBody>
      </p:sp>
      <p:sp>
        <p:nvSpPr>
          <p:cNvPr id="5" name="Content Placeholder 4">
            <a:extLst>
              <a:ext uri="{FF2B5EF4-FFF2-40B4-BE49-F238E27FC236}">
                <a16:creationId xmlns:a16="http://schemas.microsoft.com/office/drawing/2014/main" id="{A0ADBAF2-733C-AA00-6E69-4E5E28D9E7A2}"/>
              </a:ext>
            </a:extLst>
          </p:cNvPr>
          <p:cNvSpPr>
            <a:spLocks noGrp="1"/>
          </p:cNvSpPr>
          <p:nvPr>
            <p:ph idx="1"/>
          </p:nvPr>
        </p:nvSpPr>
        <p:spPr>
          <a:xfrm>
            <a:off x="234438" y="1648570"/>
            <a:ext cx="4374748" cy="4303464"/>
          </a:xfrm>
        </p:spPr>
        <p:txBody>
          <a:bodyPr>
            <a:normAutofit/>
          </a:bodyPr>
          <a:lstStyle/>
          <a:p>
            <a:pPr marL="0" indent="0">
              <a:buNone/>
            </a:pPr>
            <a:endParaRPr lang="en-US" sz="2000" dirty="0"/>
          </a:p>
          <a:p>
            <a:pPr marL="0" indent="0">
              <a:buNone/>
            </a:pPr>
            <a:r>
              <a:rPr lang="en-US" sz="2400" dirty="0"/>
              <a:t>Different methods of delivery—smoking, injecting, or snorting—largely influence how quickly a substance reaches the brain. Delivery methods, genetics, and environment all influence the potential of a substance to develop into a substance use disorder</a:t>
            </a:r>
            <a:endParaRPr lang="en-CA" sz="2400" dirty="0"/>
          </a:p>
        </p:txBody>
      </p:sp>
      <p:pic>
        <p:nvPicPr>
          <p:cNvPr id="7" name="Picture 6" descr="Diagram&#10;&#10;Description automatically generated">
            <a:extLst>
              <a:ext uri="{FF2B5EF4-FFF2-40B4-BE49-F238E27FC236}">
                <a16:creationId xmlns:a16="http://schemas.microsoft.com/office/drawing/2014/main" id="{110A2645-23B0-C693-B900-921321D5671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94" r="3995" b="-1"/>
          <a:stretch/>
        </p:blipFill>
        <p:spPr>
          <a:xfrm>
            <a:off x="4843624" y="1671569"/>
            <a:ext cx="6510175" cy="4457521"/>
          </a:xfrm>
          <a:prstGeom prst="rect">
            <a:avLst/>
          </a:prstGeom>
        </p:spPr>
      </p:pic>
      <p:sp>
        <p:nvSpPr>
          <p:cNvPr id="8" name="TextBox 7">
            <a:extLst>
              <a:ext uri="{FF2B5EF4-FFF2-40B4-BE49-F238E27FC236}">
                <a16:creationId xmlns:a16="http://schemas.microsoft.com/office/drawing/2014/main" id="{D7891B72-62E1-09D8-7F17-1E807DB1745F}"/>
              </a:ext>
            </a:extLst>
          </p:cNvPr>
          <p:cNvSpPr txBox="1"/>
          <p:nvPr/>
        </p:nvSpPr>
        <p:spPr>
          <a:xfrm>
            <a:off x="8913708" y="5929035"/>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psu.pb.unizin.org/bbh143/chapter/drug-delivery-methods/">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42596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C428FD-29DA-5747-201D-586764B508BA}"/>
              </a:ext>
            </a:extLst>
          </p:cNvPr>
          <p:cNvGraphicFramePr>
            <a:graphicFrameLocks noGrp="1"/>
          </p:cNvGraphicFramePr>
          <p:nvPr>
            <p:extLst>
              <p:ext uri="{D42A27DB-BD31-4B8C-83A1-F6EECF244321}">
                <p14:modId xmlns:p14="http://schemas.microsoft.com/office/powerpoint/2010/main" val="2433971803"/>
              </p:ext>
            </p:extLst>
          </p:nvPr>
        </p:nvGraphicFramePr>
        <p:xfrm>
          <a:off x="4438436" y="0"/>
          <a:ext cx="8853495" cy="6808765"/>
        </p:xfrm>
        <a:graphic>
          <a:graphicData uri="http://schemas.openxmlformats.org/drawingml/2006/table">
            <a:tbl>
              <a:tblPr/>
              <a:tblGrid>
                <a:gridCol w="1612134">
                  <a:extLst>
                    <a:ext uri="{9D8B030D-6E8A-4147-A177-3AD203B41FA5}">
                      <a16:colId xmlns:a16="http://schemas.microsoft.com/office/drawing/2014/main" val="3571701754"/>
                    </a:ext>
                  </a:extLst>
                </a:gridCol>
                <a:gridCol w="7241361">
                  <a:extLst>
                    <a:ext uri="{9D8B030D-6E8A-4147-A177-3AD203B41FA5}">
                      <a16:colId xmlns:a16="http://schemas.microsoft.com/office/drawing/2014/main" val="3072570576"/>
                    </a:ext>
                  </a:extLst>
                </a:gridCol>
              </a:tblGrid>
              <a:tr h="244594">
                <a:tc>
                  <a:txBody>
                    <a:bodyPr/>
                    <a:lstStyle/>
                    <a:p>
                      <a:pPr algn="l" fontAlgn="ctr"/>
                      <a:r>
                        <a:rPr lang="en-CA" sz="1400" b="1">
                          <a:effectLst/>
                        </a:rPr>
                        <a:t>Route</a:t>
                      </a:r>
                      <a:endParaRPr lang="en-CA" sz="1400">
                        <a:effectLst/>
                      </a:endParaRPr>
                    </a:p>
                  </a:txBody>
                  <a:tcPr marL="40667" marR="40667" marT="20333" marB="20333" anchor="ctr">
                    <a:lnL>
                      <a:noFill/>
                    </a:lnL>
                    <a:lnR>
                      <a:noFill/>
                    </a:lnR>
                    <a:lnT>
                      <a:noFill/>
                    </a:lnT>
                    <a:lnB>
                      <a:noFill/>
                    </a:lnB>
                  </a:tcPr>
                </a:tc>
                <a:tc>
                  <a:txBody>
                    <a:bodyPr/>
                    <a:lstStyle/>
                    <a:p>
                      <a:pPr algn="l" fontAlgn="ctr"/>
                      <a:r>
                        <a:rPr lang="en-CA" sz="1400" b="1" dirty="0">
                          <a:effectLst/>
                        </a:rPr>
                        <a:t>Explanation</a:t>
                      </a:r>
                      <a:endParaRPr lang="en-CA" sz="1400" dirty="0">
                        <a:effectLst/>
                      </a:endParaRPr>
                    </a:p>
                  </a:txBody>
                  <a:tcPr marL="40667" marR="40667" marT="20333" marB="20333" anchor="ctr">
                    <a:lnL>
                      <a:noFill/>
                    </a:lnL>
                    <a:lnR>
                      <a:noFill/>
                    </a:lnR>
                    <a:lnT>
                      <a:noFill/>
                    </a:lnT>
                    <a:lnB>
                      <a:noFill/>
                    </a:lnB>
                  </a:tcPr>
                </a:tc>
                <a:extLst>
                  <a:ext uri="{0D108BD9-81ED-4DB2-BD59-A6C34878D82A}">
                    <a16:rowId xmlns:a16="http://schemas.microsoft.com/office/drawing/2014/main" val="2305087672"/>
                  </a:ext>
                </a:extLst>
              </a:tr>
              <a:tr h="244594">
                <a:tc>
                  <a:txBody>
                    <a:bodyPr/>
                    <a:lstStyle/>
                    <a:p>
                      <a:pPr algn="l" fontAlgn="ctr"/>
                      <a:r>
                        <a:rPr lang="en-CA" sz="1400">
                          <a:effectLst/>
                        </a:rPr>
                        <a:t>buccal</a:t>
                      </a:r>
                    </a:p>
                  </a:txBody>
                  <a:tcPr marL="40667" marR="40667" marT="20333" marB="20333" anchor="ctr">
                    <a:lnL>
                      <a:noFill/>
                    </a:lnL>
                    <a:lnR>
                      <a:noFill/>
                    </a:lnR>
                    <a:lnT>
                      <a:noFill/>
                    </a:lnT>
                    <a:lnB>
                      <a:noFill/>
                    </a:lnB>
                  </a:tcPr>
                </a:tc>
                <a:tc>
                  <a:txBody>
                    <a:bodyPr/>
                    <a:lstStyle/>
                    <a:p>
                      <a:pPr algn="l" fontAlgn="ctr"/>
                      <a:r>
                        <a:rPr lang="en-CA" sz="1400">
                          <a:effectLst/>
                        </a:rPr>
                        <a:t>held inside the cheek</a:t>
                      </a:r>
                    </a:p>
                  </a:txBody>
                  <a:tcPr marL="40667" marR="40667" marT="20333" marB="20333" anchor="ctr">
                    <a:lnL>
                      <a:noFill/>
                    </a:lnL>
                    <a:lnR>
                      <a:noFill/>
                    </a:lnR>
                    <a:lnT>
                      <a:noFill/>
                    </a:lnT>
                    <a:lnB>
                      <a:noFill/>
                    </a:lnB>
                  </a:tcPr>
                </a:tc>
                <a:extLst>
                  <a:ext uri="{0D108BD9-81ED-4DB2-BD59-A6C34878D82A}">
                    <a16:rowId xmlns:a16="http://schemas.microsoft.com/office/drawing/2014/main" val="3744806839"/>
                  </a:ext>
                </a:extLst>
              </a:tr>
              <a:tr h="585224">
                <a:tc>
                  <a:txBody>
                    <a:bodyPr/>
                    <a:lstStyle/>
                    <a:p>
                      <a:pPr algn="l" fontAlgn="ctr"/>
                      <a:r>
                        <a:rPr lang="en-CA" sz="1400" dirty="0">
                          <a:effectLst/>
                        </a:rPr>
                        <a:t>enteral</a:t>
                      </a:r>
                    </a:p>
                  </a:txBody>
                  <a:tcPr marL="40667" marR="40667" marT="20333" marB="20333" anchor="ctr">
                    <a:lnL>
                      <a:noFill/>
                    </a:lnL>
                    <a:lnR>
                      <a:noFill/>
                    </a:lnR>
                    <a:lnT>
                      <a:noFill/>
                    </a:lnT>
                    <a:lnB>
                      <a:noFill/>
                    </a:lnB>
                  </a:tcPr>
                </a:tc>
                <a:tc>
                  <a:txBody>
                    <a:bodyPr/>
                    <a:lstStyle/>
                    <a:p>
                      <a:pPr algn="l" fontAlgn="ctr"/>
                      <a:r>
                        <a:rPr lang="en-US" sz="1400">
                          <a:effectLst/>
                        </a:rPr>
                        <a:t>delivered directly into the stomach or intestine (with a G-tube or J-tube)</a:t>
                      </a:r>
                    </a:p>
                  </a:txBody>
                  <a:tcPr marL="40667" marR="40667" marT="20333" marB="20333" anchor="ctr">
                    <a:lnL>
                      <a:noFill/>
                    </a:lnL>
                    <a:lnR>
                      <a:noFill/>
                    </a:lnR>
                    <a:lnT>
                      <a:noFill/>
                    </a:lnT>
                    <a:lnB>
                      <a:noFill/>
                    </a:lnB>
                  </a:tcPr>
                </a:tc>
                <a:extLst>
                  <a:ext uri="{0D108BD9-81ED-4DB2-BD59-A6C34878D82A}">
                    <a16:rowId xmlns:a16="http://schemas.microsoft.com/office/drawing/2014/main" val="1575407159"/>
                  </a:ext>
                </a:extLst>
              </a:tr>
              <a:tr h="409656">
                <a:tc>
                  <a:txBody>
                    <a:bodyPr/>
                    <a:lstStyle/>
                    <a:p>
                      <a:pPr algn="l" fontAlgn="ctr"/>
                      <a:r>
                        <a:rPr lang="en-CA" sz="1400">
                          <a:effectLst/>
                        </a:rPr>
                        <a:t>inhalable</a:t>
                      </a:r>
                    </a:p>
                  </a:txBody>
                  <a:tcPr marL="40667" marR="40667" marT="20333" marB="20333" anchor="ctr">
                    <a:lnL>
                      <a:noFill/>
                    </a:lnL>
                    <a:lnR>
                      <a:noFill/>
                    </a:lnR>
                    <a:lnT>
                      <a:noFill/>
                    </a:lnT>
                    <a:lnB>
                      <a:noFill/>
                    </a:lnB>
                  </a:tcPr>
                </a:tc>
                <a:tc>
                  <a:txBody>
                    <a:bodyPr/>
                    <a:lstStyle/>
                    <a:p>
                      <a:pPr algn="l" fontAlgn="ctr"/>
                      <a:r>
                        <a:rPr lang="en-US" sz="1400">
                          <a:effectLst/>
                        </a:rPr>
                        <a:t>breathed in through a tube or mask</a:t>
                      </a:r>
                    </a:p>
                  </a:txBody>
                  <a:tcPr marL="40667" marR="40667" marT="20333" marB="20333" anchor="ctr">
                    <a:lnL>
                      <a:noFill/>
                    </a:lnL>
                    <a:lnR>
                      <a:noFill/>
                    </a:lnR>
                    <a:lnT>
                      <a:noFill/>
                    </a:lnT>
                    <a:lnB>
                      <a:noFill/>
                    </a:lnB>
                  </a:tcPr>
                </a:tc>
                <a:extLst>
                  <a:ext uri="{0D108BD9-81ED-4DB2-BD59-A6C34878D82A}">
                    <a16:rowId xmlns:a16="http://schemas.microsoft.com/office/drawing/2014/main" val="4038612837"/>
                  </a:ext>
                </a:extLst>
              </a:tr>
              <a:tr h="585224">
                <a:tc>
                  <a:txBody>
                    <a:bodyPr/>
                    <a:lstStyle/>
                    <a:p>
                      <a:pPr algn="l" fontAlgn="ctr"/>
                      <a:r>
                        <a:rPr lang="en-CA" sz="1400">
                          <a:effectLst/>
                        </a:rPr>
                        <a:t>infused</a:t>
                      </a:r>
                    </a:p>
                  </a:txBody>
                  <a:tcPr marL="40667" marR="40667" marT="20333" marB="20333" anchor="ctr">
                    <a:lnL>
                      <a:noFill/>
                    </a:lnL>
                    <a:lnR>
                      <a:noFill/>
                    </a:lnR>
                    <a:lnT>
                      <a:noFill/>
                    </a:lnT>
                    <a:lnB>
                      <a:noFill/>
                    </a:lnB>
                  </a:tcPr>
                </a:tc>
                <a:tc>
                  <a:txBody>
                    <a:bodyPr/>
                    <a:lstStyle/>
                    <a:p>
                      <a:pPr algn="l" fontAlgn="ctr"/>
                      <a:r>
                        <a:rPr lang="en-US" sz="1400">
                          <a:effectLst/>
                        </a:rPr>
                        <a:t>injected into a vein with an IV line and slowly dripped in over time</a:t>
                      </a:r>
                    </a:p>
                  </a:txBody>
                  <a:tcPr marL="40667" marR="40667" marT="20333" marB="20333" anchor="ctr">
                    <a:lnL>
                      <a:noFill/>
                    </a:lnL>
                    <a:lnR>
                      <a:noFill/>
                    </a:lnR>
                    <a:lnT>
                      <a:noFill/>
                    </a:lnT>
                    <a:lnB>
                      <a:noFill/>
                    </a:lnB>
                  </a:tcPr>
                </a:tc>
                <a:extLst>
                  <a:ext uri="{0D108BD9-81ED-4DB2-BD59-A6C34878D82A}">
                    <a16:rowId xmlns:a16="http://schemas.microsoft.com/office/drawing/2014/main" val="1806625179"/>
                  </a:ext>
                </a:extLst>
              </a:tr>
              <a:tr h="450032">
                <a:tc>
                  <a:txBody>
                    <a:bodyPr/>
                    <a:lstStyle/>
                    <a:p>
                      <a:pPr algn="l" fontAlgn="ctr"/>
                      <a:r>
                        <a:rPr lang="en-CA" sz="1400" dirty="0">
                          <a:effectLst/>
                        </a:rPr>
                        <a:t>intramuscular</a:t>
                      </a:r>
                    </a:p>
                  </a:txBody>
                  <a:tcPr marL="40667" marR="40667" marT="20333" marB="20333" anchor="ctr">
                    <a:lnL>
                      <a:noFill/>
                    </a:lnL>
                    <a:lnR>
                      <a:noFill/>
                    </a:lnR>
                    <a:lnT>
                      <a:noFill/>
                    </a:lnT>
                    <a:lnB>
                      <a:noFill/>
                    </a:lnB>
                  </a:tcPr>
                </a:tc>
                <a:tc>
                  <a:txBody>
                    <a:bodyPr/>
                    <a:lstStyle/>
                    <a:p>
                      <a:pPr algn="l" fontAlgn="ctr"/>
                      <a:r>
                        <a:rPr lang="en-US" sz="1400">
                          <a:effectLst/>
                        </a:rPr>
                        <a:t>injected into muscle with a syringe</a:t>
                      </a:r>
                    </a:p>
                  </a:txBody>
                  <a:tcPr marL="40667" marR="40667" marT="20333" marB="20333" anchor="ctr">
                    <a:lnL>
                      <a:noFill/>
                    </a:lnL>
                    <a:lnR>
                      <a:noFill/>
                    </a:lnR>
                    <a:lnT>
                      <a:noFill/>
                    </a:lnT>
                    <a:lnB>
                      <a:noFill/>
                    </a:lnB>
                  </a:tcPr>
                </a:tc>
                <a:extLst>
                  <a:ext uri="{0D108BD9-81ED-4DB2-BD59-A6C34878D82A}">
                    <a16:rowId xmlns:a16="http://schemas.microsoft.com/office/drawing/2014/main" val="1805562056"/>
                  </a:ext>
                </a:extLst>
              </a:tr>
              <a:tr h="244594">
                <a:tc>
                  <a:txBody>
                    <a:bodyPr/>
                    <a:lstStyle/>
                    <a:p>
                      <a:pPr algn="l" fontAlgn="ctr"/>
                      <a:r>
                        <a:rPr lang="en-CA" sz="1400">
                          <a:effectLst/>
                        </a:rPr>
                        <a:t>intrathecal</a:t>
                      </a:r>
                    </a:p>
                  </a:txBody>
                  <a:tcPr marL="40667" marR="40667" marT="20333" marB="20333" anchor="ctr">
                    <a:lnL>
                      <a:noFill/>
                    </a:lnL>
                    <a:lnR>
                      <a:noFill/>
                    </a:lnR>
                    <a:lnT>
                      <a:noFill/>
                    </a:lnT>
                    <a:lnB>
                      <a:noFill/>
                    </a:lnB>
                  </a:tcPr>
                </a:tc>
                <a:tc>
                  <a:txBody>
                    <a:bodyPr/>
                    <a:lstStyle/>
                    <a:p>
                      <a:pPr algn="l" fontAlgn="ctr"/>
                      <a:r>
                        <a:rPr lang="en-CA" sz="1400">
                          <a:effectLst/>
                        </a:rPr>
                        <a:t>injected into your spine</a:t>
                      </a:r>
                    </a:p>
                  </a:txBody>
                  <a:tcPr marL="40667" marR="40667" marT="20333" marB="20333" anchor="ctr">
                    <a:lnL>
                      <a:noFill/>
                    </a:lnL>
                    <a:lnR>
                      <a:noFill/>
                    </a:lnR>
                    <a:lnT>
                      <a:noFill/>
                    </a:lnT>
                    <a:lnB>
                      <a:noFill/>
                    </a:lnB>
                  </a:tcPr>
                </a:tc>
                <a:extLst>
                  <a:ext uri="{0D108BD9-81ED-4DB2-BD59-A6C34878D82A}">
                    <a16:rowId xmlns:a16="http://schemas.microsoft.com/office/drawing/2014/main" val="3506008955"/>
                  </a:ext>
                </a:extLst>
              </a:tr>
              <a:tr h="450032">
                <a:tc>
                  <a:txBody>
                    <a:bodyPr/>
                    <a:lstStyle/>
                    <a:p>
                      <a:pPr algn="l" fontAlgn="ctr"/>
                      <a:r>
                        <a:rPr lang="en-CA" sz="1400">
                          <a:effectLst/>
                        </a:rPr>
                        <a:t>intravenous</a:t>
                      </a:r>
                    </a:p>
                  </a:txBody>
                  <a:tcPr marL="40667" marR="40667" marT="20333" marB="20333" anchor="ctr">
                    <a:lnL>
                      <a:noFill/>
                    </a:lnL>
                    <a:lnR>
                      <a:noFill/>
                    </a:lnR>
                    <a:lnT>
                      <a:noFill/>
                    </a:lnT>
                    <a:lnB>
                      <a:noFill/>
                    </a:lnB>
                  </a:tcPr>
                </a:tc>
                <a:tc>
                  <a:txBody>
                    <a:bodyPr/>
                    <a:lstStyle/>
                    <a:p>
                      <a:pPr algn="l" fontAlgn="ctr"/>
                      <a:r>
                        <a:rPr lang="en-US" sz="1400">
                          <a:effectLst/>
                        </a:rPr>
                        <a:t>injected into a vein or into an IV line</a:t>
                      </a:r>
                    </a:p>
                  </a:txBody>
                  <a:tcPr marL="40667" marR="40667" marT="20333" marB="20333" anchor="ctr">
                    <a:lnL>
                      <a:noFill/>
                    </a:lnL>
                    <a:lnR>
                      <a:noFill/>
                    </a:lnR>
                    <a:lnT>
                      <a:noFill/>
                    </a:lnT>
                    <a:lnB>
                      <a:noFill/>
                    </a:lnB>
                  </a:tcPr>
                </a:tc>
                <a:extLst>
                  <a:ext uri="{0D108BD9-81ED-4DB2-BD59-A6C34878D82A}">
                    <a16:rowId xmlns:a16="http://schemas.microsoft.com/office/drawing/2014/main" val="3689701564"/>
                  </a:ext>
                </a:extLst>
              </a:tr>
              <a:tr h="409656">
                <a:tc>
                  <a:txBody>
                    <a:bodyPr/>
                    <a:lstStyle/>
                    <a:p>
                      <a:pPr algn="l" fontAlgn="ctr"/>
                      <a:r>
                        <a:rPr lang="en-CA" sz="1400">
                          <a:effectLst/>
                        </a:rPr>
                        <a:t>nasal</a:t>
                      </a:r>
                    </a:p>
                  </a:txBody>
                  <a:tcPr marL="40667" marR="40667" marT="20333" marB="20333" anchor="ctr">
                    <a:lnL>
                      <a:noFill/>
                    </a:lnL>
                    <a:lnR>
                      <a:noFill/>
                    </a:lnR>
                    <a:lnT>
                      <a:noFill/>
                    </a:lnT>
                    <a:lnB>
                      <a:noFill/>
                    </a:lnB>
                  </a:tcPr>
                </a:tc>
                <a:tc>
                  <a:txBody>
                    <a:bodyPr/>
                    <a:lstStyle/>
                    <a:p>
                      <a:pPr algn="l" fontAlgn="ctr"/>
                      <a:r>
                        <a:rPr lang="en-US" sz="1400">
                          <a:effectLst/>
                        </a:rPr>
                        <a:t>given into the nose by spray or pump</a:t>
                      </a:r>
                    </a:p>
                  </a:txBody>
                  <a:tcPr marL="40667" marR="40667" marT="20333" marB="20333" anchor="ctr">
                    <a:lnL>
                      <a:noFill/>
                    </a:lnL>
                    <a:lnR>
                      <a:noFill/>
                    </a:lnR>
                    <a:lnT>
                      <a:noFill/>
                    </a:lnT>
                    <a:lnB>
                      <a:noFill/>
                    </a:lnB>
                  </a:tcPr>
                </a:tc>
                <a:extLst>
                  <a:ext uri="{0D108BD9-81ED-4DB2-BD59-A6C34878D82A}">
                    <a16:rowId xmlns:a16="http://schemas.microsoft.com/office/drawing/2014/main" val="1981898113"/>
                  </a:ext>
                </a:extLst>
              </a:tr>
              <a:tr h="450032">
                <a:tc>
                  <a:txBody>
                    <a:bodyPr/>
                    <a:lstStyle/>
                    <a:p>
                      <a:pPr algn="l" fontAlgn="ctr"/>
                      <a:r>
                        <a:rPr lang="en-CA" sz="1400">
                          <a:effectLst/>
                        </a:rPr>
                        <a:t>ophthalmic</a:t>
                      </a:r>
                    </a:p>
                  </a:txBody>
                  <a:tcPr marL="40667" marR="40667" marT="20333" marB="20333" anchor="ctr">
                    <a:lnL>
                      <a:noFill/>
                    </a:lnL>
                    <a:lnR>
                      <a:noFill/>
                    </a:lnR>
                    <a:lnT>
                      <a:noFill/>
                    </a:lnT>
                    <a:lnB>
                      <a:noFill/>
                    </a:lnB>
                  </a:tcPr>
                </a:tc>
                <a:tc>
                  <a:txBody>
                    <a:bodyPr/>
                    <a:lstStyle/>
                    <a:p>
                      <a:pPr algn="l" fontAlgn="ctr"/>
                      <a:r>
                        <a:rPr lang="en-US" sz="1400">
                          <a:effectLst/>
                        </a:rPr>
                        <a:t>given into the eye by drops, gel, or ointment</a:t>
                      </a:r>
                    </a:p>
                  </a:txBody>
                  <a:tcPr marL="40667" marR="40667" marT="20333" marB="20333" anchor="ctr">
                    <a:lnL>
                      <a:noFill/>
                    </a:lnL>
                    <a:lnR>
                      <a:noFill/>
                    </a:lnR>
                    <a:lnT>
                      <a:noFill/>
                    </a:lnT>
                    <a:lnB>
                      <a:noFill/>
                    </a:lnB>
                  </a:tcPr>
                </a:tc>
                <a:extLst>
                  <a:ext uri="{0D108BD9-81ED-4DB2-BD59-A6C34878D82A}">
                    <a16:rowId xmlns:a16="http://schemas.microsoft.com/office/drawing/2014/main" val="3836478523"/>
                  </a:ext>
                </a:extLst>
              </a:tr>
              <a:tr h="585224">
                <a:tc>
                  <a:txBody>
                    <a:bodyPr/>
                    <a:lstStyle/>
                    <a:p>
                      <a:pPr algn="l" fontAlgn="ctr"/>
                      <a:r>
                        <a:rPr lang="en-CA" sz="1400">
                          <a:effectLst/>
                        </a:rPr>
                        <a:t>oral</a:t>
                      </a:r>
                    </a:p>
                  </a:txBody>
                  <a:tcPr marL="40667" marR="40667" marT="20333" marB="20333" anchor="ctr">
                    <a:lnL>
                      <a:noFill/>
                    </a:lnL>
                    <a:lnR>
                      <a:noFill/>
                    </a:lnR>
                    <a:lnT>
                      <a:noFill/>
                    </a:lnT>
                    <a:lnB>
                      <a:noFill/>
                    </a:lnB>
                  </a:tcPr>
                </a:tc>
                <a:tc>
                  <a:txBody>
                    <a:bodyPr/>
                    <a:lstStyle/>
                    <a:p>
                      <a:pPr algn="l" fontAlgn="ctr"/>
                      <a:r>
                        <a:rPr lang="en-US" sz="1400" dirty="0">
                          <a:effectLst/>
                        </a:rPr>
                        <a:t>swallowed by mouth as a tablet, capsule, lozenge, or liquid</a:t>
                      </a:r>
                    </a:p>
                  </a:txBody>
                  <a:tcPr marL="40667" marR="40667" marT="20333" marB="20333" anchor="ctr">
                    <a:lnL>
                      <a:noFill/>
                    </a:lnL>
                    <a:lnR>
                      <a:noFill/>
                    </a:lnR>
                    <a:lnT>
                      <a:noFill/>
                    </a:lnT>
                    <a:lnB>
                      <a:noFill/>
                    </a:lnB>
                  </a:tcPr>
                </a:tc>
                <a:extLst>
                  <a:ext uri="{0D108BD9-81ED-4DB2-BD59-A6C34878D82A}">
                    <a16:rowId xmlns:a16="http://schemas.microsoft.com/office/drawing/2014/main" val="86562865"/>
                  </a:ext>
                </a:extLst>
              </a:tr>
              <a:tr h="244594">
                <a:tc>
                  <a:txBody>
                    <a:bodyPr/>
                    <a:lstStyle/>
                    <a:p>
                      <a:pPr algn="l" fontAlgn="ctr"/>
                      <a:r>
                        <a:rPr lang="en-CA" sz="1400">
                          <a:effectLst/>
                        </a:rPr>
                        <a:t>otic</a:t>
                      </a:r>
                    </a:p>
                  </a:txBody>
                  <a:tcPr marL="40667" marR="40667" marT="20333" marB="20333" anchor="ctr">
                    <a:lnL>
                      <a:noFill/>
                    </a:lnL>
                    <a:lnR>
                      <a:noFill/>
                    </a:lnR>
                    <a:lnT>
                      <a:noFill/>
                    </a:lnT>
                    <a:lnB>
                      <a:noFill/>
                    </a:lnB>
                  </a:tcPr>
                </a:tc>
                <a:tc>
                  <a:txBody>
                    <a:bodyPr/>
                    <a:lstStyle/>
                    <a:p>
                      <a:pPr algn="l" fontAlgn="ctr"/>
                      <a:r>
                        <a:rPr lang="en-US" sz="1400">
                          <a:effectLst/>
                        </a:rPr>
                        <a:t>given by drops into the ear</a:t>
                      </a:r>
                    </a:p>
                  </a:txBody>
                  <a:tcPr marL="40667" marR="40667" marT="20333" marB="20333" anchor="ctr">
                    <a:lnL>
                      <a:noFill/>
                    </a:lnL>
                    <a:lnR>
                      <a:noFill/>
                    </a:lnR>
                    <a:lnT>
                      <a:noFill/>
                    </a:lnT>
                    <a:lnB>
                      <a:noFill/>
                    </a:lnB>
                  </a:tcPr>
                </a:tc>
                <a:extLst>
                  <a:ext uri="{0D108BD9-81ED-4DB2-BD59-A6C34878D82A}">
                    <a16:rowId xmlns:a16="http://schemas.microsoft.com/office/drawing/2014/main" val="4293131260"/>
                  </a:ext>
                </a:extLst>
              </a:tr>
              <a:tr h="244594">
                <a:tc>
                  <a:txBody>
                    <a:bodyPr/>
                    <a:lstStyle/>
                    <a:p>
                      <a:pPr algn="l" fontAlgn="ctr"/>
                      <a:r>
                        <a:rPr lang="en-CA" sz="1400">
                          <a:effectLst/>
                        </a:rPr>
                        <a:t>rectal</a:t>
                      </a:r>
                    </a:p>
                  </a:txBody>
                  <a:tcPr marL="40667" marR="40667" marT="20333" marB="20333" anchor="ctr">
                    <a:lnL>
                      <a:noFill/>
                    </a:lnL>
                    <a:lnR>
                      <a:noFill/>
                    </a:lnR>
                    <a:lnT>
                      <a:noFill/>
                    </a:lnT>
                    <a:lnB>
                      <a:noFill/>
                    </a:lnB>
                  </a:tcPr>
                </a:tc>
                <a:tc>
                  <a:txBody>
                    <a:bodyPr/>
                    <a:lstStyle/>
                    <a:p>
                      <a:pPr algn="l" fontAlgn="ctr"/>
                      <a:r>
                        <a:rPr lang="en-CA" sz="1400">
                          <a:effectLst/>
                        </a:rPr>
                        <a:t>inserted into the rectum</a:t>
                      </a:r>
                    </a:p>
                  </a:txBody>
                  <a:tcPr marL="40667" marR="40667" marT="20333" marB="20333" anchor="ctr">
                    <a:lnL>
                      <a:noFill/>
                    </a:lnL>
                    <a:lnR>
                      <a:noFill/>
                    </a:lnR>
                    <a:lnT>
                      <a:noFill/>
                    </a:lnT>
                    <a:lnB>
                      <a:noFill/>
                    </a:lnB>
                  </a:tcPr>
                </a:tc>
                <a:extLst>
                  <a:ext uri="{0D108BD9-81ED-4DB2-BD59-A6C34878D82A}">
                    <a16:rowId xmlns:a16="http://schemas.microsoft.com/office/drawing/2014/main" val="3433964564"/>
                  </a:ext>
                </a:extLst>
              </a:tr>
              <a:tr h="450032">
                <a:tc>
                  <a:txBody>
                    <a:bodyPr/>
                    <a:lstStyle/>
                    <a:p>
                      <a:pPr algn="l" fontAlgn="ctr"/>
                      <a:r>
                        <a:rPr lang="en-CA" sz="1400">
                          <a:effectLst/>
                        </a:rPr>
                        <a:t>subcutaneous</a:t>
                      </a:r>
                    </a:p>
                  </a:txBody>
                  <a:tcPr marL="40667" marR="40667" marT="20333" marB="20333" anchor="ctr">
                    <a:lnL>
                      <a:noFill/>
                    </a:lnL>
                    <a:lnR>
                      <a:noFill/>
                    </a:lnR>
                    <a:lnT>
                      <a:noFill/>
                    </a:lnT>
                    <a:lnB>
                      <a:noFill/>
                    </a:lnB>
                  </a:tcPr>
                </a:tc>
                <a:tc>
                  <a:txBody>
                    <a:bodyPr/>
                    <a:lstStyle/>
                    <a:p>
                      <a:pPr algn="l" fontAlgn="ctr"/>
                      <a:r>
                        <a:rPr lang="en-US" sz="1400">
                          <a:effectLst/>
                        </a:rPr>
                        <a:t>injected just under the skin</a:t>
                      </a:r>
                    </a:p>
                  </a:txBody>
                  <a:tcPr marL="40667" marR="40667" marT="20333" marB="20333" anchor="ctr">
                    <a:lnL>
                      <a:noFill/>
                    </a:lnL>
                    <a:lnR>
                      <a:noFill/>
                    </a:lnR>
                    <a:lnT>
                      <a:noFill/>
                    </a:lnT>
                    <a:lnB>
                      <a:noFill/>
                    </a:lnB>
                  </a:tcPr>
                </a:tc>
                <a:extLst>
                  <a:ext uri="{0D108BD9-81ED-4DB2-BD59-A6C34878D82A}">
                    <a16:rowId xmlns:a16="http://schemas.microsoft.com/office/drawing/2014/main" val="2855340788"/>
                  </a:ext>
                </a:extLst>
              </a:tr>
              <a:tr h="244594">
                <a:tc>
                  <a:txBody>
                    <a:bodyPr/>
                    <a:lstStyle/>
                    <a:p>
                      <a:pPr algn="l" fontAlgn="ctr"/>
                      <a:r>
                        <a:rPr lang="en-CA" sz="1400">
                          <a:effectLst/>
                        </a:rPr>
                        <a:t>sublingual</a:t>
                      </a:r>
                    </a:p>
                  </a:txBody>
                  <a:tcPr marL="40667" marR="40667" marT="20333" marB="20333" anchor="ctr">
                    <a:lnL>
                      <a:noFill/>
                    </a:lnL>
                    <a:lnR>
                      <a:noFill/>
                    </a:lnR>
                    <a:lnT>
                      <a:noFill/>
                    </a:lnT>
                    <a:lnB>
                      <a:noFill/>
                    </a:lnB>
                  </a:tcPr>
                </a:tc>
                <a:tc>
                  <a:txBody>
                    <a:bodyPr/>
                    <a:lstStyle/>
                    <a:p>
                      <a:pPr algn="l" fontAlgn="ctr"/>
                      <a:r>
                        <a:rPr lang="en-CA" sz="1400">
                          <a:effectLst/>
                        </a:rPr>
                        <a:t>held under the tongue</a:t>
                      </a:r>
                    </a:p>
                  </a:txBody>
                  <a:tcPr marL="40667" marR="40667" marT="20333" marB="20333" anchor="ctr">
                    <a:lnL>
                      <a:noFill/>
                    </a:lnL>
                    <a:lnR>
                      <a:noFill/>
                    </a:lnR>
                    <a:lnT>
                      <a:noFill/>
                    </a:lnT>
                    <a:lnB>
                      <a:noFill/>
                    </a:lnB>
                  </a:tcPr>
                </a:tc>
                <a:extLst>
                  <a:ext uri="{0D108BD9-81ED-4DB2-BD59-A6C34878D82A}">
                    <a16:rowId xmlns:a16="http://schemas.microsoft.com/office/drawing/2014/main" val="1701167620"/>
                  </a:ext>
                </a:extLst>
              </a:tr>
              <a:tr h="244594">
                <a:tc>
                  <a:txBody>
                    <a:bodyPr/>
                    <a:lstStyle/>
                    <a:p>
                      <a:pPr algn="l" fontAlgn="ctr"/>
                      <a:r>
                        <a:rPr lang="en-CA" sz="1400">
                          <a:effectLst/>
                        </a:rPr>
                        <a:t>topical</a:t>
                      </a:r>
                    </a:p>
                  </a:txBody>
                  <a:tcPr marL="40667" marR="40667" marT="20333" marB="20333" anchor="ctr">
                    <a:lnL>
                      <a:noFill/>
                    </a:lnL>
                    <a:lnR>
                      <a:noFill/>
                    </a:lnR>
                    <a:lnT>
                      <a:noFill/>
                    </a:lnT>
                    <a:lnB>
                      <a:noFill/>
                    </a:lnB>
                  </a:tcPr>
                </a:tc>
                <a:tc>
                  <a:txBody>
                    <a:bodyPr/>
                    <a:lstStyle/>
                    <a:p>
                      <a:pPr algn="l" fontAlgn="ctr"/>
                      <a:r>
                        <a:rPr lang="en-CA" sz="1400">
                          <a:effectLst/>
                        </a:rPr>
                        <a:t>applied to the skin</a:t>
                      </a:r>
                    </a:p>
                  </a:txBody>
                  <a:tcPr marL="40667" marR="40667" marT="20333" marB="20333" anchor="ctr">
                    <a:lnL>
                      <a:noFill/>
                    </a:lnL>
                    <a:lnR>
                      <a:noFill/>
                    </a:lnR>
                    <a:lnT>
                      <a:noFill/>
                    </a:lnT>
                    <a:lnB>
                      <a:noFill/>
                    </a:lnB>
                  </a:tcPr>
                </a:tc>
                <a:extLst>
                  <a:ext uri="{0D108BD9-81ED-4DB2-BD59-A6C34878D82A}">
                    <a16:rowId xmlns:a16="http://schemas.microsoft.com/office/drawing/2014/main" val="2618468895"/>
                  </a:ext>
                </a:extLst>
              </a:tr>
              <a:tr h="655471">
                <a:tc>
                  <a:txBody>
                    <a:bodyPr/>
                    <a:lstStyle/>
                    <a:p>
                      <a:pPr algn="l" fontAlgn="ctr"/>
                      <a:r>
                        <a:rPr lang="en-CA" sz="1400">
                          <a:effectLst/>
                        </a:rPr>
                        <a:t>transdermal</a:t>
                      </a:r>
                      <a:endParaRPr lang="en-CA" sz="1400" b="0">
                        <a:effectLst/>
                      </a:endParaRPr>
                    </a:p>
                    <a:p>
                      <a:pPr algn="l" fontAlgn="ctr"/>
                      <a:r>
                        <a:rPr lang="en-CA" sz="1400" b="0">
                          <a:effectLst/>
                        </a:rPr>
                        <a:t>vaginal</a:t>
                      </a:r>
                    </a:p>
                  </a:txBody>
                  <a:tcPr marL="40667" marR="40667" marT="20333" marB="20333" anchor="ctr">
                    <a:lnL>
                      <a:noFill/>
                    </a:lnL>
                    <a:lnR>
                      <a:noFill/>
                    </a:lnR>
                    <a:lnT>
                      <a:noFill/>
                    </a:lnT>
                    <a:lnB>
                      <a:noFill/>
                    </a:lnB>
                  </a:tcPr>
                </a:tc>
                <a:tc>
                  <a:txBody>
                    <a:bodyPr/>
                    <a:lstStyle/>
                    <a:p>
                      <a:pPr algn="l" fontAlgn="ctr"/>
                      <a:r>
                        <a:rPr lang="en-US" sz="1400" dirty="0">
                          <a:effectLst/>
                        </a:rPr>
                        <a:t>given through a patch placed on the skin</a:t>
                      </a:r>
                      <a:endParaRPr lang="en-US" sz="1400" b="0" dirty="0">
                        <a:effectLst/>
                      </a:endParaRPr>
                    </a:p>
                    <a:p>
                      <a:pPr algn="l" fontAlgn="ctr"/>
                      <a:r>
                        <a:rPr lang="en-US" sz="1400" b="0" dirty="0">
                          <a:effectLst/>
                        </a:rPr>
                        <a:t>inserted into the vagina</a:t>
                      </a:r>
                    </a:p>
                  </a:txBody>
                  <a:tcPr marL="40667" marR="40667" marT="20333" marB="20333" anchor="ctr">
                    <a:lnL>
                      <a:noFill/>
                    </a:lnL>
                    <a:lnR>
                      <a:noFill/>
                    </a:lnR>
                    <a:lnT>
                      <a:noFill/>
                    </a:lnT>
                    <a:lnB>
                      <a:noFill/>
                    </a:lnB>
                  </a:tcPr>
                </a:tc>
                <a:extLst>
                  <a:ext uri="{0D108BD9-81ED-4DB2-BD59-A6C34878D82A}">
                    <a16:rowId xmlns:a16="http://schemas.microsoft.com/office/drawing/2014/main" val="1299616659"/>
                  </a:ext>
                </a:extLst>
              </a:tr>
            </a:tbl>
          </a:graphicData>
        </a:graphic>
      </p:graphicFrame>
      <p:sp>
        <p:nvSpPr>
          <p:cNvPr id="3" name="Rectangle 1">
            <a:extLst>
              <a:ext uri="{FF2B5EF4-FFF2-40B4-BE49-F238E27FC236}">
                <a16:creationId xmlns:a16="http://schemas.microsoft.com/office/drawing/2014/main" id="{1CCE9F0E-AB0B-4231-3E73-E5FA72C304F5}"/>
              </a:ext>
            </a:extLst>
          </p:cNvPr>
          <p:cNvSpPr>
            <a:spLocks noChangeArrowheads="1"/>
          </p:cNvSpPr>
          <p:nvPr/>
        </p:nvSpPr>
        <p:spPr bwMode="auto">
          <a:xfrm>
            <a:off x="9744144" y="6400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(Merck Manuals, 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CD7E22D0-094E-341F-AD0A-0E3872E80BB9}"/>
              </a:ext>
            </a:extLst>
          </p:cNvPr>
          <p:cNvSpPr txBox="1"/>
          <p:nvPr/>
        </p:nvSpPr>
        <p:spPr>
          <a:xfrm>
            <a:off x="766839" y="245414"/>
            <a:ext cx="3154017" cy="1200329"/>
          </a:xfrm>
          <a:prstGeom prst="rect">
            <a:avLst/>
          </a:prstGeom>
          <a:noFill/>
        </p:spPr>
        <p:txBody>
          <a:bodyPr wrap="square" rtlCol="0">
            <a:spAutoFit/>
          </a:bodyPr>
          <a:lstStyle/>
          <a:p>
            <a:r>
              <a:rPr lang="en-CA" sz="2400" b="1" dirty="0"/>
              <a:t>Administration of Substances into the body</a:t>
            </a:r>
          </a:p>
        </p:txBody>
      </p:sp>
    </p:spTree>
    <p:extLst>
      <p:ext uri="{BB962C8B-B14F-4D97-AF65-F5344CB8AC3E}">
        <p14:creationId xmlns:p14="http://schemas.microsoft.com/office/powerpoint/2010/main" val="192193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94F01E9-2447-AB8E-40F3-3476AB060C09}"/>
              </a:ext>
            </a:extLst>
          </p:cNvPr>
          <p:cNvGraphicFramePr>
            <a:graphicFrameLocks noGrp="1"/>
          </p:cNvGraphicFramePr>
          <p:nvPr>
            <p:extLst>
              <p:ext uri="{D42A27DB-BD31-4B8C-83A1-F6EECF244321}">
                <p14:modId xmlns:p14="http://schemas.microsoft.com/office/powerpoint/2010/main" val="4124857301"/>
              </p:ext>
            </p:extLst>
          </p:nvPr>
        </p:nvGraphicFramePr>
        <p:xfrm>
          <a:off x="643467" y="1031446"/>
          <a:ext cx="10905068" cy="4795108"/>
        </p:xfrm>
        <a:graphic>
          <a:graphicData uri="http://schemas.openxmlformats.org/drawingml/2006/table">
            <a:tbl>
              <a:tblPr>
                <a:noFill/>
              </a:tblPr>
              <a:tblGrid>
                <a:gridCol w="2239192">
                  <a:extLst>
                    <a:ext uri="{9D8B030D-6E8A-4147-A177-3AD203B41FA5}">
                      <a16:colId xmlns:a16="http://schemas.microsoft.com/office/drawing/2014/main" val="722234496"/>
                    </a:ext>
                  </a:extLst>
                </a:gridCol>
                <a:gridCol w="2106752">
                  <a:extLst>
                    <a:ext uri="{9D8B030D-6E8A-4147-A177-3AD203B41FA5}">
                      <a16:colId xmlns:a16="http://schemas.microsoft.com/office/drawing/2014/main" val="989557151"/>
                    </a:ext>
                  </a:extLst>
                </a:gridCol>
                <a:gridCol w="2080738">
                  <a:extLst>
                    <a:ext uri="{9D8B030D-6E8A-4147-A177-3AD203B41FA5}">
                      <a16:colId xmlns:a16="http://schemas.microsoft.com/office/drawing/2014/main" val="2884083558"/>
                    </a:ext>
                  </a:extLst>
                </a:gridCol>
                <a:gridCol w="2241558">
                  <a:extLst>
                    <a:ext uri="{9D8B030D-6E8A-4147-A177-3AD203B41FA5}">
                      <a16:colId xmlns:a16="http://schemas.microsoft.com/office/drawing/2014/main" val="252037556"/>
                    </a:ext>
                  </a:extLst>
                </a:gridCol>
                <a:gridCol w="2236828">
                  <a:extLst>
                    <a:ext uri="{9D8B030D-6E8A-4147-A177-3AD203B41FA5}">
                      <a16:colId xmlns:a16="http://schemas.microsoft.com/office/drawing/2014/main" val="2234720435"/>
                    </a:ext>
                  </a:extLst>
                </a:gridCol>
              </a:tblGrid>
              <a:tr h="735613">
                <a:tc>
                  <a:txBody>
                    <a:bodyPr/>
                    <a:lstStyle/>
                    <a:p>
                      <a:pPr algn="l" fontAlgn="ctr"/>
                      <a:r>
                        <a:rPr lang="en-CA" sz="1800" b="1" cap="none" spc="0">
                          <a:solidFill>
                            <a:schemeClr val="tx1"/>
                          </a:solidFill>
                          <a:effectLst/>
                        </a:rPr>
                        <a:t>Method</a:t>
                      </a:r>
                      <a:endParaRPr lang="en-CA" sz="1800" cap="none" spc="0">
                        <a:solidFill>
                          <a:schemeClr val="tx1"/>
                        </a:solidFill>
                        <a:effectLst/>
                      </a:endParaRPr>
                    </a:p>
                  </a:txBody>
                  <a:tcPr marL="0" marR="136225" marT="68112" marB="6811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tc>
                  <a:txBody>
                    <a:bodyPr/>
                    <a:lstStyle/>
                    <a:p>
                      <a:pPr algn="l" fontAlgn="ctr"/>
                      <a:r>
                        <a:rPr lang="en-CA" sz="1800" b="1" cap="none" spc="0">
                          <a:solidFill>
                            <a:schemeClr val="tx1"/>
                          </a:solidFill>
                          <a:effectLst/>
                        </a:rPr>
                        <a:t>Example of Drug</a:t>
                      </a:r>
                      <a:endParaRPr lang="en-CA" sz="1800" cap="none" spc="0">
                        <a:solidFill>
                          <a:schemeClr val="tx1"/>
                        </a:solidFill>
                        <a:effectLst/>
                      </a:endParaRPr>
                    </a:p>
                  </a:txBody>
                  <a:tcPr marL="0" marR="136225" marT="68112" marB="6811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tc>
                  <a:txBody>
                    <a:bodyPr/>
                    <a:lstStyle/>
                    <a:p>
                      <a:pPr algn="l" fontAlgn="ctr"/>
                      <a:r>
                        <a:rPr lang="en-CA" sz="1800" b="1" cap="none" spc="0">
                          <a:solidFill>
                            <a:schemeClr val="tx1"/>
                          </a:solidFill>
                          <a:effectLst/>
                        </a:rPr>
                        <a:t>Time Needed for Effect</a:t>
                      </a:r>
                      <a:endParaRPr lang="en-CA" sz="1800" cap="none" spc="0">
                        <a:solidFill>
                          <a:schemeClr val="tx1"/>
                        </a:solidFill>
                        <a:effectLst/>
                      </a:endParaRPr>
                    </a:p>
                  </a:txBody>
                  <a:tcPr marL="0" marR="136225" marT="68112" marB="6811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tc>
                  <a:txBody>
                    <a:bodyPr/>
                    <a:lstStyle/>
                    <a:p>
                      <a:pPr algn="l" fontAlgn="ctr"/>
                      <a:r>
                        <a:rPr lang="en-CA" sz="1800" b="1" cap="none" spc="0">
                          <a:solidFill>
                            <a:schemeClr val="tx1"/>
                          </a:solidFill>
                          <a:effectLst/>
                        </a:rPr>
                        <a:t>Advantages of Route</a:t>
                      </a:r>
                      <a:endParaRPr lang="en-CA" sz="1800" cap="none" spc="0">
                        <a:solidFill>
                          <a:schemeClr val="tx1"/>
                        </a:solidFill>
                        <a:effectLst/>
                      </a:endParaRPr>
                    </a:p>
                  </a:txBody>
                  <a:tcPr marL="0" marR="136225" marT="68112" marB="6811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tc>
                  <a:txBody>
                    <a:bodyPr/>
                    <a:lstStyle/>
                    <a:p>
                      <a:pPr algn="l" fontAlgn="ctr"/>
                      <a:r>
                        <a:rPr lang="en-CA" sz="1800" b="1" cap="none" spc="0">
                          <a:solidFill>
                            <a:schemeClr val="tx1"/>
                          </a:solidFill>
                          <a:effectLst/>
                        </a:rPr>
                        <a:t>Disadvantages of Route</a:t>
                      </a:r>
                      <a:endParaRPr lang="en-CA" sz="1800" cap="none" spc="0">
                        <a:solidFill>
                          <a:schemeClr val="tx1"/>
                        </a:solidFill>
                        <a:effectLst/>
                      </a:endParaRPr>
                    </a:p>
                  </a:txBody>
                  <a:tcPr marL="0" marR="136225" marT="68112" marB="6811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2917306151"/>
                  </a:ext>
                </a:extLst>
              </a:tr>
              <a:tr h="463164">
                <a:tc>
                  <a:txBody>
                    <a:bodyPr/>
                    <a:lstStyle/>
                    <a:p>
                      <a:pPr algn="l" fontAlgn="ctr"/>
                      <a:r>
                        <a:rPr lang="en-CA" sz="1800" cap="none" spc="0">
                          <a:solidFill>
                            <a:schemeClr val="tx1"/>
                          </a:solidFill>
                          <a:effectLst/>
                        </a:rPr>
                        <a:t>Oral</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Alcohol</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30-60 minutes</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Convenient</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Slow, irregular</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85784289"/>
                  </a:ext>
                </a:extLst>
              </a:tr>
              <a:tr h="463164">
                <a:tc>
                  <a:txBody>
                    <a:bodyPr/>
                    <a:lstStyle/>
                    <a:p>
                      <a:pPr algn="l" fontAlgn="ctr"/>
                      <a:r>
                        <a:rPr lang="en-CA" sz="1800" cap="none" spc="0">
                          <a:solidFill>
                            <a:schemeClr val="tx1"/>
                          </a:solidFill>
                          <a:effectLst/>
                        </a:rPr>
                        <a:t>Inhalation</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Nicotine</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8 seconds</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Fast</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Lung damage</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1372996"/>
                  </a:ext>
                </a:extLst>
              </a:tr>
              <a:tr h="463164">
                <a:tc>
                  <a:txBody>
                    <a:bodyPr/>
                    <a:lstStyle/>
                    <a:p>
                      <a:pPr algn="l" fontAlgn="ctr"/>
                      <a:r>
                        <a:rPr lang="en-CA" sz="1800" cap="none" spc="0">
                          <a:solidFill>
                            <a:schemeClr val="tx1"/>
                          </a:solidFill>
                          <a:effectLst/>
                        </a:rPr>
                        <a:t>Intravenous Injection</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Heroin</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15 seconds</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Fast</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Overdose/ infections</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06862245"/>
                  </a:ext>
                </a:extLst>
              </a:tr>
              <a:tr h="463164">
                <a:tc>
                  <a:txBody>
                    <a:bodyPr/>
                    <a:lstStyle/>
                    <a:p>
                      <a:pPr algn="l" fontAlgn="ctr"/>
                      <a:r>
                        <a:rPr lang="en-CA" sz="1800" cap="none" spc="0">
                          <a:solidFill>
                            <a:schemeClr val="tx1"/>
                          </a:solidFill>
                          <a:effectLst/>
                        </a:rPr>
                        <a:t>Mucous membrane</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Cocaine</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1-2 minutes</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Convenient</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Local tissue damage</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88116872"/>
                  </a:ext>
                </a:extLst>
              </a:tr>
              <a:tr h="735613">
                <a:tc>
                  <a:txBody>
                    <a:bodyPr/>
                    <a:lstStyle/>
                    <a:p>
                      <a:pPr algn="l" fontAlgn="ctr"/>
                      <a:r>
                        <a:rPr lang="en-CA" sz="1800" cap="none" spc="0">
                          <a:solidFill>
                            <a:schemeClr val="tx1"/>
                          </a:solidFill>
                          <a:effectLst/>
                        </a:rPr>
                        <a:t>Subcutaneous injection</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Heroin</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5-10 minutes</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Safer &amp; easier than IV</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Infection</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63090456"/>
                  </a:ext>
                </a:extLst>
              </a:tr>
              <a:tr h="735613">
                <a:tc>
                  <a:txBody>
                    <a:bodyPr/>
                    <a:lstStyle/>
                    <a:p>
                      <a:pPr algn="l" fontAlgn="ctr"/>
                      <a:r>
                        <a:rPr lang="en-CA" sz="1800" cap="none" spc="0">
                          <a:solidFill>
                            <a:schemeClr val="tx1"/>
                          </a:solidFill>
                          <a:effectLst/>
                        </a:rPr>
                        <a:t>Intramuscular Injection</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Morphine</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10-15 minutes</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Controlled</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Painful</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4774512"/>
                  </a:ext>
                </a:extLst>
              </a:tr>
              <a:tr h="735613">
                <a:tc>
                  <a:txBody>
                    <a:bodyPr/>
                    <a:lstStyle/>
                    <a:p>
                      <a:pPr algn="l" fontAlgn="ctr"/>
                      <a:r>
                        <a:rPr lang="en-CA" sz="1800" cap="none" spc="0">
                          <a:solidFill>
                            <a:schemeClr val="tx1"/>
                          </a:solidFill>
                          <a:effectLst/>
                        </a:rPr>
                        <a:t>Transdermal</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Nicotine</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15-20 minutes</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Convenient</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CA" sz="1800" cap="none" spc="0">
                          <a:solidFill>
                            <a:schemeClr val="tx1"/>
                          </a:solidFill>
                          <a:effectLst/>
                        </a:rPr>
                        <a:t>Limited application/ potential misuse</a:t>
                      </a:r>
                    </a:p>
                  </a:txBody>
                  <a:tcPr marL="0" marR="136225" marT="68112" marB="6811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87460876"/>
                  </a:ext>
                </a:extLst>
              </a:tr>
            </a:tbl>
          </a:graphicData>
        </a:graphic>
      </p:graphicFrame>
      <p:sp>
        <p:nvSpPr>
          <p:cNvPr id="10" name="TextBox 9">
            <a:extLst>
              <a:ext uri="{FF2B5EF4-FFF2-40B4-BE49-F238E27FC236}">
                <a16:creationId xmlns:a16="http://schemas.microsoft.com/office/drawing/2014/main" id="{63A41721-9C66-4D12-AEC6-32D21E8973D8}"/>
              </a:ext>
            </a:extLst>
          </p:cNvPr>
          <p:cNvSpPr txBox="1"/>
          <p:nvPr/>
        </p:nvSpPr>
        <p:spPr>
          <a:xfrm>
            <a:off x="524195" y="5826554"/>
            <a:ext cx="6096000" cy="369332"/>
          </a:xfrm>
          <a:prstGeom prst="rect">
            <a:avLst/>
          </a:prstGeom>
          <a:noFill/>
        </p:spPr>
        <p:txBody>
          <a:bodyPr wrap="square">
            <a:spAutoFit/>
          </a:bodyPr>
          <a:lstStyle/>
          <a:p>
            <a:r>
              <a:rPr lang="en-CA" dirty="0"/>
              <a:t>(Case-Lo, 2019).</a:t>
            </a:r>
          </a:p>
        </p:txBody>
      </p:sp>
    </p:spTree>
    <p:extLst>
      <p:ext uri="{BB962C8B-B14F-4D97-AF65-F5344CB8AC3E}">
        <p14:creationId xmlns:p14="http://schemas.microsoft.com/office/powerpoint/2010/main" val="4238607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AE8BE75B-5CCE-60BE-33B3-F9AF26706158}"/>
              </a:ext>
            </a:extLst>
          </p:cNvPr>
          <p:cNvPicPr>
            <a:picLocks noChangeAspect="1"/>
          </p:cNvPicPr>
          <p:nvPr/>
        </p:nvPicPr>
        <p:blipFill rotWithShape="1">
          <a:blip r:embed="rId2"/>
          <a:srcRect l="490" r="-1" b="-1"/>
          <a:stretch/>
        </p:blipFill>
        <p:spPr>
          <a:xfrm>
            <a:off x="644652" y="722376"/>
            <a:ext cx="6263640" cy="5413248"/>
          </a:xfrm>
          <a:prstGeom prst="rect">
            <a:avLst/>
          </a:prstGeom>
          <a:effectLst/>
        </p:spPr>
      </p:pic>
      <p:sp>
        <p:nvSpPr>
          <p:cNvPr id="6" name="TextBox 5">
            <a:extLst>
              <a:ext uri="{FF2B5EF4-FFF2-40B4-BE49-F238E27FC236}">
                <a16:creationId xmlns:a16="http://schemas.microsoft.com/office/drawing/2014/main" id="{231D4BD0-C371-00D0-E399-42F266605D79}"/>
              </a:ext>
            </a:extLst>
          </p:cNvPr>
          <p:cNvSpPr txBox="1"/>
          <p:nvPr/>
        </p:nvSpPr>
        <p:spPr>
          <a:xfrm>
            <a:off x="8045753" y="2438401"/>
            <a:ext cx="3667036" cy="377952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dirty="0"/>
              <a:t>People who have a substance use disorder often choose a delivery method that gets them high quickly.</a:t>
            </a:r>
          </a:p>
          <a:p>
            <a:pPr marL="285750" indent="-228600">
              <a:lnSpc>
                <a:spcPct val="90000"/>
              </a:lnSpc>
              <a:spcAft>
                <a:spcPts val="600"/>
              </a:spcAft>
              <a:buFont typeface="Arial" panose="020B0604020202020204" pitchFamily="34" charset="0"/>
              <a:buChar char="•"/>
            </a:pPr>
            <a:r>
              <a:rPr lang="en-US" dirty="0"/>
              <a:t> As the SUD progresses, people will seek out the more immediate and more intense high.</a:t>
            </a:r>
          </a:p>
          <a:p>
            <a:pPr marL="285750" indent="-228600">
              <a:lnSpc>
                <a:spcPct val="90000"/>
              </a:lnSpc>
              <a:spcAft>
                <a:spcPts val="600"/>
              </a:spcAft>
              <a:buFont typeface="Arial" panose="020B0604020202020204" pitchFamily="34" charset="0"/>
              <a:buChar char="•"/>
            </a:pPr>
            <a:r>
              <a:rPr lang="en-US" dirty="0"/>
              <a:t>Rapid delivery, such as smoking, affects brain regions that facilitate substance use disorders.</a:t>
            </a:r>
          </a:p>
        </p:txBody>
      </p:sp>
      <p:sp>
        <p:nvSpPr>
          <p:cNvPr id="12" name="TextBox 11">
            <a:extLst>
              <a:ext uri="{FF2B5EF4-FFF2-40B4-BE49-F238E27FC236}">
                <a16:creationId xmlns:a16="http://schemas.microsoft.com/office/drawing/2014/main" id="{ADD6BAB0-165A-36D3-4C7C-C80312350DDE}"/>
              </a:ext>
            </a:extLst>
          </p:cNvPr>
          <p:cNvSpPr txBox="1"/>
          <p:nvPr/>
        </p:nvSpPr>
        <p:spPr>
          <a:xfrm>
            <a:off x="7552944" y="559407"/>
            <a:ext cx="6096000" cy="461665"/>
          </a:xfrm>
          <a:prstGeom prst="rect">
            <a:avLst/>
          </a:prstGeom>
          <a:noFill/>
        </p:spPr>
        <p:txBody>
          <a:bodyPr wrap="square">
            <a:spAutoFit/>
          </a:bodyPr>
          <a:lstStyle/>
          <a:p>
            <a:r>
              <a:rPr lang="en-US" sz="2400" b="1" dirty="0"/>
              <a:t>Rapid Delivery Changes Your Brain</a:t>
            </a:r>
            <a:endParaRPr lang="en-CA" sz="2400" b="1" dirty="0"/>
          </a:p>
        </p:txBody>
      </p:sp>
    </p:spTree>
    <p:extLst>
      <p:ext uri="{BB962C8B-B14F-4D97-AF65-F5344CB8AC3E}">
        <p14:creationId xmlns:p14="http://schemas.microsoft.com/office/powerpoint/2010/main" val="300123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6D9D44E-E2BC-3E4B-3BA3-9EC7B3DB907C}"/>
              </a:ext>
            </a:extLst>
          </p:cNvPr>
          <p:cNvSpPr txBox="1"/>
          <p:nvPr/>
        </p:nvSpPr>
        <p:spPr>
          <a:xfrm>
            <a:off x="838200" y="365760"/>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chemeClr val="bg1"/>
                </a:solidFill>
                <a:latin typeface="+mj-lt"/>
                <a:ea typeface="+mj-ea"/>
                <a:cs typeface="+mj-cs"/>
              </a:rPr>
              <a:t>Slow Delivery</a:t>
            </a:r>
          </a:p>
        </p:txBody>
      </p:sp>
      <p:sp>
        <p:nvSpPr>
          <p:cNvPr id="3" name="TextBox 2">
            <a:extLst>
              <a:ext uri="{FF2B5EF4-FFF2-40B4-BE49-F238E27FC236}">
                <a16:creationId xmlns:a16="http://schemas.microsoft.com/office/drawing/2014/main" id="{9BD85FC6-C579-B71A-ADE2-60929F2C8C8D}"/>
              </a:ext>
            </a:extLst>
          </p:cNvPr>
          <p:cNvSpPr txBox="1"/>
          <p:nvPr/>
        </p:nvSpPr>
        <p:spPr>
          <a:xfrm>
            <a:off x="841248" y="2276857"/>
            <a:ext cx="5015484" cy="390010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a:t>Delivering a substance slowly, by ingestion or through the skin, produces a weaker, longer-lasting effect.</a:t>
            </a:r>
          </a:p>
          <a:p>
            <a:pPr marL="285750" indent="-228600">
              <a:lnSpc>
                <a:spcPct val="90000"/>
              </a:lnSpc>
              <a:spcAft>
                <a:spcPts val="600"/>
              </a:spcAft>
              <a:buFont typeface="Arial" panose="020B0604020202020204" pitchFamily="34" charset="0"/>
              <a:buChar char="•"/>
            </a:pPr>
            <a:r>
              <a:rPr lang="en-US" sz="2200"/>
              <a:t>Slow delivery allows the substance to temporarily stabilize the brain and help reduce withdrawal symptoms over a longer period of time.</a:t>
            </a:r>
          </a:p>
          <a:p>
            <a:pPr marL="285750" indent="-228600">
              <a:lnSpc>
                <a:spcPct val="90000"/>
              </a:lnSpc>
              <a:spcAft>
                <a:spcPts val="600"/>
              </a:spcAft>
              <a:buFont typeface="Arial" panose="020B0604020202020204" pitchFamily="34" charset="0"/>
              <a:buChar char="•"/>
            </a:pPr>
            <a:r>
              <a:rPr lang="en-US" sz="2200"/>
              <a:t> Research suggests a slower delivery method can reduce the risk of an addiction.  (Genetic Science Learning Center, 2013).</a:t>
            </a:r>
          </a:p>
        </p:txBody>
      </p:sp>
      <p:pic>
        <p:nvPicPr>
          <p:cNvPr id="7" name="Picture 6" descr="Icon&#10;&#10;Description automatically generated">
            <a:extLst>
              <a:ext uri="{FF2B5EF4-FFF2-40B4-BE49-F238E27FC236}">
                <a16:creationId xmlns:a16="http://schemas.microsoft.com/office/drawing/2014/main" id="{B559133D-265C-0F51-039E-69F0AC101A8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408" r="12037" b="3"/>
          <a:stretch/>
        </p:blipFill>
        <p:spPr>
          <a:xfrm>
            <a:off x="6335270" y="2276857"/>
            <a:ext cx="5015484" cy="3900106"/>
          </a:xfrm>
          <a:prstGeom prst="rect">
            <a:avLst/>
          </a:prstGeom>
        </p:spPr>
      </p:pic>
      <p:sp>
        <p:nvSpPr>
          <p:cNvPr id="8" name="TextBox 7">
            <a:extLst>
              <a:ext uri="{FF2B5EF4-FFF2-40B4-BE49-F238E27FC236}">
                <a16:creationId xmlns:a16="http://schemas.microsoft.com/office/drawing/2014/main" id="{0F9EA3F0-89E5-8BA4-8929-963B7CF61457}"/>
              </a:ext>
            </a:extLst>
          </p:cNvPr>
          <p:cNvSpPr txBox="1"/>
          <p:nvPr/>
        </p:nvSpPr>
        <p:spPr>
          <a:xfrm>
            <a:off x="9030888" y="5976908"/>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perl.com/article/identify-slow-code-with-devel--timer/">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87922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780A-A7AF-99DE-5375-6598A2E0AF3E}"/>
              </a:ext>
            </a:extLst>
          </p:cNvPr>
          <p:cNvSpPr>
            <a:spLocks noGrp="1"/>
          </p:cNvSpPr>
          <p:nvPr>
            <p:ph type="title"/>
          </p:nvPr>
        </p:nvSpPr>
        <p:spPr/>
        <p:txBody>
          <a:bodyPr/>
          <a:lstStyle/>
          <a:p>
            <a:r>
              <a:rPr lang="en-CA" dirty="0"/>
              <a:t>Depressants</a:t>
            </a:r>
          </a:p>
        </p:txBody>
      </p:sp>
      <p:sp>
        <p:nvSpPr>
          <p:cNvPr id="3" name="Content Placeholder 2">
            <a:extLst>
              <a:ext uri="{FF2B5EF4-FFF2-40B4-BE49-F238E27FC236}">
                <a16:creationId xmlns:a16="http://schemas.microsoft.com/office/drawing/2014/main" id="{EAD0903E-0898-3F13-FAC6-74A5DD999D44}"/>
              </a:ext>
            </a:extLst>
          </p:cNvPr>
          <p:cNvSpPr>
            <a:spLocks noGrp="1"/>
          </p:cNvSpPr>
          <p:nvPr>
            <p:ph idx="1"/>
          </p:nvPr>
        </p:nvSpPr>
        <p:spPr/>
        <p:txBody>
          <a:bodyPr/>
          <a:lstStyle/>
          <a:p>
            <a:r>
              <a:rPr lang="en-US" dirty="0"/>
              <a:t>Reduce central nervous system activity. </a:t>
            </a:r>
          </a:p>
          <a:p>
            <a:r>
              <a:rPr lang="en-US" dirty="0"/>
              <a:t>Depressants serve as agonists of the Gamma-Aminobutyric Acid (GABA) neurotransmitter system. </a:t>
            </a:r>
          </a:p>
          <a:p>
            <a:r>
              <a:rPr lang="en-US" dirty="0"/>
              <a:t>Because GABA has a quieting effect on the brain, GABA agonists also have a quieting effect; these types of substances are often prescribed to treat both anxiety and insomnia.</a:t>
            </a:r>
          </a:p>
          <a:p>
            <a:r>
              <a:rPr lang="en-US" dirty="0"/>
              <a:t>Physical dependence to depressants, particularly alcohol can be life threatening.  Withdrawal management is done in a medical facility under the supervision of health care providers.</a:t>
            </a:r>
            <a:endParaRPr lang="en-CA" dirty="0"/>
          </a:p>
        </p:txBody>
      </p:sp>
    </p:spTree>
    <p:extLst>
      <p:ext uri="{BB962C8B-B14F-4D97-AF65-F5344CB8AC3E}">
        <p14:creationId xmlns:p14="http://schemas.microsoft.com/office/powerpoint/2010/main" val="153535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254B-60FB-9DF7-7DC5-899C840D0308}"/>
              </a:ext>
            </a:extLst>
          </p:cNvPr>
          <p:cNvSpPr>
            <a:spLocks noGrp="1"/>
          </p:cNvSpPr>
          <p:nvPr>
            <p:ph type="title"/>
          </p:nvPr>
        </p:nvSpPr>
        <p:spPr/>
        <p:txBody>
          <a:bodyPr/>
          <a:lstStyle/>
          <a:p>
            <a:r>
              <a:rPr lang="en-CA" dirty="0"/>
              <a:t>Stimulants</a:t>
            </a:r>
          </a:p>
        </p:txBody>
      </p:sp>
      <p:sp>
        <p:nvSpPr>
          <p:cNvPr id="3" name="Content Placeholder 2">
            <a:extLst>
              <a:ext uri="{FF2B5EF4-FFF2-40B4-BE49-F238E27FC236}">
                <a16:creationId xmlns:a16="http://schemas.microsoft.com/office/drawing/2014/main" id="{D9508E0B-D3CF-B765-FFA4-1E5E70CC6768}"/>
              </a:ext>
            </a:extLst>
          </p:cNvPr>
          <p:cNvSpPr>
            <a:spLocks noGrp="1"/>
          </p:cNvSpPr>
          <p:nvPr>
            <p:ph idx="1"/>
          </p:nvPr>
        </p:nvSpPr>
        <p:spPr/>
        <p:txBody>
          <a:bodyPr/>
          <a:lstStyle/>
          <a:p>
            <a:r>
              <a:rPr lang="en-US" dirty="0"/>
              <a:t> Increase overall levels of neural activity. </a:t>
            </a:r>
          </a:p>
          <a:p>
            <a:r>
              <a:rPr lang="en-US" dirty="0"/>
              <a:t>Many of these substances act as agonists of the dopamine neurotransmitter system. </a:t>
            </a:r>
          </a:p>
          <a:p>
            <a:r>
              <a:rPr lang="en-US" dirty="0"/>
              <a:t>Dopamine activity is often associated with reward and craving; therefore, substances that affect dopamine neurotransmission can be misused.</a:t>
            </a:r>
          </a:p>
          <a:p>
            <a:r>
              <a:rPr lang="en-US" dirty="0"/>
              <a:t>Stimulants like cocaine, amphetamine and MDMA create a euphoric high, feelings of intense elation and pleasure, especially in those who take the substance via intravenous injection or smoking.</a:t>
            </a:r>
            <a:endParaRPr lang="en-CA" dirty="0"/>
          </a:p>
        </p:txBody>
      </p:sp>
    </p:spTree>
    <p:extLst>
      <p:ext uri="{BB962C8B-B14F-4D97-AF65-F5344CB8AC3E}">
        <p14:creationId xmlns:p14="http://schemas.microsoft.com/office/powerpoint/2010/main" val="71609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7D388-4DBA-C6E3-F9F5-D03622898F4F}"/>
              </a:ext>
            </a:extLst>
          </p:cNvPr>
          <p:cNvSpPr>
            <a:spLocks noGrp="1"/>
          </p:cNvSpPr>
          <p:nvPr>
            <p:ph type="title"/>
          </p:nvPr>
        </p:nvSpPr>
        <p:spPr>
          <a:xfrm>
            <a:off x="838200" y="621792"/>
            <a:ext cx="4795157" cy="5413248"/>
          </a:xfrm>
        </p:spPr>
        <p:txBody>
          <a:bodyPr>
            <a:normAutofit/>
          </a:bodyPr>
          <a:lstStyle/>
          <a:p>
            <a:r>
              <a:rPr lang="en-CA" sz="5200" dirty="0">
                <a:solidFill>
                  <a:schemeClr val="bg1"/>
                </a:solidFill>
              </a:rPr>
              <a:t>Learning Objectives:</a:t>
            </a:r>
          </a:p>
        </p:txBody>
      </p:sp>
      <p:sp>
        <p:nvSpPr>
          <p:cNvPr id="3" name="Content Placeholder 2">
            <a:extLst>
              <a:ext uri="{FF2B5EF4-FFF2-40B4-BE49-F238E27FC236}">
                <a16:creationId xmlns:a16="http://schemas.microsoft.com/office/drawing/2014/main" id="{91C702F9-CC26-8A0E-FDB2-25EE81EC6DC5}"/>
              </a:ext>
            </a:extLst>
          </p:cNvPr>
          <p:cNvSpPr>
            <a:spLocks noGrp="1"/>
          </p:cNvSpPr>
          <p:nvPr>
            <p:ph idx="1"/>
          </p:nvPr>
        </p:nvSpPr>
        <p:spPr>
          <a:xfrm>
            <a:off x="6521450" y="621792"/>
            <a:ext cx="5352498" cy="5413248"/>
          </a:xfrm>
        </p:spPr>
        <p:txBody>
          <a:bodyPr anchor="ctr">
            <a:normAutofit/>
          </a:bodyPr>
          <a:lstStyle/>
          <a:p>
            <a:r>
              <a:rPr lang="en-US" sz="2400" dirty="0">
                <a:latin typeface="+mj-lt"/>
              </a:rPr>
              <a:t>Describe the physiological effects of substance use</a:t>
            </a:r>
          </a:p>
          <a:p>
            <a:r>
              <a:rPr lang="en-US" sz="2400" dirty="0">
                <a:latin typeface="+mj-lt"/>
              </a:rPr>
              <a:t>Describe the psychological effects of substance use</a:t>
            </a:r>
          </a:p>
          <a:p>
            <a:r>
              <a:rPr lang="en-US" sz="2400" dirty="0">
                <a:latin typeface="+mj-lt"/>
              </a:rPr>
              <a:t>Describe the subjective effects of substance use</a:t>
            </a:r>
          </a:p>
          <a:p>
            <a:r>
              <a:rPr lang="en-US" sz="2400" dirty="0">
                <a:latin typeface="+mj-lt"/>
              </a:rPr>
              <a:t>Discuss multi-substance use</a:t>
            </a:r>
          </a:p>
          <a:p>
            <a:r>
              <a:rPr lang="en-US" sz="2400" dirty="0">
                <a:latin typeface="+mj-lt"/>
              </a:rPr>
              <a:t>Discuss adverse substance interactions</a:t>
            </a:r>
            <a:endParaRPr lang="en-CA" sz="2400" dirty="0">
              <a:latin typeface="+mj-lt"/>
            </a:endParaRPr>
          </a:p>
        </p:txBody>
      </p:sp>
    </p:spTree>
    <p:extLst>
      <p:ext uri="{BB962C8B-B14F-4D97-AF65-F5344CB8AC3E}">
        <p14:creationId xmlns:p14="http://schemas.microsoft.com/office/powerpoint/2010/main" val="342670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0021-773C-11B7-05DF-47B55896E0AA}"/>
              </a:ext>
            </a:extLst>
          </p:cNvPr>
          <p:cNvSpPr>
            <a:spLocks noGrp="1"/>
          </p:cNvSpPr>
          <p:nvPr>
            <p:ph type="title"/>
          </p:nvPr>
        </p:nvSpPr>
        <p:spPr/>
        <p:txBody>
          <a:bodyPr/>
          <a:lstStyle/>
          <a:p>
            <a:r>
              <a:rPr lang="en-CA" dirty="0"/>
              <a:t>Nicotine</a:t>
            </a:r>
          </a:p>
        </p:txBody>
      </p:sp>
      <p:sp>
        <p:nvSpPr>
          <p:cNvPr id="3" name="Content Placeholder 2">
            <a:extLst>
              <a:ext uri="{FF2B5EF4-FFF2-40B4-BE49-F238E27FC236}">
                <a16:creationId xmlns:a16="http://schemas.microsoft.com/office/drawing/2014/main" id="{77A64F44-CB1F-F94D-A77D-CFB3C5C53332}"/>
              </a:ext>
            </a:extLst>
          </p:cNvPr>
          <p:cNvSpPr>
            <a:spLocks noGrp="1"/>
          </p:cNvSpPr>
          <p:nvPr>
            <p:ph idx="1"/>
          </p:nvPr>
        </p:nvSpPr>
        <p:spPr/>
        <p:txBody>
          <a:bodyPr>
            <a:normAutofit fontScale="92500" lnSpcReduction="20000"/>
          </a:bodyPr>
          <a:lstStyle/>
          <a:p>
            <a:r>
              <a:rPr lang="en-US" dirty="0"/>
              <a:t> Associated with increased risks of heart disease, stroke, and a variety of cancers.</a:t>
            </a:r>
          </a:p>
          <a:p>
            <a:r>
              <a:rPr lang="en-US" dirty="0"/>
              <a:t> Nicotine exerts its effects through its interaction with acetylcholine receptors.</a:t>
            </a:r>
          </a:p>
          <a:p>
            <a:r>
              <a:rPr lang="en-US" dirty="0"/>
              <a:t> Acetylcholine functions as a neurotransmitter in motor neurons. In the central nervous system, it plays a role in arousal and reward mechanisms.</a:t>
            </a:r>
          </a:p>
          <a:p>
            <a:r>
              <a:rPr lang="en-US" dirty="0"/>
              <a:t> Nicotine is most commonly used in the form of tobacco products like cigarettes or chewing tobacco; therefore, there is a tremendous interest in developing effective smoking cessation techniques. </a:t>
            </a:r>
          </a:p>
          <a:p>
            <a:r>
              <a:rPr lang="en-US" dirty="0"/>
              <a:t>People have used a variety of nicotine replacement therapies in addition to various psychotherapeutic options in an attempt to discontinue their use of tobacco products.</a:t>
            </a:r>
            <a:endParaRPr lang="en-CA" dirty="0"/>
          </a:p>
        </p:txBody>
      </p:sp>
    </p:spTree>
    <p:extLst>
      <p:ext uri="{BB962C8B-B14F-4D97-AF65-F5344CB8AC3E}">
        <p14:creationId xmlns:p14="http://schemas.microsoft.com/office/powerpoint/2010/main" val="89255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0DFF-F941-343E-E6F1-2421CE2D8740}"/>
              </a:ext>
            </a:extLst>
          </p:cNvPr>
          <p:cNvSpPr>
            <a:spLocks noGrp="1"/>
          </p:cNvSpPr>
          <p:nvPr>
            <p:ph type="title"/>
          </p:nvPr>
        </p:nvSpPr>
        <p:spPr>
          <a:xfrm>
            <a:off x="649357" y="365125"/>
            <a:ext cx="10704443" cy="1325563"/>
          </a:xfrm>
        </p:spPr>
        <p:txBody>
          <a:bodyPr/>
          <a:lstStyle/>
          <a:p>
            <a:r>
              <a:rPr lang="en-CA" dirty="0"/>
              <a:t>This Is What Happens To Your Brain On Opioids</a:t>
            </a:r>
          </a:p>
        </p:txBody>
      </p:sp>
      <p:pic>
        <p:nvPicPr>
          <p:cNvPr id="4" name="Online Media 3" title="This Is What Happens to Your Brain on Opioids | Short Film Showcase">
            <a:hlinkClick r:id="" action="ppaction://media"/>
            <a:extLst>
              <a:ext uri="{FF2B5EF4-FFF2-40B4-BE49-F238E27FC236}">
                <a16:creationId xmlns:a16="http://schemas.microsoft.com/office/drawing/2014/main" id="{C63288A6-B816-9F49-4FEF-C61ACD366B8E}"/>
              </a:ext>
            </a:extLst>
          </p:cNvPr>
          <p:cNvPicPr>
            <a:picLocks noGrp="1" noRot="1" noChangeAspect="1"/>
          </p:cNvPicPr>
          <p:nvPr>
            <p:ph idx="1"/>
            <a:videoFile r:link="rId1"/>
          </p:nvPr>
        </p:nvPicPr>
        <p:blipFill>
          <a:blip r:embed="rId3"/>
          <a:stretch>
            <a:fillRect/>
          </a:stretch>
        </p:blipFill>
        <p:spPr>
          <a:xfrm>
            <a:off x="1697175" y="1690688"/>
            <a:ext cx="8608805" cy="4864304"/>
          </a:xfrm>
          <a:prstGeom prst="rect">
            <a:avLst/>
          </a:prstGeom>
        </p:spPr>
      </p:pic>
      <p:sp>
        <p:nvSpPr>
          <p:cNvPr id="6" name="TextBox 5">
            <a:extLst>
              <a:ext uri="{FF2B5EF4-FFF2-40B4-BE49-F238E27FC236}">
                <a16:creationId xmlns:a16="http://schemas.microsoft.com/office/drawing/2014/main" id="{7AA2799A-EE3B-1FD0-212C-EE81B9B26559}"/>
              </a:ext>
            </a:extLst>
          </p:cNvPr>
          <p:cNvSpPr txBox="1"/>
          <p:nvPr/>
        </p:nvSpPr>
        <p:spPr>
          <a:xfrm>
            <a:off x="1709530" y="1829494"/>
            <a:ext cx="6096000" cy="369332"/>
          </a:xfrm>
          <a:prstGeom prst="rect">
            <a:avLst/>
          </a:prstGeom>
          <a:noFill/>
        </p:spPr>
        <p:txBody>
          <a:bodyPr wrap="square">
            <a:spAutoFit/>
          </a:bodyPr>
          <a:lstStyle/>
          <a:p>
            <a:r>
              <a:rPr lang="en-CA" dirty="0"/>
              <a:t>https://youtu.be/NDVV_M__CSI</a:t>
            </a:r>
          </a:p>
        </p:txBody>
      </p:sp>
      <p:sp>
        <p:nvSpPr>
          <p:cNvPr id="8" name="TextBox 7">
            <a:extLst>
              <a:ext uri="{FF2B5EF4-FFF2-40B4-BE49-F238E27FC236}">
                <a16:creationId xmlns:a16="http://schemas.microsoft.com/office/drawing/2014/main" id="{F33CD4D1-382D-1C0C-BE00-4C10495E5CF2}"/>
              </a:ext>
            </a:extLst>
          </p:cNvPr>
          <p:cNvSpPr txBox="1"/>
          <p:nvPr/>
        </p:nvSpPr>
        <p:spPr>
          <a:xfrm>
            <a:off x="1566621" y="6554992"/>
            <a:ext cx="6096000" cy="369332"/>
          </a:xfrm>
          <a:prstGeom prst="rect">
            <a:avLst/>
          </a:prstGeom>
          <a:noFill/>
        </p:spPr>
        <p:txBody>
          <a:bodyPr wrap="square">
            <a:spAutoFit/>
          </a:bodyPr>
          <a:lstStyle/>
          <a:p>
            <a:r>
              <a:rPr lang="en-CA" dirty="0"/>
              <a:t>(National Geographic, 2017).</a:t>
            </a:r>
          </a:p>
        </p:txBody>
      </p:sp>
    </p:spTree>
    <p:extLst>
      <p:ext uri="{BB962C8B-B14F-4D97-AF65-F5344CB8AC3E}">
        <p14:creationId xmlns:p14="http://schemas.microsoft.com/office/powerpoint/2010/main" val="157978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9E86-50F8-6A70-ACBC-CD4A43AD94A1}"/>
              </a:ext>
            </a:extLst>
          </p:cNvPr>
          <p:cNvSpPr>
            <a:spLocks noGrp="1"/>
          </p:cNvSpPr>
          <p:nvPr>
            <p:ph type="title"/>
          </p:nvPr>
        </p:nvSpPr>
        <p:spPr/>
        <p:txBody>
          <a:bodyPr/>
          <a:lstStyle/>
          <a:p>
            <a:r>
              <a:rPr lang="en-CA" dirty="0"/>
              <a:t>Opioids</a:t>
            </a:r>
          </a:p>
        </p:txBody>
      </p:sp>
      <p:sp>
        <p:nvSpPr>
          <p:cNvPr id="3" name="Content Placeholder 2">
            <a:extLst>
              <a:ext uri="{FF2B5EF4-FFF2-40B4-BE49-F238E27FC236}">
                <a16:creationId xmlns:a16="http://schemas.microsoft.com/office/drawing/2014/main" id="{F18BFCDE-ADB5-E236-9A1F-063AF0654093}"/>
              </a:ext>
            </a:extLst>
          </p:cNvPr>
          <p:cNvSpPr>
            <a:spLocks noGrp="1"/>
          </p:cNvSpPr>
          <p:nvPr>
            <p:ph idx="1"/>
          </p:nvPr>
        </p:nvSpPr>
        <p:spPr/>
        <p:txBody>
          <a:bodyPr>
            <a:normAutofit lnSpcReduction="10000"/>
          </a:bodyPr>
          <a:lstStyle/>
          <a:p>
            <a:r>
              <a:rPr lang="en-US" dirty="0"/>
              <a:t> Include substances such as heroin, morphine, methadone, and codeine. </a:t>
            </a:r>
          </a:p>
          <a:p>
            <a:r>
              <a:rPr lang="en-US" dirty="0"/>
              <a:t>Opioids have analgesic properties; they decrease pain. </a:t>
            </a:r>
          </a:p>
          <a:p>
            <a:r>
              <a:rPr lang="en-US" dirty="0"/>
              <a:t>Humans have an endogenous opioid neurotransmitter system—the body makes small quantities of opioid compounds that bind to opioid receptors reducing pain and producing euphoria. Thus, opioids mimic this endogenous painkilling mechanism. </a:t>
            </a:r>
          </a:p>
          <a:p>
            <a:r>
              <a:rPr lang="en-US" dirty="0"/>
              <a:t> There are both natural opiates, opium, which is a naturally occurring compound found in the poppy plant and synthetic versions of opiates that have very potent painkilling effects. These are the substances, like fentanyl, that you may hear in the news.</a:t>
            </a:r>
            <a:endParaRPr lang="en-CA" dirty="0"/>
          </a:p>
        </p:txBody>
      </p:sp>
    </p:spTree>
    <p:extLst>
      <p:ext uri="{BB962C8B-B14F-4D97-AF65-F5344CB8AC3E}">
        <p14:creationId xmlns:p14="http://schemas.microsoft.com/office/powerpoint/2010/main" val="293376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9436-A271-49C1-F9FF-913510F4884E}"/>
              </a:ext>
            </a:extLst>
          </p:cNvPr>
          <p:cNvSpPr>
            <a:spLocks noGrp="1"/>
          </p:cNvSpPr>
          <p:nvPr>
            <p:ph type="title"/>
          </p:nvPr>
        </p:nvSpPr>
        <p:spPr/>
        <p:txBody>
          <a:bodyPr/>
          <a:lstStyle/>
          <a:p>
            <a:r>
              <a:rPr lang="en-CA" dirty="0"/>
              <a:t>Your Brain on LSD and Other Hallucinogens</a:t>
            </a:r>
          </a:p>
        </p:txBody>
      </p:sp>
      <p:pic>
        <p:nvPicPr>
          <p:cNvPr id="4" name="Online Media 3" title="Your Brain on LSD and Other Hallucinogens">
            <a:hlinkClick r:id="" action="ppaction://media"/>
            <a:extLst>
              <a:ext uri="{FF2B5EF4-FFF2-40B4-BE49-F238E27FC236}">
                <a16:creationId xmlns:a16="http://schemas.microsoft.com/office/drawing/2014/main" id="{3C581FED-120B-46A0-3B03-31C0FCEDEA78}"/>
              </a:ext>
            </a:extLst>
          </p:cNvPr>
          <p:cNvPicPr>
            <a:picLocks noGrp="1" noRot="1" noChangeAspect="1"/>
          </p:cNvPicPr>
          <p:nvPr>
            <p:ph idx="1"/>
            <a:videoFile r:link="rId1"/>
          </p:nvPr>
        </p:nvPicPr>
        <p:blipFill>
          <a:blip r:embed="rId3"/>
          <a:stretch>
            <a:fillRect/>
          </a:stretch>
        </p:blipFill>
        <p:spPr>
          <a:xfrm>
            <a:off x="1910867" y="1825625"/>
            <a:ext cx="8370266" cy="4729520"/>
          </a:xfrm>
          <a:prstGeom prst="rect">
            <a:avLst/>
          </a:prstGeom>
        </p:spPr>
      </p:pic>
      <p:sp>
        <p:nvSpPr>
          <p:cNvPr id="6" name="TextBox 5">
            <a:extLst>
              <a:ext uri="{FF2B5EF4-FFF2-40B4-BE49-F238E27FC236}">
                <a16:creationId xmlns:a16="http://schemas.microsoft.com/office/drawing/2014/main" id="{96981A7E-83BE-08D6-CF38-1FF0A8C36094}"/>
              </a:ext>
            </a:extLst>
          </p:cNvPr>
          <p:cNvSpPr txBox="1"/>
          <p:nvPr/>
        </p:nvSpPr>
        <p:spPr>
          <a:xfrm>
            <a:off x="1910867" y="1825625"/>
            <a:ext cx="6096000" cy="369332"/>
          </a:xfrm>
          <a:prstGeom prst="rect">
            <a:avLst/>
          </a:prstGeom>
          <a:noFill/>
        </p:spPr>
        <p:txBody>
          <a:bodyPr wrap="square">
            <a:spAutoFit/>
          </a:bodyPr>
          <a:lstStyle/>
          <a:p>
            <a:r>
              <a:rPr lang="en-CA" dirty="0"/>
              <a:t>https://youtu.be/Kr0WU-6J79k</a:t>
            </a:r>
          </a:p>
        </p:txBody>
      </p:sp>
      <p:sp>
        <p:nvSpPr>
          <p:cNvPr id="8" name="TextBox 7">
            <a:extLst>
              <a:ext uri="{FF2B5EF4-FFF2-40B4-BE49-F238E27FC236}">
                <a16:creationId xmlns:a16="http://schemas.microsoft.com/office/drawing/2014/main" id="{006FB37C-DB4E-0B96-62E0-9F9F1E3DFD9D}"/>
              </a:ext>
            </a:extLst>
          </p:cNvPr>
          <p:cNvSpPr txBox="1"/>
          <p:nvPr/>
        </p:nvSpPr>
        <p:spPr>
          <a:xfrm>
            <a:off x="1910867" y="6505416"/>
            <a:ext cx="6096000" cy="369332"/>
          </a:xfrm>
          <a:prstGeom prst="rect">
            <a:avLst/>
          </a:prstGeom>
          <a:noFill/>
        </p:spPr>
        <p:txBody>
          <a:bodyPr wrap="square">
            <a:spAutoFit/>
          </a:bodyPr>
          <a:lstStyle/>
          <a:p>
            <a:r>
              <a:rPr lang="en-CA" dirty="0"/>
              <a:t>(Brief Brain Snacks, 2019).</a:t>
            </a:r>
          </a:p>
        </p:txBody>
      </p:sp>
    </p:spTree>
    <p:extLst>
      <p:ext uri="{BB962C8B-B14F-4D97-AF65-F5344CB8AC3E}">
        <p14:creationId xmlns:p14="http://schemas.microsoft.com/office/powerpoint/2010/main" val="39196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CB4E-A910-8182-34AD-6515B5E3DA0D}"/>
              </a:ext>
            </a:extLst>
          </p:cNvPr>
          <p:cNvSpPr>
            <a:spLocks noGrp="1"/>
          </p:cNvSpPr>
          <p:nvPr>
            <p:ph type="title"/>
          </p:nvPr>
        </p:nvSpPr>
        <p:spPr/>
        <p:txBody>
          <a:bodyPr/>
          <a:lstStyle/>
          <a:p>
            <a:r>
              <a:rPr lang="en-CA" dirty="0"/>
              <a:t>Hallucinogens</a:t>
            </a:r>
          </a:p>
        </p:txBody>
      </p:sp>
      <p:sp>
        <p:nvSpPr>
          <p:cNvPr id="3" name="Content Placeholder 2">
            <a:extLst>
              <a:ext uri="{FF2B5EF4-FFF2-40B4-BE49-F238E27FC236}">
                <a16:creationId xmlns:a16="http://schemas.microsoft.com/office/drawing/2014/main" id="{7891645A-821D-14DB-E9F8-4A146D5906A0}"/>
              </a:ext>
            </a:extLst>
          </p:cNvPr>
          <p:cNvSpPr>
            <a:spLocks noGrp="1"/>
          </p:cNvSpPr>
          <p:nvPr>
            <p:ph idx="1"/>
          </p:nvPr>
        </p:nvSpPr>
        <p:spPr/>
        <p:txBody>
          <a:bodyPr/>
          <a:lstStyle/>
          <a:p>
            <a:r>
              <a:rPr lang="en-US" dirty="0"/>
              <a:t>Hallucinogens alter sensory and perceptual experiences.</a:t>
            </a:r>
          </a:p>
          <a:p>
            <a:r>
              <a:rPr lang="en-US" dirty="0"/>
              <a:t> Some people experience vivid visual hallucinations.</a:t>
            </a:r>
          </a:p>
          <a:p>
            <a:r>
              <a:rPr lang="en-US" dirty="0"/>
              <a:t> It is common for these types of substances to cause hallucinations of body sensations (e.g., feeling as if you are a giant or can fly) and a skewed perception of the passage of time. </a:t>
            </a:r>
          </a:p>
          <a:p>
            <a:r>
              <a:rPr lang="en-US" dirty="0"/>
              <a:t> Hallucinogens are incredibly varied in terms of the neurotransmitter systems they affect. Mescaline and LSD are serotonin agonists, and ketamine (an animal anesthetic) act as antagonists of the NMDA glutamate receptor.</a:t>
            </a:r>
            <a:endParaRPr lang="en-CA" dirty="0"/>
          </a:p>
        </p:txBody>
      </p:sp>
    </p:spTree>
    <p:extLst>
      <p:ext uri="{BB962C8B-B14F-4D97-AF65-F5344CB8AC3E}">
        <p14:creationId xmlns:p14="http://schemas.microsoft.com/office/powerpoint/2010/main" val="2687613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A2134-BD17-29F2-8ACE-4383679DAFB3}"/>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6000" dirty="0"/>
              <a:t>Self Care</a:t>
            </a:r>
          </a:p>
        </p:txBody>
      </p:sp>
      <p:sp>
        <p:nvSpPr>
          <p:cNvPr id="8" name="Content Placeholder 7">
            <a:extLst>
              <a:ext uri="{FF2B5EF4-FFF2-40B4-BE49-F238E27FC236}">
                <a16:creationId xmlns:a16="http://schemas.microsoft.com/office/drawing/2014/main" id="{531AA156-F54C-33B7-6687-3FE287A8D00E}"/>
              </a:ext>
            </a:extLst>
          </p:cNvPr>
          <p:cNvSpPr>
            <a:spLocks noGrp="1"/>
          </p:cNvSpPr>
          <p:nvPr>
            <p:ph sz="half" idx="1"/>
          </p:nvPr>
        </p:nvSpPr>
        <p:spPr>
          <a:xfrm>
            <a:off x="648931" y="2438401"/>
            <a:ext cx="3667036" cy="1510747"/>
          </a:xfrm>
        </p:spPr>
        <p:txBody>
          <a:bodyPr vert="horz" lIns="91440" tIns="45720" rIns="91440" bIns="45720" rtlCol="0">
            <a:normAutofit/>
          </a:bodyPr>
          <a:lstStyle/>
          <a:p>
            <a:pPr marL="0"/>
            <a:r>
              <a:rPr lang="en-US" sz="2400" dirty="0"/>
              <a:t>Please watch the video </a:t>
            </a:r>
            <a:r>
              <a:rPr lang="en-US" sz="2400"/>
              <a:t>on Community </a:t>
            </a:r>
            <a:r>
              <a:rPr lang="en-US" sz="2400" dirty="0"/>
              <a:t>of Practice, and report back next class.</a:t>
            </a:r>
          </a:p>
          <a:p>
            <a:pPr marL="0" indent="0">
              <a:buNone/>
            </a:pPr>
            <a:endParaRPr lang="en-US" sz="1800" dirty="0"/>
          </a:p>
        </p:txBody>
      </p:sp>
      <p:sp>
        <p:nvSpPr>
          <p:cNvPr id="19" name="Rectangle 14">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DE413851-FD21-06B4-A4D6-91D146EEBA94}"/>
              </a:ext>
            </a:extLst>
          </p:cNvPr>
          <p:cNvPicPr>
            <a:picLocks noGrp="1" noChangeAspect="1"/>
          </p:cNvPicPr>
          <p:nvPr>
            <p:ph sz="half" idx="2"/>
          </p:nvPr>
        </p:nvPicPr>
        <p:blipFill rotWithShape="1">
          <a:blip r:embed="rId2"/>
          <a:srcRect b="11350"/>
          <a:stretch/>
        </p:blipFill>
        <p:spPr>
          <a:xfrm>
            <a:off x="5276088" y="640082"/>
            <a:ext cx="6276250" cy="5577838"/>
          </a:xfrm>
          <a:prstGeom prst="rect">
            <a:avLst/>
          </a:prstGeom>
          <a:effectLst/>
        </p:spPr>
      </p:pic>
    </p:spTree>
    <p:extLst>
      <p:ext uri="{BB962C8B-B14F-4D97-AF65-F5344CB8AC3E}">
        <p14:creationId xmlns:p14="http://schemas.microsoft.com/office/powerpoint/2010/main" val="328990504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AD85-CA50-2D89-4E6B-EDC364B0314B}"/>
              </a:ext>
            </a:extLst>
          </p:cNvPr>
          <p:cNvSpPr>
            <a:spLocks noGrp="1"/>
          </p:cNvSpPr>
          <p:nvPr>
            <p:ph type="title"/>
          </p:nvPr>
        </p:nvSpPr>
        <p:spPr>
          <a:xfrm>
            <a:off x="838200" y="26159"/>
            <a:ext cx="10515600" cy="1325563"/>
          </a:xfrm>
        </p:spPr>
        <p:txBody>
          <a:bodyPr/>
          <a:lstStyle/>
          <a:p>
            <a:pPr algn="ctr"/>
            <a:r>
              <a:rPr lang="en-CA"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2300E89B-BB37-B124-1661-A84D3B7D6DBD}"/>
              </a:ext>
            </a:extLst>
          </p:cNvPr>
          <p:cNvSpPr>
            <a:spLocks noGrp="1"/>
          </p:cNvSpPr>
          <p:nvPr>
            <p:ph idx="1"/>
          </p:nvPr>
        </p:nvSpPr>
        <p:spPr>
          <a:xfrm>
            <a:off x="556591" y="1351722"/>
            <a:ext cx="11277600" cy="4825241"/>
          </a:xfrm>
        </p:spPr>
        <p:txBody>
          <a:bodyPr>
            <a:normAutofit fontScale="55000" lnSpcReduction="20000"/>
          </a:bodyPr>
          <a:lstStyle/>
          <a:p>
            <a:pPr algn="l"/>
            <a:r>
              <a:rPr lang="en-US" sz="3800" b="0" i="0" dirty="0">
                <a:solidFill>
                  <a:srgbClr val="000000"/>
                </a:solidFill>
                <a:effectLst/>
                <a:latin typeface="Times New Roman" panose="02020603050405020304" pitchFamily="18" charset="0"/>
              </a:rPr>
              <a:t>Brief Brain Snacks. (2019). </a:t>
            </a:r>
            <a:r>
              <a:rPr lang="en-US" sz="3800" b="0" i="1" dirty="0">
                <a:solidFill>
                  <a:srgbClr val="000000"/>
                </a:solidFill>
                <a:effectLst/>
                <a:latin typeface="Times New Roman" panose="02020603050405020304" pitchFamily="18" charset="0"/>
              </a:rPr>
              <a:t>Your brain on LSD and other hallucinogens.</a:t>
            </a:r>
            <a:r>
              <a:rPr lang="en-US" sz="3800" b="0" i="0" dirty="0">
                <a:solidFill>
                  <a:srgbClr val="000000"/>
                </a:solidFill>
                <a:effectLst/>
                <a:latin typeface="Times New Roman" panose="02020603050405020304" pitchFamily="18" charset="0"/>
              </a:rPr>
              <a:t> [Video]. </a:t>
            </a:r>
            <a:r>
              <a:rPr lang="en-US" sz="3800" b="0" i="0" dirty="0" err="1">
                <a:solidFill>
                  <a:srgbClr val="000000"/>
                </a:solidFill>
                <a:effectLst/>
                <a:latin typeface="Times New Roman" panose="02020603050405020304" pitchFamily="18" charset="0"/>
              </a:rPr>
              <a:t>Youtube</a:t>
            </a:r>
            <a:r>
              <a:rPr lang="en-US" sz="3800" b="0" i="0" dirty="0">
                <a:solidFill>
                  <a:srgbClr val="000000"/>
                </a:solidFill>
                <a:effectLst/>
                <a:latin typeface="Times New Roman" panose="02020603050405020304" pitchFamily="18" charset="0"/>
              </a:rPr>
              <a:t>. https://www.youtube.com/watch?v=Kr0WU-6J79k</a:t>
            </a:r>
          </a:p>
          <a:p>
            <a:pPr algn="l"/>
            <a:r>
              <a:rPr lang="en-US" sz="3800" b="0" i="0" dirty="0">
                <a:solidFill>
                  <a:srgbClr val="000000"/>
                </a:solidFill>
                <a:effectLst/>
                <a:latin typeface="Times New Roman" panose="02020603050405020304" pitchFamily="18" charset="0"/>
              </a:rPr>
              <a:t>Case-Lo, C. (2019, March 28). </a:t>
            </a:r>
            <a:r>
              <a:rPr lang="en-US" sz="3800" b="0" i="1" dirty="0">
                <a:solidFill>
                  <a:srgbClr val="000000"/>
                </a:solidFill>
                <a:effectLst/>
                <a:latin typeface="Times New Roman" panose="02020603050405020304" pitchFamily="18" charset="0"/>
              </a:rPr>
              <a:t>Medication administration: Why it’s important to take drugs the right way. </a:t>
            </a:r>
            <a:r>
              <a:rPr lang="en-US" sz="3800" b="0" i="0" dirty="0">
                <a:solidFill>
                  <a:srgbClr val="000000"/>
                </a:solidFill>
                <a:effectLst/>
                <a:latin typeface="Times New Roman" panose="02020603050405020304" pitchFamily="18" charset="0"/>
              </a:rPr>
              <a:t> https://www.healthline.com/health/administration-of-medication</a:t>
            </a:r>
          </a:p>
          <a:p>
            <a:pPr algn="l"/>
            <a:r>
              <a:rPr lang="en-US" sz="3800" b="0" i="0" dirty="0" err="1">
                <a:solidFill>
                  <a:srgbClr val="000000"/>
                </a:solidFill>
                <a:effectLst/>
                <a:latin typeface="Times New Roman" panose="02020603050405020304" pitchFamily="18" charset="0"/>
              </a:rPr>
              <a:t>CrashCourse</a:t>
            </a:r>
            <a:r>
              <a:rPr lang="en-US" sz="3800" b="0" i="0" dirty="0">
                <a:solidFill>
                  <a:srgbClr val="000000"/>
                </a:solidFill>
                <a:effectLst/>
                <a:latin typeface="Times New Roman" panose="02020603050405020304" pitchFamily="18" charset="0"/>
              </a:rPr>
              <a:t>. (2015</a:t>
            </a:r>
            <a:r>
              <a:rPr lang="en-US" sz="3800" b="0" i="1" dirty="0">
                <a:solidFill>
                  <a:srgbClr val="000000"/>
                </a:solidFill>
                <a:effectLst/>
                <a:latin typeface="Times New Roman" panose="02020603050405020304" pitchFamily="18" charset="0"/>
              </a:rPr>
              <a:t>). The nervous system part 1.</a:t>
            </a:r>
            <a:r>
              <a:rPr lang="en-US" sz="3800" b="0" i="0" dirty="0">
                <a:solidFill>
                  <a:srgbClr val="000000"/>
                </a:solidFill>
                <a:effectLst/>
                <a:latin typeface="Times New Roman" panose="02020603050405020304" pitchFamily="18" charset="0"/>
              </a:rPr>
              <a:t> [Video]. </a:t>
            </a:r>
            <a:r>
              <a:rPr lang="en-US" sz="3800" b="0" i="0" dirty="0" err="1">
                <a:solidFill>
                  <a:srgbClr val="000000"/>
                </a:solidFill>
                <a:effectLst/>
                <a:latin typeface="Times New Roman" panose="02020603050405020304" pitchFamily="18" charset="0"/>
              </a:rPr>
              <a:t>Youtube</a:t>
            </a:r>
            <a:r>
              <a:rPr lang="en-US" sz="3800" b="0" i="0" dirty="0">
                <a:solidFill>
                  <a:srgbClr val="000000"/>
                </a:solidFill>
                <a:effectLst/>
                <a:latin typeface="Times New Roman" panose="02020603050405020304" pitchFamily="18" charset="0"/>
              </a:rPr>
              <a:t>. https://youtu.be/qPix_X-9t7E</a:t>
            </a:r>
          </a:p>
          <a:p>
            <a:pPr algn="l"/>
            <a:r>
              <a:rPr lang="en-US" sz="3800" b="0" i="0" dirty="0">
                <a:solidFill>
                  <a:srgbClr val="000000"/>
                </a:solidFill>
                <a:effectLst/>
                <a:latin typeface="Times New Roman" panose="02020603050405020304" pitchFamily="18" charset="0"/>
              </a:rPr>
              <a:t>CTE Skills. (2017). </a:t>
            </a:r>
            <a:r>
              <a:rPr lang="en-US" sz="3800" b="0" i="1" dirty="0">
                <a:solidFill>
                  <a:srgbClr val="000000"/>
                </a:solidFill>
                <a:effectLst/>
                <a:latin typeface="Times New Roman" panose="02020603050405020304" pitchFamily="18" charset="0"/>
              </a:rPr>
              <a:t>The nervous system in 9 minutes.</a:t>
            </a:r>
            <a:r>
              <a:rPr lang="en-US" sz="3800" b="0" i="0" dirty="0">
                <a:solidFill>
                  <a:srgbClr val="000000"/>
                </a:solidFill>
                <a:effectLst/>
                <a:latin typeface="Times New Roman" panose="02020603050405020304" pitchFamily="18" charset="0"/>
              </a:rPr>
              <a:t> [Video]. </a:t>
            </a:r>
            <a:r>
              <a:rPr lang="en-US" sz="3800" b="0" i="0" dirty="0" err="1">
                <a:solidFill>
                  <a:srgbClr val="000000"/>
                </a:solidFill>
                <a:effectLst/>
                <a:latin typeface="Times New Roman" panose="02020603050405020304" pitchFamily="18" charset="0"/>
              </a:rPr>
              <a:t>Youtube</a:t>
            </a:r>
            <a:r>
              <a:rPr lang="en-US" sz="3800" b="0" i="0" dirty="0">
                <a:solidFill>
                  <a:srgbClr val="000000"/>
                </a:solidFill>
                <a:effectLst/>
                <a:latin typeface="Times New Roman" panose="02020603050405020304" pitchFamily="18" charset="0"/>
              </a:rPr>
              <a:t>. https://youtu.be/44B0ms3XPKU</a:t>
            </a:r>
          </a:p>
          <a:p>
            <a:pPr algn="l"/>
            <a:r>
              <a:rPr lang="en-US" sz="3800" b="0" i="0" dirty="0">
                <a:solidFill>
                  <a:srgbClr val="000000"/>
                </a:solidFill>
                <a:effectLst/>
                <a:latin typeface="Times New Roman" panose="02020603050405020304" pitchFamily="18" charset="0"/>
              </a:rPr>
              <a:t>Genetic Science Learning Center. (2013, August 30). </a:t>
            </a:r>
            <a:r>
              <a:rPr lang="en-US" sz="3800" b="0" i="1" dirty="0">
                <a:solidFill>
                  <a:srgbClr val="000000"/>
                </a:solidFill>
                <a:effectLst/>
                <a:latin typeface="Times New Roman" panose="02020603050405020304" pitchFamily="18" charset="0"/>
              </a:rPr>
              <a:t>Drug delivery methods. </a:t>
            </a:r>
            <a:r>
              <a:rPr lang="en-US" sz="3800" b="0" i="0" dirty="0">
                <a:solidFill>
                  <a:srgbClr val="000000"/>
                </a:solidFill>
                <a:effectLst/>
                <a:latin typeface="Times New Roman" panose="02020603050405020304" pitchFamily="18" charset="0"/>
              </a:rPr>
              <a:t>https://learn.genetics.utah.edu/content/addiction/delivery/</a:t>
            </a:r>
          </a:p>
          <a:p>
            <a:pPr algn="l"/>
            <a:r>
              <a:rPr lang="en-US" sz="3800" b="0" i="0" dirty="0">
                <a:solidFill>
                  <a:srgbClr val="000000"/>
                </a:solidFill>
                <a:effectLst/>
                <a:latin typeface="Times New Roman" panose="02020603050405020304" pitchFamily="18" charset="0"/>
              </a:rPr>
              <a:t>National Institute on Drug Abuse. (2016</a:t>
            </a:r>
            <a:r>
              <a:rPr lang="en-US" sz="3800" b="0" i="1" dirty="0">
                <a:solidFill>
                  <a:srgbClr val="000000"/>
                </a:solidFill>
                <a:effectLst/>
                <a:latin typeface="Times New Roman" panose="02020603050405020304" pitchFamily="18" charset="0"/>
              </a:rPr>
              <a:t>). The human brain: Major structures and functions. </a:t>
            </a:r>
            <a:r>
              <a:rPr lang="en-US" sz="3800" b="0" i="0" dirty="0">
                <a:solidFill>
                  <a:srgbClr val="000000"/>
                </a:solidFill>
                <a:effectLst/>
                <a:latin typeface="Times New Roman" panose="02020603050405020304" pitchFamily="18" charset="0"/>
              </a:rPr>
              <a:t>[Video]. </a:t>
            </a:r>
            <a:r>
              <a:rPr lang="en-US" sz="3800" b="0" i="0" dirty="0" err="1">
                <a:solidFill>
                  <a:srgbClr val="000000"/>
                </a:solidFill>
                <a:effectLst/>
                <a:latin typeface="Times New Roman" panose="02020603050405020304" pitchFamily="18" charset="0"/>
              </a:rPr>
              <a:t>Youtube</a:t>
            </a:r>
            <a:r>
              <a:rPr lang="en-US" sz="3800" b="0" i="0" dirty="0">
                <a:solidFill>
                  <a:srgbClr val="000000"/>
                </a:solidFill>
                <a:effectLst/>
                <a:latin typeface="Times New Roman" panose="02020603050405020304" pitchFamily="18" charset="0"/>
              </a:rPr>
              <a:t>. https://youtu.be/44B0ms3XPKU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National Geographic. (2017). </a:t>
            </a:r>
            <a:r>
              <a:rPr lang="en-US" sz="3800" i="1" dirty="0">
                <a:solidFill>
                  <a:srgbClr val="000000"/>
                </a:solidFill>
                <a:latin typeface="Times New Roman" panose="02020603050405020304" pitchFamily="18" charset="0"/>
              </a:rPr>
              <a:t>T</a:t>
            </a:r>
            <a:r>
              <a:rPr kumimoji="0" lang="en-US" sz="3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his is what happens to your brain on opioids.</a:t>
            </a:r>
            <a:r>
              <a:rPr kumimoji="0" lang="en-US" sz="38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38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38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https://www.youtube.com/watch?v=NDVV_M__CSI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a:t>
            </a:r>
            <a:r>
              <a:rPr kumimoji="0" lang="en-US" sz="38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Audiopedia</a:t>
            </a:r>
            <a:r>
              <a:rPr kumimoji="0" lang="en-US" sz="38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(2017</a:t>
            </a:r>
            <a:r>
              <a:rPr kumimoji="0" lang="en-US" sz="3800" b="0" i="1"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What is community of practice? What does community of practice mean? Community of practice meaning.</a:t>
            </a:r>
            <a:r>
              <a:rPr kumimoji="0" lang="en-US" sz="38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[Video]. </a:t>
            </a:r>
            <a:r>
              <a:rPr kumimoji="0" lang="en-US" sz="3800" b="0" i="0"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Youtube</a:t>
            </a:r>
            <a:r>
              <a:rPr kumimoji="0" lang="en-US" sz="3800" b="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https://www.youtube.com/watch?v=zqJ-b2MJJ2Y</a:t>
            </a:r>
          </a:p>
          <a:p>
            <a:pPr algn="l"/>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endParaRPr lang="en-CA" dirty="0"/>
          </a:p>
        </p:txBody>
      </p:sp>
    </p:spTree>
    <p:extLst>
      <p:ext uri="{BB962C8B-B14F-4D97-AF65-F5344CB8AC3E}">
        <p14:creationId xmlns:p14="http://schemas.microsoft.com/office/powerpoint/2010/main" val="225372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70FF-477C-C37E-6F4A-1CE5CB8EE44B}"/>
              </a:ext>
            </a:extLst>
          </p:cNvPr>
          <p:cNvSpPr>
            <a:spLocks noGrp="1"/>
          </p:cNvSpPr>
          <p:nvPr>
            <p:ph type="title"/>
          </p:nvPr>
        </p:nvSpPr>
        <p:spPr/>
        <p:txBody>
          <a:bodyPr/>
          <a:lstStyle/>
          <a:p>
            <a:r>
              <a:rPr lang="en-CA" dirty="0"/>
              <a:t>The Human Brain</a:t>
            </a:r>
          </a:p>
        </p:txBody>
      </p:sp>
      <p:sp>
        <p:nvSpPr>
          <p:cNvPr id="3" name="Content Placeholder 2">
            <a:extLst>
              <a:ext uri="{FF2B5EF4-FFF2-40B4-BE49-F238E27FC236}">
                <a16:creationId xmlns:a16="http://schemas.microsoft.com/office/drawing/2014/main" id="{70C8A08B-5BB5-7F91-AE2E-1BDF935BA2EB}"/>
              </a:ext>
            </a:extLst>
          </p:cNvPr>
          <p:cNvSpPr>
            <a:spLocks noGrp="1"/>
          </p:cNvSpPr>
          <p:nvPr>
            <p:ph idx="1"/>
          </p:nvPr>
        </p:nvSpPr>
        <p:spPr/>
        <p:txBody>
          <a:bodyPr/>
          <a:lstStyle/>
          <a:p>
            <a:r>
              <a:rPr lang="en-CA" dirty="0"/>
              <a:t>The human brain weighs three pounds</a:t>
            </a:r>
          </a:p>
          <a:p>
            <a:r>
              <a:rPr lang="en-US" dirty="0"/>
              <a:t>The brain regulates your body’s basic functions</a:t>
            </a:r>
          </a:p>
          <a:p>
            <a:r>
              <a:rPr lang="en-US" dirty="0"/>
              <a:t> The brain enables you to interpret and respond to everything you experience</a:t>
            </a:r>
          </a:p>
          <a:p>
            <a:r>
              <a:rPr lang="en-US" dirty="0"/>
              <a:t>The brain shapes your thoughts, emotions, and behavior.</a:t>
            </a:r>
          </a:p>
          <a:p>
            <a:r>
              <a:rPr lang="en-US" dirty="0"/>
              <a:t>Different parts of the brain are responsible for coordinating and performing specific functions</a:t>
            </a:r>
          </a:p>
          <a:p>
            <a:r>
              <a:rPr lang="en-US" dirty="0"/>
              <a:t>Substances can alter important brain sections necessary for life-sustaining functions and can drive addiction</a:t>
            </a:r>
            <a:endParaRPr lang="en-CA" dirty="0"/>
          </a:p>
        </p:txBody>
      </p:sp>
    </p:spTree>
    <p:extLst>
      <p:ext uri="{BB962C8B-B14F-4D97-AF65-F5344CB8AC3E}">
        <p14:creationId xmlns:p14="http://schemas.microsoft.com/office/powerpoint/2010/main" val="112449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1CA9AC-70A5-34BC-170F-E988AA93CC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30401" y="1123527"/>
            <a:ext cx="6199473" cy="5579526"/>
          </a:xfrm>
          <a:prstGeom prst="rect">
            <a:avLst/>
          </a:prstGeom>
        </p:spPr>
      </p:pic>
      <p:cxnSp>
        <p:nvCxnSpPr>
          <p:cNvPr id="45" name="Straight Connector 9">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2D87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01F352A-C754-D9C8-0161-305139FBC885}"/>
              </a:ext>
            </a:extLst>
          </p:cNvPr>
          <p:cNvSpPr txBox="1"/>
          <p:nvPr/>
        </p:nvSpPr>
        <p:spPr>
          <a:xfrm>
            <a:off x="5689783" y="6502998"/>
            <a:ext cx="2440091"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psu.pb.unizin.org/bbh143/chapter/4-3-drugs-and-the-brain/">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
        <p:nvSpPr>
          <p:cNvPr id="6" name="TextBox 5">
            <a:extLst>
              <a:ext uri="{FF2B5EF4-FFF2-40B4-BE49-F238E27FC236}">
                <a16:creationId xmlns:a16="http://schemas.microsoft.com/office/drawing/2014/main" id="{FDE82ACB-38D0-08C9-9934-540C21A807A3}"/>
              </a:ext>
            </a:extLst>
          </p:cNvPr>
          <p:cNvSpPr txBox="1"/>
          <p:nvPr/>
        </p:nvSpPr>
        <p:spPr>
          <a:xfrm>
            <a:off x="8776657" y="2676939"/>
            <a:ext cx="3190049" cy="523220"/>
          </a:xfrm>
          <a:prstGeom prst="rect">
            <a:avLst/>
          </a:prstGeom>
          <a:noFill/>
        </p:spPr>
        <p:txBody>
          <a:bodyPr wrap="square" rtlCol="0">
            <a:spAutoFit/>
          </a:bodyPr>
          <a:lstStyle/>
          <a:p>
            <a:r>
              <a:rPr lang="en-CA" sz="2800" b="1" dirty="0"/>
              <a:t>The Human Brain</a:t>
            </a:r>
          </a:p>
        </p:txBody>
      </p:sp>
    </p:spTree>
    <p:extLst>
      <p:ext uri="{BB962C8B-B14F-4D97-AF65-F5344CB8AC3E}">
        <p14:creationId xmlns:p14="http://schemas.microsoft.com/office/powerpoint/2010/main" val="38419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3D16-B9F5-A66E-9E67-48A6FA32F02B}"/>
              </a:ext>
            </a:extLst>
          </p:cNvPr>
          <p:cNvSpPr>
            <a:spLocks noGrp="1"/>
          </p:cNvSpPr>
          <p:nvPr>
            <p:ph type="title"/>
          </p:nvPr>
        </p:nvSpPr>
        <p:spPr/>
        <p:txBody>
          <a:bodyPr>
            <a:normAutofit/>
          </a:bodyPr>
          <a:lstStyle/>
          <a:p>
            <a:r>
              <a:rPr lang="en-CA" sz="4000" dirty="0"/>
              <a:t>The Human Brain: Major Structures and Functions</a:t>
            </a:r>
          </a:p>
        </p:txBody>
      </p:sp>
      <p:pic>
        <p:nvPicPr>
          <p:cNvPr id="4" name="Online Media 3" title="The Human Brain: Major Structures and Functions">
            <a:hlinkClick r:id="" action="ppaction://media"/>
            <a:extLst>
              <a:ext uri="{FF2B5EF4-FFF2-40B4-BE49-F238E27FC236}">
                <a16:creationId xmlns:a16="http://schemas.microsoft.com/office/drawing/2014/main" id="{5BF05BBE-F62E-48A2-920C-F40AAB6EF07E}"/>
              </a:ext>
            </a:extLst>
          </p:cNvPr>
          <p:cNvPicPr>
            <a:picLocks noGrp="1" noRot="1" noChangeAspect="1"/>
          </p:cNvPicPr>
          <p:nvPr>
            <p:ph idx="1"/>
            <a:videoFile r:link="rId1"/>
          </p:nvPr>
        </p:nvPicPr>
        <p:blipFill>
          <a:blip r:embed="rId3"/>
          <a:stretch>
            <a:fillRect/>
          </a:stretch>
        </p:blipFill>
        <p:spPr>
          <a:xfrm>
            <a:off x="1738588" y="1446857"/>
            <a:ext cx="8714823" cy="4924208"/>
          </a:xfrm>
          <a:prstGeom prst="rect">
            <a:avLst/>
          </a:prstGeom>
        </p:spPr>
      </p:pic>
      <p:sp>
        <p:nvSpPr>
          <p:cNvPr id="6" name="TextBox 5">
            <a:extLst>
              <a:ext uri="{FF2B5EF4-FFF2-40B4-BE49-F238E27FC236}">
                <a16:creationId xmlns:a16="http://schemas.microsoft.com/office/drawing/2014/main" id="{1BDD2FD6-382A-E1CA-9558-1E686E01DF72}"/>
              </a:ext>
            </a:extLst>
          </p:cNvPr>
          <p:cNvSpPr txBox="1"/>
          <p:nvPr/>
        </p:nvSpPr>
        <p:spPr>
          <a:xfrm>
            <a:off x="1738588" y="1446857"/>
            <a:ext cx="6096000" cy="369332"/>
          </a:xfrm>
          <a:prstGeom prst="rect">
            <a:avLst/>
          </a:prstGeom>
          <a:noFill/>
        </p:spPr>
        <p:txBody>
          <a:bodyPr wrap="square">
            <a:spAutoFit/>
          </a:bodyPr>
          <a:lstStyle/>
          <a:p>
            <a:r>
              <a:rPr lang="en-CA" dirty="0"/>
              <a:t>https://youtu.be/0-8PvNOdByc</a:t>
            </a:r>
          </a:p>
        </p:txBody>
      </p:sp>
      <p:sp>
        <p:nvSpPr>
          <p:cNvPr id="8" name="TextBox 7">
            <a:extLst>
              <a:ext uri="{FF2B5EF4-FFF2-40B4-BE49-F238E27FC236}">
                <a16:creationId xmlns:a16="http://schemas.microsoft.com/office/drawing/2014/main" id="{F726FE91-3630-4916-AAB5-0AD9D9DB5EDB}"/>
              </a:ext>
            </a:extLst>
          </p:cNvPr>
          <p:cNvSpPr txBox="1"/>
          <p:nvPr/>
        </p:nvSpPr>
        <p:spPr>
          <a:xfrm>
            <a:off x="1738588" y="6371065"/>
            <a:ext cx="6096000" cy="369332"/>
          </a:xfrm>
          <a:prstGeom prst="rect">
            <a:avLst/>
          </a:prstGeom>
          <a:noFill/>
        </p:spPr>
        <p:txBody>
          <a:bodyPr wrap="square">
            <a:spAutoFit/>
          </a:bodyPr>
          <a:lstStyle/>
          <a:p>
            <a:r>
              <a:rPr lang="en-CA" dirty="0"/>
              <a:t>(NIDA, 2016).</a:t>
            </a:r>
          </a:p>
        </p:txBody>
      </p:sp>
    </p:spTree>
    <p:extLst>
      <p:ext uri="{BB962C8B-B14F-4D97-AF65-F5344CB8AC3E}">
        <p14:creationId xmlns:p14="http://schemas.microsoft.com/office/powerpoint/2010/main" val="20897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28056596-7801-1483-96ED-C0F8EB8400D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062" r="6" b="6"/>
          <a:stretch/>
        </p:blipFill>
        <p:spPr>
          <a:xfrm>
            <a:off x="1" y="10"/>
            <a:ext cx="6936390" cy="6857990"/>
          </a:xfrm>
          <a:prstGeom prst="rect">
            <a:avLst/>
          </a:prstGeom>
        </p:spPr>
      </p:pic>
      <p:sp>
        <p:nvSpPr>
          <p:cNvPr id="3" name="TextBox 2">
            <a:extLst>
              <a:ext uri="{FF2B5EF4-FFF2-40B4-BE49-F238E27FC236}">
                <a16:creationId xmlns:a16="http://schemas.microsoft.com/office/drawing/2014/main" id="{44B50755-A45A-E3B5-E1C7-55BC8EA092C7}"/>
              </a:ext>
            </a:extLst>
          </p:cNvPr>
          <p:cNvSpPr txBox="1"/>
          <p:nvPr/>
        </p:nvSpPr>
        <p:spPr>
          <a:xfrm>
            <a:off x="6936391" y="2915178"/>
            <a:ext cx="4886738" cy="3742762"/>
          </a:xfrm>
          <a:prstGeom prst="rect">
            <a:avLst/>
          </a:prstGeom>
        </p:spPr>
        <p:txBody>
          <a:bodyPr vert="horz" lIns="91440" tIns="45720" rIns="91440" bIns="45720" rtlCol="0">
            <a:normAutofit/>
          </a:bodyPr>
          <a:lstStyle/>
          <a:p>
            <a:pPr>
              <a:lnSpc>
                <a:spcPct val="90000"/>
              </a:lnSpc>
              <a:spcAft>
                <a:spcPts val="600"/>
              </a:spcAft>
            </a:pPr>
            <a:r>
              <a:rPr lang="en-US" sz="2400" b="1" i="0" dirty="0">
                <a:effectLst/>
                <a:latin typeface="+mj-lt"/>
              </a:rPr>
              <a:t>The brain stem</a:t>
            </a:r>
            <a:r>
              <a:rPr lang="en-US" sz="2400" b="0" i="0" dirty="0">
                <a:effectLst/>
                <a:latin typeface="+mj-lt"/>
              </a:rPr>
              <a:t> controls basic functions critical to life, such as heart rate, breathing, and sleeping.</a:t>
            </a:r>
          </a:p>
        </p:txBody>
      </p:sp>
      <p:sp>
        <p:nvSpPr>
          <p:cNvPr id="6" name="TextBox 5">
            <a:extLst>
              <a:ext uri="{FF2B5EF4-FFF2-40B4-BE49-F238E27FC236}">
                <a16:creationId xmlns:a16="http://schemas.microsoft.com/office/drawing/2014/main" id="{6834D5D5-F43D-AF30-C7EC-A7DFD2C86353}"/>
              </a:ext>
            </a:extLst>
          </p:cNvPr>
          <p:cNvSpPr txBox="1"/>
          <p:nvPr/>
        </p:nvSpPr>
        <p:spPr>
          <a:xfrm>
            <a:off x="4616525" y="6657945"/>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pngall.com/support-png/download/38644">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
        <p:nvSpPr>
          <p:cNvPr id="7" name="Title 1">
            <a:extLst>
              <a:ext uri="{FF2B5EF4-FFF2-40B4-BE49-F238E27FC236}">
                <a16:creationId xmlns:a16="http://schemas.microsoft.com/office/drawing/2014/main" id="{649915E1-BFCC-A7CA-298D-AF407144FFA1}"/>
              </a:ext>
            </a:extLst>
          </p:cNvPr>
          <p:cNvSpPr txBox="1">
            <a:spLocks/>
          </p:cNvSpPr>
          <p:nvPr/>
        </p:nvSpPr>
        <p:spPr>
          <a:xfrm>
            <a:off x="6565329" y="794808"/>
            <a:ext cx="488673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The Brain Stem</a:t>
            </a:r>
          </a:p>
        </p:txBody>
      </p:sp>
    </p:spTree>
    <p:extLst>
      <p:ext uri="{BB962C8B-B14F-4D97-AF65-F5344CB8AC3E}">
        <p14:creationId xmlns:p14="http://schemas.microsoft.com/office/powerpoint/2010/main" val="1316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vector graphics&#10;&#10;Description automatically generated">
            <a:extLst>
              <a:ext uri="{FF2B5EF4-FFF2-40B4-BE49-F238E27FC236}">
                <a16:creationId xmlns:a16="http://schemas.microsoft.com/office/drawing/2014/main" id="{F9D16B15-73BB-1C5B-2882-9D7E1D4178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8928" y="964095"/>
            <a:ext cx="5715664" cy="5715664"/>
          </a:xfrm>
          <a:prstGeom prst="rect">
            <a:avLst/>
          </a:prstGeom>
        </p:spPr>
      </p:pic>
      <p:sp>
        <p:nvSpPr>
          <p:cNvPr id="5" name="TextBox 4">
            <a:extLst>
              <a:ext uri="{FF2B5EF4-FFF2-40B4-BE49-F238E27FC236}">
                <a16:creationId xmlns:a16="http://schemas.microsoft.com/office/drawing/2014/main" id="{AA8DB2A3-16C6-37AD-1C27-6763F919DAC1}"/>
              </a:ext>
            </a:extLst>
          </p:cNvPr>
          <p:cNvSpPr txBox="1"/>
          <p:nvPr/>
        </p:nvSpPr>
        <p:spPr>
          <a:xfrm>
            <a:off x="265044" y="2388519"/>
            <a:ext cx="6096000" cy="2751522"/>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2400" b="1" i="0" u="none" strike="noStrike" kern="1200" cap="none" spc="0" normalizeH="0" baseline="0" noProof="0" dirty="0">
                <a:ln>
                  <a:noFill/>
                </a:ln>
                <a:solidFill>
                  <a:prstClr val="black"/>
                </a:solidFill>
                <a:effectLst/>
                <a:uLnTx/>
                <a:uFillTx/>
                <a:latin typeface="+mj-lt"/>
                <a:ea typeface="+mn-ea"/>
                <a:cs typeface="+mn-cs"/>
              </a:rPr>
              <a:t>The cerebral cortex</a:t>
            </a:r>
            <a:r>
              <a:rPr kumimoji="0" lang="en-US" sz="2400" b="0" i="0" u="none" strike="noStrike" kern="1200" cap="none" spc="0" normalizeH="0" baseline="0" noProof="0" dirty="0">
                <a:ln>
                  <a:noFill/>
                </a:ln>
                <a:solidFill>
                  <a:prstClr val="black"/>
                </a:solidFill>
                <a:effectLst/>
                <a:uLnTx/>
                <a:uFillTx/>
                <a:latin typeface="+mj-lt"/>
                <a:ea typeface="+mn-ea"/>
                <a:cs typeface="+mn-cs"/>
              </a:rPr>
              <a:t>, which is divided into areas that control specific functions. Different areas process information from our senses, enabling us to see, feel, hear, and taste. The front part of the cortex, the frontal cortex or forebrain, is the thinking center of the brain; it powers our ability to think, plan, solve problems, and make decisions.</a:t>
            </a:r>
          </a:p>
        </p:txBody>
      </p:sp>
      <p:sp>
        <p:nvSpPr>
          <p:cNvPr id="4" name="Title 1">
            <a:extLst>
              <a:ext uri="{FF2B5EF4-FFF2-40B4-BE49-F238E27FC236}">
                <a16:creationId xmlns:a16="http://schemas.microsoft.com/office/drawing/2014/main" id="{B071FA56-6815-FC39-C8E8-E6B0B3F6D19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The Cerebral Cortex</a:t>
            </a:r>
          </a:p>
        </p:txBody>
      </p:sp>
    </p:spTree>
    <p:extLst>
      <p:ext uri="{BB962C8B-B14F-4D97-AF65-F5344CB8AC3E}">
        <p14:creationId xmlns:p14="http://schemas.microsoft.com/office/powerpoint/2010/main" val="157301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Text&#10;&#10;Description automatically generated">
            <a:extLst>
              <a:ext uri="{FF2B5EF4-FFF2-40B4-BE49-F238E27FC236}">
                <a16:creationId xmlns:a16="http://schemas.microsoft.com/office/drawing/2014/main" id="{F220CFC5-2E5D-144F-EA99-3A6BE37AF3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41053" y="1596232"/>
            <a:ext cx="4777381" cy="349282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3" name="Arc 3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99CDFB2-32E6-2693-BEF4-B031FC17FD3B}"/>
              </a:ext>
            </a:extLst>
          </p:cNvPr>
          <p:cNvSpPr txBox="1"/>
          <p:nvPr/>
        </p:nvSpPr>
        <p:spPr>
          <a:xfrm>
            <a:off x="838201" y="1984443"/>
            <a:ext cx="5257800" cy="4192520"/>
          </a:xfrm>
          <a:prstGeom prst="rect">
            <a:avLst/>
          </a:prstGeom>
        </p:spPr>
        <p:txBody>
          <a:bodyPr vert="horz" lIns="91440" tIns="45720" rIns="91440" bIns="45720" rtlCol="0">
            <a:normAutofit/>
          </a:bodyPr>
          <a:lstStyle/>
          <a:p>
            <a:pPr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1" i="0" u="none" strike="noStrike" cap="none" spc="0" normalizeH="0" baseline="0" noProof="0">
                <a:ln>
                  <a:noFill/>
                </a:ln>
                <a:effectLst/>
                <a:uLnTx/>
                <a:uFillTx/>
              </a:rPr>
              <a:t>The limbic system</a:t>
            </a:r>
            <a:r>
              <a:rPr lang="en-US"/>
              <a:t> </a:t>
            </a:r>
            <a:r>
              <a:rPr kumimoji="0" lang="en-US" b="0" i="0" u="none" strike="noStrike" cap="none" spc="0" normalizeH="0" baseline="0" noProof="0">
                <a:ln>
                  <a:noFill/>
                </a:ln>
                <a:effectLst/>
                <a:uLnTx/>
                <a:uFillTx/>
              </a:rPr>
              <a:t>contains the brain’s reward circuit. It links together a number of brain structures that control and regulate our ability to feel pleasure. Feeling pleasure motivates us to repeat behaviors that are critical to our existence. The limbic system is activated by healthy, life-sustaining activities such as eating and socializing—but it is also activated by use and misuse of substances. In addition, the limbic system is responsible for our perception of other emotions, both positive and negative, which explains the mood-altering properties of many substances.</a:t>
            </a:r>
          </a:p>
        </p:txBody>
      </p:sp>
      <p:sp>
        <p:nvSpPr>
          <p:cNvPr id="9" name="TextBox 8">
            <a:extLst>
              <a:ext uri="{FF2B5EF4-FFF2-40B4-BE49-F238E27FC236}">
                <a16:creationId xmlns:a16="http://schemas.microsoft.com/office/drawing/2014/main" id="{46D1CEC6-20E2-F801-F461-C083A981A09E}"/>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eftforpeace.wordpress.com/2016/11/30/anger-freeze-response-and-krav-maga/">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
        <p:nvSpPr>
          <p:cNvPr id="10" name="Title 1">
            <a:extLst>
              <a:ext uri="{FF2B5EF4-FFF2-40B4-BE49-F238E27FC236}">
                <a16:creationId xmlns:a16="http://schemas.microsoft.com/office/drawing/2014/main" id="{86FB2DC2-69FB-7AB4-E9D9-5CA8AE25259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The Limbic System</a:t>
            </a:r>
          </a:p>
        </p:txBody>
      </p:sp>
    </p:spTree>
    <p:extLst>
      <p:ext uri="{BB962C8B-B14F-4D97-AF65-F5344CB8AC3E}">
        <p14:creationId xmlns:p14="http://schemas.microsoft.com/office/powerpoint/2010/main" val="33604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E3D5-5F25-19CA-8575-3D0243C41299}"/>
              </a:ext>
            </a:extLst>
          </p:cNvPr>
          <p:cNvSpPr>
            <a:spLocks noGrp="1"/>
          </p:cNvSpPr>
          <p:nvPr>
            <p:ph type="title"/>
          </p:nvPr>
        </p:nvSpPr>
        <p:spPr/>
        <p:txBody>
          <a:bodyPr/>
          <a:lstStyle/>
          <a:p>
            <a:r>
              <a:rPr lang="en-US" dirty="0"/>
              <a:t>How do the parts of the brain communicate?</a:t>
            </a:r>
            <a:endParaRPr lang="en-CA" dirty="0"/>
          </a:p>
        </p:txBody>
      </p:sp>
      <p:sp>
        <p:nvSpPr>
          <p:cNvPr id="3" name="Content Placeholder 2">
            <a:extLst>
              <a:ext uri="{FF2B5EF4-FFF2-40B4-BE49-F238E27FC236}">
                <a16:creationId xmlns:a16="http://schemas.microsoft.com/office/drawing/2014/main" id="{F559BFED-EA03-3E27-7E06-2BC1733959D8}"/>
              </a:ext>
            </a:extLst>
          </p:cNvPr>
          <p:cNvSpPr>
            <a:spLocks noGrp="1"/>
          </p:cNvSpPr>
          <p:nvPr>
            <p:ph idx="1"/>
          </p:nvPr>
        </p:nvSpPr>
        <p:spPr>
          <a:xfrm>
            <a:off x="838200" y="1467816"/>
            <a:ext cx="10515600" cy="877818"/>
          </a:xfrm>
        </p:spPr>
        <p:txBody>
          <a:bodyPr>
            <a:normAutofit/>
          </a:bodyPr>
          <a:lstStyle/>
          <a:p>
            <a:pPr marL="0" indent="0">
              <a:buNone/>
            </a:pPr>
            <a:r>
              <a:rPr lang="en-US" sz="2400" dirty="0"/>
              <a:t>These nerve networks coordinate and regulate everything we feel, think, and do.</a:t>
            </a:r>
            <a:endParaRPr lang="en-CA" sz="2400" dirty="0"/>
          </a:p>
        </p:txBody>
      </p:sp>
      <p:sp>
        <p:nvSpPr>
          <p:cNvPr id="5" name="TextBox 4">
            <a:extLst>
              <a:ext uri="{FF2B5EF4-FFF2-40B4-BE49-F238E27FC236}">
                <a16:creationId xmlns:a16="http://schemas.microsoft.com/office/drawing/2014/main" id="{E4B8BC00-2A07-C3D3-225F-9CBC6127849D}"/>
              </a:ext>
            </a:extLst>
          </p:cNvPr>
          <p:cNvSpPr txBox="1"/>
          <p:nvPr/>
        </p:nvSpPr>
        <p:spPr>
          <a:xfrm>
            <a:off x="556592" y="2345634"/>
            <a:ext cx="11317356" cy="3139321"/>
          </a:xfrm>
          <a:prstGeom prst="rect">
            <a:avLst/>
          </a:prstGeom>
          <a:noFill/>
        </p:spPr>
        <p:txBody>
          <a:bodyPr wrap="square">
            <a:spAutoFit/>
          </a:bodyPr>
          <a:lstStyle/>
          <a:p>
            <a:pPr marL="285750" indent="-285750">
              <a:buFont typeface="Arial" panose="020B0604020202020204" pitchFamily="34" charset="0"/>
              <a:buChar char="•"/>
            </a:pPr>
            <a:r>
              <a:rPr lang="en-US" b="1" dirty="0"/>
              <a:t>Neuron to Neuron </a:t>
            </a:r>
            <a:r>
              <a:rPr lang="en-US" dirty="0"/>
              <a:t>– Each nerve cell in the brain sends and receives messages in the form of electrical and chemical signals. Once a cell receives and processes a message, it sends it on to other neurons.</a:t>
            </a:r>
          </a:p>
          <a:p>
            <a:pPr marL="285750" indent="-285750">
              <a:buFont typeface="Arial" panose="020B0604020202020204" pitchFamily="34" charset="0"/>
              <a:buChar char="•"/>
            </a:pPr>
            <a:r>
              <a:rPr lang="en-US" b="1" dirty="0"/>
              <a:t>Neurotransmitters</a:t>
            </a:r>
            <a:r>
              <a:rPr lang="en-US" dirty="0"/>
              <a:t>—The brain’s chemical messengers – The messages are typically carried between neurons by chemicals called neurotransmitters.</a:t>
            </a:r>
          </a:p>
          <a:p>
            <a:pPr marL="285750" indent="-285750">
              <a:buFont typeface="Arial" panose="020B0604020202020204" pitchFamily="34" charset="0"/>
              <a:buChar char="•"/>
            </a:pPr>
            <a:r>
              <a:rPr lang="en-US" b="1" dirty="0"/>
              <a:t>Receptors</a:t>
            </a:r>
            <a:r>
              <a:rPr lang="en-US" dirty="0"/>
              <a:t>— brain’s chemical receivers- “The neurotransmitter attaches to a specialized site on the receiving neuron called a receptor. A neurotransmitter and its receptor operate like a “key and lock,” an exquisitely specific mechanism that ensures that each receptor will forward the appropriate message only after interacting with the right kind of neurotransmitter.</a:t>
            </a:r>
          </a:p>
          <a:p>
            <a:pPr marL="285750" indent="-285750">
              <a:buFont typeface="Arial" panose="020B0604020202020204" pitchFamily="34" charset="0"/>
              <a:buChar char="•"/>
            </a:pPr>
            <a:r>
              <a:rPr lang="en-US" b="1" dirty="0"/>
              <a:t>Transporters</a:t>
            </a:r>
            <a:r>
              <a:rPr lang="en-US" dirty="0"/>
              <a:t>—The brain’s chemical recyclers – Located on the neuron that releases the neurotransmitter, transporters recycle these neurotransmitters (that is, bring them back into the neuron that released them), thereby shutting off the signal between neurons.</a:t>
            </a:r>
            <a:endParaRPr lang="en-CA" dirty="0"/>
          </a:p>
        </p:txBody>
      </p:sp>
    </p:spTree>
    <p:extLst>
      <p:ext uri="{BB962C8B-B14F-4D97-AF65-F5344CB8AC3E}">
        <p14:creationId xmlns:p14="http://schemas.microsoft.com/office/powerpoint/2010/main" val="792427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1836</Words>
  <Application>Microsoft Office PowerPoint</Application>
  <PresentationFormat>Widescreen</PresentationFormat>
  <Paragraphs>176</Paragraphs>
  <Slides>26</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Exploring Substance Use in Canada. A Curriculum for Social Service Workers </vt:lpstr>
      <vt:lpstr>Learning Objectives:</vt:lpstr>
      <vt:lpstr>The Human Brain</vt:lpstr>
      <vt:lpstr>PowerPoint Presentation</vt:lpstr>
      <vt:lpstr>The Human Brain: Major Structures and Functions</vt:lpstr>
      <vt:lpstr>PowerPoint Presentation</vt:lpstr>
      <vt:lpstr>PowerPoint Presentation</vt:lpstr>
      <vt:lpstr>PowerPoint Presentation</vt:lpstr>
      <vt:lpstr>How do the parts of the brain communicate?</vt:lpstr>
      <vt:lpstr>The Nervous System in 9 Minutes</vt:lpstr>
      <vt:lpstr>PowerPoint Presentation</vt:lpstr>
      <vt:lpstr>The Nervous System Part 1: Crash Course Anatomy</vt:lpstr>
      <vt:lpstr>The faster a substance reaches the brain, the more likely it may become misused.   </vt:lpstr>
      <vt:lpstr>PowerPoint Presentation</vt:lpstr>
      <vt:lpstr>PowerPoint Presentation</vt:lpstr>
      <vt:lpstr>PowerPoint Presentation</vt:lpstr>
      <vt:lpstr>PowerPoint Presentation</vt:lpstr>
      <vt:lpstr>Depressants</vt:lpstr>
      <vt:lpstr>Stimulants</vt:lpstr>
      <vt:lpstr>Nicotine</vt:lpstr>
      <vt:lpstr>This Is What Happens To Your Brain On Opioids</vt:lpstr>
      <vt:lpstr>Opioids</vt:lpstr>
      <vt:lpstr>Your Brain on LSD and Other Hallucinogens</vt:lpstr>
      <vt:lpstr>Hallucinogens</vt:lpstr>
      <vt:lpstr>Self Care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Substance Use in Canada. A Curriculum for Social Service Workers </dc:title>
  <dc:creator>amber leanna</dc:creator>
  <cp:lastModifiedBy>Crouse,Julie</cp:lastModifiedBy>
  <cp:revision>1</cp:revision>
  <dcterms:created xsi:type="dcterms:W3CDTF">2022-05-20T23:33:58Z</dcterms:created>
  <dcterms:modified xsi:type="dcterms:W3CDTF">2022-06-08T12:26:25Z</dcterms:modified>
</cp:coreProperties>
</file>