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5" r:id="rId6"/>
    <p:sldId id="306" r:id="rId7"/>
    <p:sldId id="307" r:id="rId8"/>
    <p:sldId id="308" r:id="rId9"/>
    <p:sldId id="309" r:id="rId10"/>
    <p:sldId id="310" r:id="rId11"/>
    <p:sldId id="311" r:id="rId12"/>
    <p:sldId id="312" r:id="rId13"/>
    <p:sldId id="314" r:id="rId14"/>
    <p:sldId id="315" r:id="rId15"/>
    <p:sldId id="316" r:id="rId16"/>
    <p:sldId id="332" r:id="rId17"/>
    <p:sldId id="318" r:id="rId18"/>
    <p:sldId id="319" r:id="rId19"/>
    <p:sldId id="320" r:id="rId20"/>
    <p:sldId id="321" r:id="rId21"/>
    <p:sldId id="322" r:id="rId22"/>
    <p:sldId id="323" r:id="rId23"/>
    <p:sldId id="324" r:id="rId24"/>
    <p:sldId id="326" r:id="rId25"/>
    <p:sldId id="325" r:id="rId26"/>
    <p:sldId id="327" r:id="rId27"/>
    <p:sldId id="330" r:id="rId28"/>
    <p:sldId id="313" r:id="rId29"/>
    <p:sldId id="3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A8337-FA9F-4F84-A6E1-714A79EBF5F8}" v="2" dt="2022-06-08T12:32:04.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853A8337-FA9F-4F84-A6E1-714A79EBF5F8}"/>
    <pc:docChg chg="undo custSel addSld delSld modSld sldOrd">
      <pc:chgData name="Crouse,Julie" userId="8738619b-c4ec-4c6e-bf7e-c79ecf51b25e" providerId="ADAL" clId="{853A8337-FA9F-4F84-A6E1-714A79EBF5F8}" dt="2022-06-08T12:33:50.873" v="156" actId="6549"/>
      <pc:docMkLst>
        <pc:docMk/>
      </pc:docMkLst>
      <pc:sldChg chg="modSp mod">
        <pc:chgData name="Crouse,Julie" userId="8738619b-c4ec-4c6e-bf7e-c79ecf51b25e" providerId="ADAL" clId="{853A8337-FA9F-4F84-A6E1-714A79EBF5F8}" dt="2022-06-08T12:27:23.198" v="0" actId="14100"/>
        <pc:sldMkLst>
          <pc:docMk/>
          <pc:sldMk cId="3426706591" sldId="305"/>
        </pc:sldMkLst>
        <pc:spChg chg="mod">
          <ac:chgData name="Crouse,Julie" userId="8738619b-c4ec-4c6e-bf7e-c79ecf51b25e" providerId="ADAL" clId="{853A8337-FA9F-4F84-A6E1-714A79EBF5F8}" dt="2022-06-08T12:27:23.198" v="0" actId="14100"/>
          <ac:spMkLst>
            <pc:docMk/>
            <pc:sldMk cId="3426706591" sldId="305"/>
            <ac:spMk id="3" creationId="{91C702F9-CC26-8A0E-FDB2-25EE81EC6DC5}"/>
          </ac:spMkLst>
        </pc:spChg>
      </pc:sldChg>
      <pc:sldChg chg="modSp mod">
        <pc:chgData name="Crouse,Julie" userId="8738619b-c4ec-4c6e-bf7e-c79ecf51b25e" providerId="ADAL" clId="{853A8337-FA9F-4F84-A6E1-714A79EBF5F8}" dt="2022-06-08T12:27:49.535" v="4" actId="20577"/>
        <pc:sldMkLst>
          <pc:docMk/>
          <pc:sldMk cId="4096146292" sldId="306"/>
        </pc:sldMkLst>
        <pc:spChg chg="mod">
          <ac:chgData name="Crouse,Julie" userId="8738619b-c4ec-4c6e-bf7e-c79ecf51b25e" providerId="ADAL" clId="{853A8337-FA9F-4F84-A6E1-714A79EBF5F8}" dt="2022-06-08T12:27:49.535" v="4" actId="20577"/>
          <ac:spMkLst>
            <pc:docMk/>
            <pc:sldMk cId="4096146292" sldId="306"/>
            <ac:spMk id="2" creationId="{6281535D-C661-6490-8181-6475309320A7}"/>
          </ac:spMkLst>
        </pc:spChg>
      </pc:sldChg>
      <pc:sldChg chg="modSp mod">
        <pc:chgData name="Crouse,Julie" userId="8738619b-c4ec-4c6e-bf7e-c79ecf51b25e" providerId="ADAL" clId="{853A8337-FA9F-4F84-A6E1-714A79EBF5F8}" dt="2022-06-08T12:28:34.508" v="13" actId="14100"/>
        <pc:sldMkLst>
          <pc:docMk/>
          <pc:sldMk cId="1449919981" sldId="308"/>
        </pc:sldMkLst>
        <pc:spChg chg="mod">
          <ac:chgData name="Crouse,Julie" userId="8738619b-c4ec-4c6e-bf7e-c79ecf51b25e" providerId="ADAL" clId="{853A8337-FA9F-4F84-A6E1-714A79EBF5F8}" dt="2022-06-08T12:28:34.508" v="13" actId="14100"/>
          <ac:spMkLst>
            <pc:docMk/>
            <pc:sldMk cId="1449919981" sldId="308"/>
            <ac:spMk id="5" creationId="{35B3C511-58C0-9008-B494-32C12367C44A}"/>
          </ac:spMkLst>
        </pc:spChg>
      </pc:sldChg>
      <pc:sldChg chg="addSp delSp modSp mod">
        <pc:chgData name="Crouse,Julie" userId="8738619b-c4ec-4c6e-bf7e-c79ecf51b25e" providerId="ADAL" clId="{853A8337-FA9F-4F84-A6E1-714A79EBF5F8}" dt="2022-06-08T12:28:50.942" v="14" actId="26606"/>
        <pc:sldMkLst>
          <pc:docMk/>
          <pc:sldMk cId="3189334065" sldId="311"/>
        </pc:sldMkLst>
        <pc:spChg chg="mod">
          <ac:chgData name="Crouse,Julie" userId="8738619b-c4ec-4c6e-bf7e-c79ecf51b25e" providerId="ADAL" clId="{853A8337-FA9F-4F84-A6E1-714A79EBF5F8}" dt="2022-06-08T12:28:50.942" v="14" actId="26606"/>
          <ac:spMkLst>
            <pc:docMk/>
            <pc:sldMk cId="3189334065" sldId="311"/>
            <ac:spMk id="2" creationId="{EA561550-FC28-89B1-7AE7-C8DB2FC8B3C1}"/>
          </ac:spMkLst>
        </pc:spChg>
        <pc:spChg chg="mod">
          <ac:chgData name="Crouse,Julie" userId="8738619b-c4ec-4c6e-bf7e-c79ecf51b25e" providerId="ADAL" clId="{853A8337-FA9F-4F84-A6E1-714A79EBF5F8}" dt="2022-06-08T12:28:50.942" v="14" actId="26606"/>
          <ac:spMkLst>
            <pc:docMk/>
            <pc:sldMk cId="3189334065" sldId="311"/>
            <ac:spMk id="3" creationId="{5D25C937-EB36-FD94-48F6-51E5FD64B0F1}"/>
          </ac:spMkLst>
        </pc:spChg>
        <pc:spChg chg="del">
          <ac:chgData name="Crouse,Julie" userId="8738619b-c4ec-4c6e-bf7e-c79ecf51b25e" providerId="ADAL" clId="{853A8337-FA9F-4F84-A6E1-714A79EBF5F8}" dt="2022-06-08T12:28:50.942" v="14" actId="26606"/>
          <ac:spMkLst>
            <pc:docMk/>
            <pc:sldMk cId="3189334065" sldId="311"/>
            <ac:spMk id="5" creationId="{6A8AAC95-3719-4BCD-B710-4160043D9237}"/>
          </ac:spMkLst>
        </pc:spChg>
        <pc:spChg chg="del">
          <ac:chgData name="Crouse,Julie" userId="8738619b-c4ec-4c6e-bf7e-c79ecf51b25e" providerId="ADAL" clId="{853A8337-FA9F-4F84-A6E1-714A79EBF5F8}" dt="2022-06-08T12:28:50.942" v="14" actId="26606"/>
          <ac:spMkLst>
            <pc:docMk/>
            <pc:sldMk cId="3189334065" sldId="311"/>
            <ac:spMk id="6" creationId="{73A6D7BA-50E4-42FE-A0E3-FC42B7EC4372}"/>
          </ac:spMkLst>
        </pc:spChg>
        <pc:spChg chg="add">
          <ac:chgData name="Crouse,Julie" userId="8738619b-c4ec-4c6e-bf7e-c79ecf51b25e" providerId="ADAL" clId="{853A8337-FA9F-4F84-A6E1-714A79EBF5F8}" dt="2022-06-08T12:28:50.942" v="14" actId="26606"/>
          <ac:spMkLst>
            <pc:docMk/>
            <pc:sldMk cId="3189334065" sldId="311"/>
            <ac:spMk id="13" creationId="{4AC6B390-BC59-4F1D-A0EE-D71A92F0A0B2}"/>
          </ac:spMkLst>
        </pc:spChg>
        <pc:spChg chg="add">
          <ac:chgData name="Crouse,Julie" userId="8738619b-c4ec-4c6e-bf7e-c79ecf51b25e" providerId="ADAL" clId="{853A8337-FA9F-4F84-A6E1-714A79EBF5F8}" dt="2022-06-08T12:28:50.942" v="14" actId="26606"/>
          <ac:spMkLst>
            <pc:docMk/>
            <pc:sldMk cId="3189334065" sldId="311"/>
            <ac:spMk id="15" creationId="{B6C60D79-16F1-4C4B-B7E3-7634E7069CDE}"/>
          </ac:spMkLst>
        </pc:spChg>
        <pc:spChg chg="add">
          <ac:chgData name="Crouse,Julie" userId="8738619b-c4ec-4c6e-bf7e-c79ecf51b25e" providerId="ADAL" clId="{853A8337-FA9F-4F84-A6E1-714A79EBF5F8}" dt="2022-06-08T12:28:50.942" v="14" actId="26606"/>
          <ac:spMkLst>
            <pc:docMk/>
            <pc:sldMk cId="3189334065" sldId="311"/>
            <ac:spMk id="17" creationId="{426B127E-6498-4C77-9C9D-4553A5113B80}"/>
          </ac:spMkLst>
        </pc:spChg>
        <pc:picChg chg="add">
          <ac:chgData name="Crouse,Julie" userId="8738619b-c4ec-4c6e-bf7e-c79ecf51b25e" providerId="ADAL" clId="{853A8337-FA9F-4F84-A6E1-714A79EBF5F8}" dt="2022-06-08T12:28:50.942" v="14" actId="26606"/>
          <ac:picMkLst>
            <pc:docMk/>
            <pc:sldMk cId="3189334065" sldId="311"/>
            <ac:picMk id="10" creationId="{D48B0C2C-2DB8-E347-6C5B-A37065634B20}"/>
          </ac:picMkLst>
        </pc:picChg>
      </pc:sldChg>
      <pc:sldChg chg="addSp delSp modSp mod">
        <pc:chgData name="Crouse,Julie" userId="8738619b-c4ec-4c6e-bf7e-c79ecf51b25e" providerId="ADAL" clId="{853A8337-FA9F-4F84-A6E1-714A79EBF5F8}" dt="2022-06-08T12:28:57.313" v="15" actId="26606"/>
        <pc:sldMkLst>
          <pc:docMk/>
          <pc:sldMk cId="2139399768" sldId="312"/>
        </pc:sldMkLst>
        <pc:spChg chg="mod">
          <ac:chgData name="Crouse,Julie" userId="8738619b-c4ec-4c6e-bf7e-c79ecf51b25e" providerId="ADAL" clId="{853A8337-FA9F-4F84-A6E1-714A79EBF5F8}" dt="2022-06-08T12:28:57.313" v="15" actId="26606"/>
          <ac:spMkLst>
            <pc:docMk/>
            <pc:sldMk cId="2139399768" sldId="312"/>
            <ac:spMk id="3" creationId="{A02B9141-CDF6-D79F-AA61-70E78D284B61}"/>
          </ac:spMkLst>
        </pc:spChg>
        <pc:spChg chg="mod">
          <ac:chgData name="Crouse,Julie" userId="8738619b-c4ec-4c6e-bf7e-c79ecf51b25e" providerId="ADAL" clId="{853A8337-FA9F-4F84-A6E1-714A79EBF5F8}" dt="2022-06-08T12:28:57.313" v="15" actId="26606"/>
          <ac:spMkLst>
            <pc:docMk/>
            <pc:sldMk cId="2139399768" sldId="312"/>
            <ac:spMk id="4" creationId="{84C61F55-8AD7-99A6-ECDE-AA6182962798}"/>
          </ac:spMkLst>
        </pc:spChg>
        <pc:spChg chg="del">
          <ac:chgData name="Crouse,Julie" userId="8738619b-c4ec-4c6e-bf7e-c79ecf51b25e" providerId="ADAL" clId="{853A8337-FA9F-4F84-A6E1-714A79EBF5F8}" dt="2022-06-08T12:28:57.313" v="15" actId="26606"/>
          <ac:spMkLst>
            <pc:docMk/>
            <pc:sldMk cId="2139399768" sldId="312"/>
            <ac:spMk id="10" creationId="{4FFBEE45-F140-49D5-85EA-C78C24340B23}"/>
          </ac:spMkLst>
        </pc:spChg>
        <pc:spChg chg="add">
          <ac:chgData name="Crouse,Julie" userId="8738619b-c4ec-4c6e-bf7e-c79ecf51b25e" providerId="ADAL" clId="{853A8337-FA9F-4F84-A6E1-714A79EBF5F8}" dt="2022-06-08T12:28:57.313" v="15" actId="26606"/>
          <ac:spMkLst>
            <pc:docMk/>
            <pc:sldMk cId="2139399768" sldId="312"/>
            <ac:spMk id="15" creationId="{4F7EBAE4-9945-4473-9E34-B2C66EA0F03D}"/>
          </ac:spMkLst>
        </pc:spChg>
        <pc:spChg chg="add">
          <ac:chgData name="Crouse,Julie" userId="8738619b-c4ec-4c6e-bf7e-c79ecf51b25e" providerId="ADAL" clId="{853A8337-FA9F-4F84-A6E1-714A79EBF5F8}" dt="2022-06-08T12:28:57.313" v="15" actId="26606"/>
          <ac:spMkLst>
            <pc:docMk/>
            <pc:sldMk cId="2139399768" sldId="312"/>
            <ac:spMk id="17" creationId="{70BEB1E7-2F88-40BC-B73D-42E5B6F80BFC}"/>
          </ac:spMkLst>
        </pc:spChg>
        <pc:spChg chg="add">
          <ac:chgData name="Crouse,Julie" userId="8738619b-c4ec-4c6e-bf7e-c79ecf51b25e" providerId="ADAL" clId="{853A8337-FA9F-4F84-A6E1-714A79EBF5F8}" dt="2022-06-08T12:28:57.313" v="15" actId="26606"/>
          <ac:spMkLst>
            <pc:docMk/>
            <pc:sldMk cId="2139399768" sldId="312"/>
            <ac:spMk id="19" creationId="{A7B99495-F43F-4D80-A44F-2CB4764EB90B}"/>
          </ac:spMkLst>
        </pc:spChg>
        <pc:picChg chg="mod">
          <ac:chgData name="Crouse,Julie" userId="8738619b-c4ec-4c6e-bf7e-c79ecf51b25e" providerId="ADAL" clId="{853A8337-FA9F-4F84-A6E1-714A79EBF5F8}" dt="2022-06-08T12:28:57.313" v="15" actId="26606"/>
          <ac:picMkLst>
            <pc:docMk/>
            <pc:sldMk cId="2139399768" sldId="312"/>
            <ac:picMk id="7" creationId="{F7B75A06-784A-4439-7187-6404CFA96543}"/>
          </ac:picMkLst>
        </pc:picChg>
      </pc:sldChg>
      <pc:sldChg chg="addSp modSp mod setBg">
        <pc:chgData name="Crouse,Julie" userId="8738619b-c4ec-4c6e-bf7e-c79ecf51b25e" providerId="ADAL" clId="{853A8337-FA9F-4F84-A6E1-714A79EBF5F8}" dt="2022-06-08T12:29:09.966" v="16" actId="26606"/>
        <pc:sldMkLst>
          <pc:docMk/>
          <pc:sldMk cId="2575329969" sldId="314"/>
        </pc:sldMkLst>
        <pc:spChg chg="mod">
          <ac:chgData name="Crouse,Julie" userId="8738619b-c4ec-4c6e-bf7e-c79ecf51b25e" providerId="ADAL" clId="{853A8337-FA9F-4F84-A6E1-714A79EBF5F8}" dt="2022-06-08T12:29:09.966" v="16" actId="26606"/>
          <ac:spMkLst>
            <pc:docMk/>
            <pc:sldMk cId="2575329969" sldId="314"/>
            <ac:spMk id="2" creationId="{4CFD4D12-7596-263A-19A6-FA1484EB7B3B}"/>
          </ac:spMkLst>
        </pc:spChg>
        <pc:spChg chg="add">
          <ac:chgData name="Crouse,Julie" userId="8738619b-c4ec-4c6e-bf7e-c79ecf51b25e" providerId="ADAL" clId="{853A8337-FA9F-4F84-A6E1-714A79EBF5F8}" dt="2022-06-08T12:29:09.966" v="16" actId="26606"/>
          <ac:spMkLst>
            <pc:docMk/>
            <pc:sldMk cId="2575329969" sldId="314"/>
            <ac:spMk id="10" creationId="{955A2079-FA98-4876-80F0-72364A7D2EA4}"/>
          </ac:spMkLst>
        </pc:spChg>
        <pc:graphicFrameChg chg="mod modGraphic">
          <ac:chgData name="Crouse,Julie" userId="8738619b-c4ec-4c6e-bf7e-c79ecf51b25e" providerId="ADAL" clId="{853A8337-FA9F-4F84-A6E1-714A79EBF5F8}" dt="2022-06-08T12:29:09.966" v="16" actId="26606"/>
          <ac:graphicFrameMkLst>
            <pc:docMk/>
            <pc:sldMk cId="2575329969" sldId="314"/>
            <ac:graphicFrameMk id="5" creationId="{00CC5116-9901-9142-8397-58D385AF9E42}"/>
          </ac:graphicFrameMkLst>
        </pc:graphicFrameChg>
      </pc:sldChg>
      <pc:sldChg chg="addSp delSp modSp mod">
        <pc:chgData name="Crouse,Julie" userId="8738619b-c4ec-4c6e-bf7e-c79ecf51b25e" providerId="ADAL" clId="{853A8337-FA9F-4F84-A6E1-714A79EBF5F8}" dt="2022-06-08T12:29:23.167" v="17" actId="26606"/>
        <pc:sldMkLst>
          <pc:docMk/>
          <pc:sldMk cId="731881514" sldId="315"/>
        </pc:sldMkLst>
        <pc:spChg chg="mod">
          <ac:chgData name="Crouse,Julie" userId="8738619b-c4ec-4c6e-bf7e-c79ecf51b25e" providerId="ADAL" clId="{853A8337-FA9F-4F84-A6E1-714A79EBF5F8}" dt="2022-06-08T12:29:23.167" v="17" actId="26606"/>
          <ac:spMkLst>
            <pc:docMk/>
            <pc:sldMk cId="731881514" sldId="315"/>
            <ac:spMk id="2" creationId="{6F46301F-EE02-32CD-6EF0-088BF7225E37}"/>
          </ac:spMkLst>
        </pc:spChg>
        <pc:spChg chg="del">
          <ac:chgData name="Crouse,Julie" userId="8738619b-c4ec-4c6e-bf7e-c79ecf51b25e" providerId="ADAL" clId="{853A8337-FA9F-4F84-A6E1-714A79EBF5F8}" dt="2022-06-08T12:29:23.167" v="17" actId="26606"/>
          <ac:spMkLst>
            <pc:docMk/>
            <pc:sldMk cId="731881514" sldId="315"/>
            <ac:spMk id="9" creationId="{2E442304-DDBD-4F7B-8017-36BCC863FB40}"/>
          </ac:spMkLst>
        </pc:spChg>
        <pc:spChg chg="del">
          <ac:chgData name="Crouse,Julie" userId="8738619b-c4ec-4c6e-bf7e-c79ecf51b25e" providerId="ADAL" clId="{853A8337-FA9F-4F84-A6E1-714A79EBF5F8}" dt="2022-06-08T12:29:23.167" v="17" actId="26606"/>
          <ac:spMkLst>
            <pc:docMk/>
            <pc:sldMk cId="731881514" sldId="315"/>
            <ac:spMk id="11" creationId="{5E107275-3853-46FD-A241-DE4355A42675}"/>
          </ac:spMkLst>
        </pc:spChg>
        <pc:spChg chg="add">
          <ac:chgData name="Crouse,Julie" userId="8738619b-c4ec-4c6e-bf7e-c79ecf51b25e" providerId="ADAL" clId="{853A8337-FA9F-4F84-A6E1-714A79EBF5F8}" dt="2022-06-08T12:29:23.167" v="17" actId="26606"/>
          <ac:spMkLst>
            <pc:docMk/>
            <pc:sldMk cId="731881514" sldId="315"/>
            <ac:spMk id="16" creationId="{955A2079-FA98-4876-80F0-72364A7D2EA4}"/>
          </ac:spMkLst>
        </pc:spChg>
        <pc:graphicFrameChg chg="mod">
          <ac:chgData name="Crouse,Julie" userId="8738619b-c4ec-4c6e-bf7e-c79ecf51b25e" providerId="ADAL" clId="{853A8337-FA9F-4F84-A6E1-714A79EBF5F8}" dt="2022-06-08T12:29:23.167" v="17" actId="26606"/>
          <ac:graphicFrameMkLst>
            <pc:docMk/>
            <pc:sldMk cId="731881514" sldId="315"/>
            <ac:graphicFrameMk id="5" creationId="{CFF315E8-6447-3C36-2ED1-FA6165D21EA9}"/>
          </ac:graphicFrameMkLst>
        </pc:graphicFrameChg>
      </pc:sldChg>
      <pc:sldChg chg="modSp mod">
        <pc:chgData name="Crouse,Julie" userId="8738619b-c4ec-4c6e-bf7e-c79ecf51b25e" providerId="ADAL" clId="{853A8337-FA9F-4F84-A6E1-714A79EBF5F8}" dt="2022-06-08T12:29:41.237" v="20" actId="1076"/>
        <pc:sldMkLst>
          <pc:docMk/>
          <pc:sldMk cId="1663770899" sldId="316"/>
        </pc:sldMkLst>
        <pc:spChg chg="mod">
          <ac:chgData name="Crouse,Julie" userId="8738619b-c4ec-4c6e-bf7e-c79ecf51b25e" providerId="ADAL" clId="{853A8337-FA9F-4F84-A6E1-714A79EBF5F8}" dt="2022-06-08T12:29:41.237" v="20" actId="1076"/>
          <ac:spMkLst>
            <pc:docMk/>
            <pc:sldMk cId="1663770899" sldId="316"/>
            <ac:spMk id="6" creationId="{609665A4-FB37-C911-BE54-F4A31727FBD8}"/>
          </ac:spMkLst>
        </pc:spChg>
      </pc:sldChg>
      <pc:sldChg chg="addSp delSp modSp del mod">
        <pc:chgData name="Crouse,Julie" userId="8738619b-c4ec-4c6e-bf7e-c79ecf51b25e" providerId="ADAL" clId="{853A8337-FA9F-4F84-A6E1-714A79EBF5F8}" dt="2022-06-08T12:32:12.595" v="73" actId="47"/>
        <pc:sldMkLst>
          <pc:docMk/>
          <pc:sldMk cId="767077948" sldId="317"/>
        </pc:sldMkLst>
        <pc:spChg chg="add del mod">
          <ac:chgData name="Crouse,Julie" userId="8738619b-c4ec-4c6e-bf7e-c79ecf51b25e" providerId="ADAL" clId="{853A8337-FA9F-4F84-A6E1-714A79EBF5F8}" dt="2022-06-08T12:30:49.211" v="43" actId="478"/>
          <ac:spMkLst>
            <pc:docMk/>
            <pc:sldMk cId="767077948" sldId="317"/>
            <ac:spMk id="3" creationId="{05BD2C48-5F15-DF79-B24F-A66A7C14BD22}"/>
          </ac:spMkLst>
        </pc:spChg>
        <pc:spChg chg="add del mod">
          <ac:chgData name="Crouse,Julie" userId="8738619b-c4ec-4c6e-bf7e-c79ecf51b25e" providerId="ADAL" clId="{853A8337-FA9F-4F84-A6E1-714A79EBF5F8}" dt="2022-06-08T12:31:25.716" v="54" actId="478"/>
          <ac:spMkLst>
            <pc:docMk/>
            <pc:sldMk cId="767077948" sldId="317"/>
            <ac:spMk id="4" creationId="{B4E1270C-DBFB-74D5-7828-87001A8870F8}"/>
          </ac:spMkLst>
        </pc:spChg>
        <pc:spChg chg="del mod">
          <ac:chgData name="Crouse,Julie" userId="8738619b-c4ec-4c6e-bf7e-c79ecf51b25e" providerId="ADAL" clId="{853A8337-FA9F-4F84-A6E1-714A79EBF5F8}" dt="2022-06-08T12:30:46.557" v="42" actId="478"/>
          <ac:spMkLst>
            <pc:docMk/>
            <pc:sldMk cId="767077948" sldId="317"/>
            <ac:spMk id="5" creationId="{F021F9D4-1E29-0B28-9D53-75A9FF254600}"/>
          </ac:spMkLst>
        </pc:spChg>
        <pc:spChg chg="del mod">
          <ac:chgData name="Crouse,Julie" userId="8738619b-c4ec-4c6e-bf7e-c79ecf51b25e" providerId="ADAL" clId="{853A8337-FA9F-4F84-A6E1-714A79EBF5F8}" dt="2022-06-08T12:31:55.092" v="62" actId="21"/>
          <ac:spMkLst>
            <pc:docMk/>
            <pc:sldMk cId="767077948" sldId="317"/>
            <ac:spMk id="6" creationId="{99A0EF2D-F939-D882-1768-609E38258E45}"/>
          </ac:spMkLst>
        </pc:spChg>
        <pc:spChg chg="del">
          <ac:chgData name="Crouse,Julie" userId="8738619b-c4ec-4c6e-bf7e-c79ecf51b25e" providerId="ADAL" clId="{853A8337-FA9F-4F84-A6E1-714A79EBF5F8}" dt="2022-06-08T12:29:49.022" v="21" actId="478"/>
          <ac:spMkLst>
            <pc:docMk/>
            <pc:sldMk cId="767077948" sldId="317"/>
            <ac:spMk id="9" creationId="{6E2E7E5B-23EE-602D-6592-87B8647762E2}"/>
          </ac:spMkLst>
        </pc:spChg>
        <pc:spChg chg="add mod">
          <ac:chgData name="Crouse,Julie" userId="8738619b-c4ec-4c6e-bf7e-c79ecf51b25e" providerId="ADAL" clId="{853A8337-FA9F-4F84-A6E1-714A79EBF5F8}" dt="2022-06-08T12:31:55.092" v="62" actId="21"/>
          <ac:spMkLst>
            <pc:docMk/>
            <pc:sldMk cId="767077948" sldId="317"/>
            <ac:spMk id="10" creationId="{BFA6F53D-0CAC-3DC3-FF39-82F715F5AFCA}"/>
          </ac:spMkLst>
        </pc:spChg>
        <pc:spChg chg="add del">
          <ac:chgData name="Crouse,Julie" userId="8738619b-c4ec-4c6e-bf7e-c79ecf51b25e" providerId="ADAL" clId="{853A8337-FA9F-4F84-A6E1-714A79EBF5F8}" dt="2022-06-08T12:31:35.318" v="57" actId="26606"/>
          <ac:spMkLst>
            <pc:docMk/>
            <pc:sldMk cId="767077948" sldId="317"/>
            <ac:spMk id="11" creationId="{4FFBEE45-F140-49D5-85EA-C78C24340B23}"/>
          </ac:spMkLst>
        </pc:spChg>
        <pc:spChg chg="add del">
          <ac:chgData name="Crouse,Julie" userId="8738619b-c4ec-4c6e-bf7e-c79ecf51b25e" providerId="ADAL" clId="{853A8337-FA9F-4F84-A6E1-714A79EBF5F8}" dt="2022-06-08T12:31:35.285" v="56" actId="26606"/>
          <ac:spMkLst>
            <pc:docMk/>
            <pc:sldMk cId="767077948" sldId="317"/>
            <ac:spMk id="16" creationId="{4C608BEB-860E-4094-8511-78603564A75E}"/>
          </ac:spMkLst>
        </pc:spChg>
        <pc:spChg chg="add del">
          <ac:chgData name="Crouse,Julie" userId="8738619b-c4ec-4c6e-bf7e-c79ecf51b25e" providerId="ADAL" clId="{853A8337-FA9F-4F84-A6E1-714A79EBF5F8}" dt="2022-06-08T12:31:46.286" v="61" actId="26606"/>
          <ac:spMkLst>
            <pc:docMk/>
            <pc:sldMk cId="767077948" sldId="317"/>
            <ac:spMk id="20" creationId="{4FFBEE45-F140-49D5-85EA-C78C24340B23}"/>
          </ac:spMkLst>
        </pc:spChg>
        <pc:spChg chg="add del">
          <ac:chgData name="Crouse,Julie" userId="8738619b-c4ec-4c6e-bf7e-c79ecf51b25e" providerId="ADAL" clId="{853A8337-FA9F-4F84-A6E1-714A79EBF5F8}" dt="2022-06-08T12:31:46.247" v="60" actId="26606"/>
          <ac:spMkLst>
            <pc:docMk/>
            <pc:sldMk cId="767077948" sldId="317"/>
            <ac:spMk id="25" creationId="{21739CA5-F0F5-48E1-8E8C-F24B71827E46}"/>
          </ac:spMkLst>
        </pc:spChg>
        <pc:spChg chg="add del">
          <ac:chgData name="Crouse,Julie" userId="8738619b-c4ec-4c6e-bf7e-c79ecf51b25e" providerId="ADAL" clId="{853A8337-FA9F-4F84-A6E1-714A79EBF5F8}" dt="2022-06-08T12:31:46.247" v="60" actId="26606"/>
          <ac:spMkLst>
            <pc:docMk/>
            <pc:sldMk cId="767077948" sldId="317"/>
            <ac:spMk id="27" creationId="{3EAD2937-F230-41D4-B9C5-975B129BFC20}"/>
          </ac:spMkLst>
        </pc:spChg>
        <pc:spChg chg="add del">
          <ac:chgData name="Crouse,Julie" userId="8738619b-c4ec-4c6e-bf7e-c79ecf51b25e" providerId="ADAL" clId="{853A8337-FA9F-4F84-A6E1-714A79EBF5F8}" dt="2022-06-08T12:31:46.247" v="60" actId="26606"/>
          <ac:spMkLst>
            <pc:docMk/>
            <pc:sldMk cId="767077948" sldId="317"/>
            <ac:spMk id="29" creationId="{CCD444A3-C338-4886-B7F1-4BA2AF46EB64}"/>
          </ac:spMkLst>
        </pc:spChg>
        <pc:spChg chg="add">
          <ac:chgData name="Crouse,Julie" userId="8738619b-c4ec-4c6e-bf7e-c79ecf51b25e" providerId="ADAL" clId="{853A8337-FA9F-4F84-A6E1-714A79EBF5F8}" dt="2022-06-08T12:31:46.286" v="61" actId="26606"/>
          <ac:spMkLst>
            <pc:docMk/>
            <pc:sldMk cId="767077948" sldId="317"/>
            <ac:spMk id="31" creationId="{4FFBEE45-F140-49D5-85EA-C78C24340B23}"/>
          </ac:spMkLst>
        </pc:spChg>
        <pc:picChg chg="del">
          <ac:chgData name="Crouse,Julie" userId="8738619b-c4ec-4c6e-bf7e-c79ecf51b25e" providerId="ADAL" clId="{853A8337-FA9F-4F84-A6E1-714A79EBF5F8}" dt="2022-06-08T12:29:49.022" v="21" actId="478"/>
          <ac:picMkLst>
            <pc:docMk/>
            <pc:sldMk cId="767077948" sldId="317"/>
            <ac:picMk id="8" creationId="{033C6F78-3A9E-ECAF-127C-FBC1CFBD4170}"/>
          </ac:picMkLst>
        </pc:picChg>
        <pc:cxnChg chg="add del">
          <ac:chgData name="Crouse,Julie" userId="8738619b-c4ec-4c6e-bf7e-c79ecf51b25e" providerId="ADAL" clId="{853A8337-FA9F-4F84-A6E1-714A79EBF5F8}" dt="2022-06-08T12:31:35.285" v="56" actId="26606"/>
          <ac:cxnSpMkLst>
            <pc:docMk/>
            <pc:sldMk cId="767077948" sldId="317"/>
            <ac:cxnSpMk id="18" creationId="{1F16A8D4-FE87-4604-88B2-394B5D1EB437}"/>
          </ac:cxnSpMkLst>
        </pc:cxnChg>
      </pc:sldChg>
      <pc:sldChg chg="modSp mod">
        <pc:chgData name="Crouse,Julie" userId="8738619b-c4ec-4c6e-bf7e-c79ecf51b25e" providerId="ADAL" clId="{853A8337-FA9F-4F84-A6E1-714A79EBF5F8}" dt="2022-06-08T12:33:11.968" v="87" actId="20577"/>
        <pc:sldMkLst>
          <pc:docMk/>
          <pc:sldMk cId="3813535353" sldId="324"/>
        </pc:sldMkLst>
        <pc:spChg chg="mod">
          <ac:chgData name="Crouse,Julie" userId="8738619b-c4ec-4c6e-bf7e-c79ecf51b25e" providerId="ADAL" clId="{853A8337-FA9F-4F84-A6E1-714A79EBF5F8}" dt="2022-06-08T12:33:11.968" v="87" actId="20577"/>
          <ac:spMkLst>
            <pc:docMk/>
            <pc:sldMk cId="3813535353" sldId="324"/>
            <ac:spMk id="11" creationId="{6B2A2C08-A172-57CB-4A33-87A251B8B26A}"/>
          </ac:spMkLst>
        </pc:spChg>
      </pc:sldChg>
      <pc:sldChg chg="modSp mod">
        <pc:chgData name="Crouse,Julie" userId="8738619b-c4ec-4c6e-bf7e-c79ecf51b25e" providerId="ADAL" clId="{853A8337-FA9F-4F84-A6E1-714A79EBF5F8}" dt="2022-06-08T12:33:50.873" v="156" actId="6549"/>
        <pc:sldMkLst>
          <pc:docMk/>
          <pc:sldMk cId="3843634789" sldId="330"/>
        </pc:sldMkLst>
        <pc:spChg chg="mod">
          <ac:chgData name="Crouse,Julie" userId="8738619b-c4ec-4c6e-bf7e-c79ecf51b25e" providerId="ADAL" clId="{853A8337-FA9F-4F84-A6E1-714A79EBF5F8}" dt="2022-06-08T12:33:50.873" v="156" actId="6549"/>
          <ac:spMkLst>
            <pc:docMk/>
            <pc:sldMk cId="3843634789" sldId="330"/>
            <ac:spMk id="8" creationId="{531AA156-F54C-33B7-6687-3FE287A8D00E}"/>
          </ac:spMkLst>
        </pc:spChg>
      </pc:sldChg>
      <pc:sldChg chg="del">
        <pc:chgData name="Crouse,Julie" userId="8738619b-c4ec-4c6e-bf7e-c79ecf51b25e" providerId="ADAL" clId="{853A8337-FA9F-4F84-A6E1-714A79EBF5F8}" dt="2022-06-08T12:33:24.667" v="88" actId="47"/>
        <pc:sldMkLst>
          <pc:docMk/>
          <pc:sldMk cId="3516266747" sldId="331"/>
        </pc:sldMkLst>
      </pc:sldChg>
      <pc:sldChg chg="addSp delSp modSp new mod ord setBg">
        <pc:chgData name="Crouse,Julie" userId="8738619b-c4ec-4c6e-bf7e-c79ecf51b25e" providerId="ADAL" clId="{853A8337-FA9F-4F84-A6E1-714A79EBF5F8}" dt="2022-06-08T12:32:50.981" v="86" actId="20577"/>
        <pc:sldMkLst>
          <pc:docMk/>
          <pc:sldMk cId="16599079" sldId="332"/>
        </pc:sldMkLst>
        <pc:spChg chg="mod">
          <ac:chgData name="Crouse,Julie" userId="8738619b-c4ec-4c6e-bf7e-c79ecf51b25e" providerId="ADAL" clId="{853A8337-FA9F-4F84-A6E1-714A79EBF5F8}" dt="2022-06-08T12:32:50.981" v="86" actId="20577"/>
          <ac:spMkLst>
            <pc:docMk/>
            <pc:sldMk cId="16599079" sldId="332"/>
            <ac:spMk id="2" creationId="{9F29D518-6982-A651-2822-29C145E2841F}"/>
          </ac:spMkLst>
        </pc:spChg>
        <pc:spChg chg="del">
          <ac:chgData name="Crouse,Julie" userId="8738619b-c4ec-4c6e-bf7e-c79ecf51b25e" providerId="ADAL" clId="{853A8337-FA9F-4F84-A6E1-714A79EBF5F8}" dt="2022-06-08T12:32:04.684" v="64"/>
          <ac:spMkLst>
            <pc:docMk/>
            <pc:sldMk cId="16599079" sldId="332"/>
            <ac:spMk id="3" creationId="{00CE2B54-5472-CAEE-67FD-28A7253A8B51}"/>
          </ac:spMkLst>
        </pc:spChg>
        <pc:spChg chg="add mod">
          <ac:chgData name="Crouse,Julie" userId="8738619b-c4ec-4c6e-bf7e-c79ecf51b25e" providerId="ADAL" clId="{853A8337-FA9F-4F84-A6E1-714A79EBF5F8}" dt="2022-06-08T12:32:20.309" v="74" actId="26606"/>
          <ac:spMkLst>
            <pc:docMk/>
            <pc:sldMk cId="16599079" sldId="332"/>
            <ac:spMk id="4" creationId="{37C9619E-58E9-7847-185F-9388FB0D4EB2}"/>
          </ac:spMkLst>
        </pc:spChg>
        <pc:spChg chg="add">
          <ac:chgData name="Crouse,Julie" userId="8738619b-c4ec-4c6e-bf7e-c79ecf51b25e" providerId="ADAL" clId="{853A8337-FA9F-4F84-A6E1-714A79EBF5F8}" dt="2022-06-08T12:32:20.309" v="74" actId="26606"/>
          <ac:spMkLst>
            <pc:docMk/>
            <pc:sldMk cId="16599079" sldId="332"/>
            <ac:spMk id="9" creationId="{1BB867FF-FC45-48F7-8104-F89BE54909F1}"/>
          </ac:spMkLst>
        </pc:spChg>
        <pc:spChg chg="add">
          <ac:chgData name="Crouse,Julie" userId="8738619b-c4ec-4c6e-bf7e-c79ecf51b25e" providerId="ADAL" clId="{853A8337-FA9F-4F84-A6E1-714A79EBF5F8}" dt="2022-06-08T12:32:20.309" v="74" actId="26606"/>
          <ac:spMkLst>
            <pc:docMk/>
            <pc:sldMk cId="16599079" sldId="332"/>
            <ac:spMk id="11" creationId="{8BB56887-D0D5-4F0C-9E19-7247EB83C8B7}"/>
          </ac:spMkLst>
        </pc:spChg>
        <pc:spChg chg="add">
          <ac:chgData name="Crouse,Julie" userId="8738619b-c4ec-4c6e-bf7e-c79ecf51b25e" providerId="ADAL" clId="{853A8337-FA9F-4F84-A6E1-714A79EBF5F8}" dt="2022-06-08T12:32:20.309" v="74" actId="26606"/>
          <ac:spMkLst>
            <pc:docMk/>
            <pc:sldMk cId="16599079" sldId="332"/>
            <ac:spMk id="13" creationId="{081E4A58-353D-44AE-B2FC-2A74E2E400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1FD59-C088-4E62-8435-0C54834F254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B37396-ECBB-4494-9F5D-6F07FCC76041}">
      <dgm:prSet/>
      <dgm:spPr/>
      <dgm:t>
        <a:bodyPr/>
        <a:lstStyle/>
        <a:p>
          <a:r>
            <a:rPr lang="en-US"/>
            <a:t>The term substance use disorder describes a person’s use of substances and incorporates several features:</a:t>
          </a:r>
        </a:p>
      </dgm:t>
    </dgm:pt>
    <dgm:pt modelId="{C6FA7B0B-1090-47E8-A0C5-882B666DB969}" type="parTrans" cxnId="{C55A5FE4-5C8B-4F5F-A5E5-F76BFE9FFB94}">
      <dgm:prSet/>
      <dgm:spPr/>
      <dgm:t>
        <a:bodyPr/>
        <a:lstStyle/>
        <a:p>
          <a:endParaRPr lang="en-US"/>
        </a:p>
      </dgm:t>
    </dgm:pt>
    <dgm:pt modelId="{12AF26B8-1C23-46B0-B13D-0A35070F3133}" type="sibTrans" cxnId="{C55A5FE4-5C8B-4F5F-A5E5-F76BFE9FFB94}">
      <dgm:prSet/>
      <dgm:spPr/>
      <dgm:t>
        <a:bodyPr/>
        <a:lstStyle/>
        <a:p>
          <a:endParaRPr lang="en-US"/>
        </a:p>
      </dgm:t>
    </dgm:pt>
    <dgm:pt modelId="{9F9D991B-A75C-4AD1-A589-49C3C94B91BC}">
      <dgm:prSet/>
      <dgm:spPr/>
      <dgm:t>
        <a:bodyPr/>
        <a:lstStyle/>
        <a:p>
          <a:r>
            <a:rPr lang="en-US"/>
            <a:t>-Repetitive engagement in behaviours that are rewarding</a:t>
          </a:r>
        </a:p>
      </dgm:t>
    </dgm:pt>
    <dgm:pt modelId="{C62F87D1-6D2C-4A2B-AD9E-DA3CE00B23D2}" type="parTrans" cxnId="{86F6FA13-5829-41B7-A009-25E4DFAE9387}">
      <dgm:prSet/>
      <dgm:spPr/>
      <dgm:t>
        <a:bodyPr/>
        <a:lstStyle/>
        <a:p>
          <a:endParaRPr lang="en-US"/>
        </a:p>
      </dgm:t>
    </dgm:pt>
    <dgm:pt modelId="{38CDFCA2-7ECE-466E-B1DA-2AD884BF29A7}" type="sibTrans" cxnId="{86F6FA13-5829-41B7-A009-25E4DFAE9387}">
      <dgm:prSet/>
      <dgm:spPr/>
      <dgm:t>
        <a:bodyPr/>
        <a:lstStyle/>
        <a:p>
          <a:endParaRPr lang="en-US"/>
        </a:p>
      </dgm:t>
    </dgm:pt>
    <dgm:pt modelId="{5AF53947-FB1A-4245-81B5-0337819F96AF}">
      <dgm:prSet/>
      <dgm:spPr/>
      <dgm:t>
        <a:bodyPr/>
        <a:lstStyle/>
        <a:p>
          <a:r>
            <a:rPr lang="en-US"/>
            <a:t>-Loss of control </a:t>
          </a:r>
        </a:p>
      </dgm:t>
    </dgm:pt>
    <dgm:pt modelId="{B87ADD8C-D712-435C-AAE9-9CBBB35DE067}" type="parTrans" cxnId="{181D6188-E351-4AE5-8802-1EA11E1DB09C}">
      <dgm:prSet/>
      <dgm:spPr/>
      <dgm:t>
        <a:bodyPr/>
        <a:lstStyle/>
        <a:p>
          <a:endParaRPr lang="en-US"/>
        </a:p>
      </dgm:t>
    </dgm:pt>
    <dgm:pt modelId="{2BBAE9A6-95BC-4877-BF82-0ACA010F952A}" type="sibTrans" cxnId="{181D6188-E351-4AE5-8802-1EA11E1DB09C}">
      <dgm:prSet/>
      <dgm:spPr/>
      <dgm:t>
        <a:bodyPr/>
        <a:lstStyle/>
        <a:p>
          <a:endParaRPr lang="en-US"/>
        </a:p>
      </dgm:t>
    </dgm:pt>
    <dgm:pt modelId="{1D70BDA5-F782-46E3-9802-BCDFC74C8A9B}">
      <dgm:prSet/>
      <dgm:spPr/>
      <dgm:t>
        <a:bodyPr/>
        <a:lstStyle/>
        <a:p>
          <a:r>
            <a:rPr lang="en-US"/>
            <a:t>-Persistent use despite negative consequences </a:t>
          </a:r>
        </a:p>
      </dgm:t>
    </dgm:pt>
    <dgm:pt modelId="{F5911A4C-9EF4-47B3-A236-18B3A9265762}" type="parTrans" cxnId="{51D692FB-1861-4F8F-A20A-4C6E36AA8A3B}">
      <dgm:prSet/>
      <dgm:spPr/>
      <dgm:t>
        <a:bodyPr/>
        <a:lstStyle/>
        <a:p>
          <a:endParaRPr lang="en-US"/>
        </a:p>
      </dgm:t>
    </dgm:pt>
    <dgm:pt modelId="{7853DFCD-0DCD-4CC2-BD14-E0FBE0272316}" type="sibTrans" cxnId="{51D692FB-1861-4F8F-A20A-4C6E36AA8A3B}">
      <dgm:prSet/>
      <dgm:spPr/>
      <dgm:t>
        <a:bodyPr/>
        <a:lstStyle/>
        <a:p>
          <a:endParaRPr lang="en-US"/>
        </a:p>
      </dgm:t>
    </dgm:pt>
    <dgm:pt modelId="{897ED251-4994-44C7-BA23-6A04EDFDC260}">
      <dgm:prSet/>
      <dgm:spPr/>
      <dgm:t>
        <a:bodyPr/>
        <a:lstStyle/>
        <a:p>
          <a:r>
            <a:rPr lang="en-US"/>
            <a:t>-Physical dependence, evidenced by withdrawal (Chamberlain et al., 2015).  </a:t>
          </a:r>
        </a:p>
      </dgm:t>
    </dgm:pt>
    <dgm:pt modelId="{1C1F5011-AAA6-4456-9DC3-7F6D71FCF90F}" type="parTrans" cxnId="{6765E093-B3BE-43B4-9276-1BA8595C7EE5}">
      <dgm:prSet/>
      <dgm:spPr/>
      <dgm:t>
        <a:bodyPr/>
        <a:lstStyle/>
        <a:p>
          <a:endParaRPr lang="en-US"/>
        </a:p>
      </dgm:t>
    </dgm:pt>
    <dgm:pt modelId="{07797864-82FC-4C4C-A548-1D5CF70D1104}" type="sibTrans" cxnId="{6765E093-B3BE-43B4-9276-1BA8595C7EE5}">
      <dgm:prSet/>
      <dgm:spPr/>
      <dgm:t>
        <a:bodyPr/>
        <a:lstStyle/>
        <a:p>
          <a:endParaRPr lang="en-US"/>
        </a:p>
      </dgm:t>
    </dgm:pt>
    <dgm:pt modelId="{D40212A7-4269-42B6-9E54-20B205356E67}" type="pres">
      <dgm:prSet presAssocID="{BF41FD59-C088-4E62-8435-0C54834F254C}" presName="vert0" presStyleCnt="0">
        <dgm:presLayoutVars>
          <dgm:dir/>
          <dgm:animOne val="branch"/>
          <dgm:animLvl val="lvl"/>
        </dgm:presLayoutVars>
      </dgm:prSet>
      <dgm:spPr/>
    </dgm:pt>
    <dgm:pt modelId="{208B76C0-7878-410F-9353-4298C772EC86}" type="pres">
      <dgm:prSet presAssocID="{93B37396-ECBB-4494-9F5D-6F07FCC76041}" presName="thickLine" presStyleLbl="alignNode1" presStyleIdx="0" presStyleCnt="5"/>
      <dgm:spPr/>
    </dgm:pt>
    <dgm:pt modelId="{EFD0D3BA-154B-40F7-9C8E-4421A0ADBA57}" type="pres">
      <dgm:prSet presAssocID="{93B37396-ECBB-4494-9F5D-6F07FCC76041}" presName="horz1" presStyleCnt="0"/>
      <dgm:spPr/>
    </dgm:pt>
    <dgm:pt modelId="{059A8761-3C2B-4D79-9BCB-56021521F345}" type="pres">
      <dgm:prSet presAssocID="{93B37396-ECBB-4494-9F5D-6F07FCC76041}" presName="tx1" presStyleLbl="revTx" presStyleIdx="0" presStyleCnt="5"/>
      <dgm:spPr/>
    </dgm:pt>
    <dgm:pt modelId="{04EDB4A2-3900-434D-8D9C-51CF7479C7CD}" type="pres">
      <dgm:prSet presAssocID="{93B37396-ECBB-4494-9F5D-6F07FCC76041}" presName="vert1" presStyleCnt="0"/>
      <dgm:spPr/>
    </dgm:pt>
    <dgm:pt modelId="{72F590DB-4536-4C42-B61C-1C7BFC3F59BD}" type="pres">
      <dgm:prSet presAssocID="{9F9D991B-A75C-4AD1-A589-49C3C94B91BC}" presName="thickLine" presStyleLbl="alignNode1" presStyleIdx="1" presStyleCnt="5"/>
      <dgm:spPr/>
    </dgm:pt>
    <dgm:pt modelId="{01751F38-0EC5-4442-93E9-3014CDFEEC5F}" type="pres">
      <dgm:prSet presAssocID="{9F9D991B-A75C-4AD1-A589-49C3C94B91BC}" presName="horz1" presStyleCnt="0"/>
      <dgm:spPr/>
    </dgm:pt>
    <dgm:pt modelId="{901A5845-899D-4333-97E0-ADD46ADE9C58}" type="pres">
      <dgm:prSet presAssocID="{9F9D991B-A75C-4AD1-A589-49C3C94B91BC}" presName="tx1" presStyleLbl="revTx" presStyleIdx="1" presStyleCnt="5"/>
      <dgm:spPr/>
    </dgm:pt>
    <dgm:pt modelId="{6CCB36BD-67E9-479C-9974-E79C3452F026}" type="pres">
      <dgm:prSet presAssocID="{9F9D991B-A75C-4AD1-A589-49C3C94B91BC}" presName="vert1" presStyleCnt="0"/>
      <dgm:spPr/>
    </dgm:pt>
    <dgm:pt modelId="{888DE146-3AAE-4B08-834E-AB4C24F9AE9D}" type="pres">
      <dgm:prSet presAssocID="{5AF53947-FB1A-4245-81B5-0337819F96AF}" presName="thickLine" presStyleLbl="alignNode1" presStyleIdx="2" presStyleCnt="5"/>
      <dgm:spPr/>
    </dgm:pt>
    <dgm:pt modelId="{82BC9045-D546-4A3A-A79B-9E97ED44F670}" type="pres">
      <dgm:prSet presAssocID="{5AF53947-FB1A-4245-81B5-0337819F96AF}" presName="horz1" presStyleCnt="0"/>
      <dgm:spPr/>
    </dgm:pt>
    <dgm:pt modelId="{1170C239-BB0E-4593-B355-2898F8359563}" type="pres">
      <dgm:prSet presAssocID="{5AF53947-FB1A-4245-81B5-0337819F96AF}" presName="tx1" presStyleLbl="revTx" presStyleIdx="2" presStyleCnt="5"/>
      <dgm:spPr/>
    </dgm:pt>
    <dgm:pt modelId="{15A0FF82-F1C4-4BA9-970E-6A923B607894}" type="pres">
      <dgm:prSet presAssocID="{5AF53947-FB1A-4245-81B5-0337819F96AF}" presName="vert1" presStyleCnt="0"/>
      <dgm:spPr/>
    </dgm:pt>
    <dgm:pt modelId="{5679EA7D-B3A1-4AB1-83AD-66E5307C1BC7}" type="pres">
      <dgm:prSet presAssocID="{1D70BDA5-F782-46E3-9802-BCDFC74C8A9B}" presName="thickLine" presStyleLbl="alignNode1" presStyleIdx="3" presStyleCnt="5"/>
      <dgm:spPr/>
    </dgm:pt>
    <dgm:pt modelId="{92B0FF99-CDBC-42D6-9A54-6C017696922B}" type="pres">
      <dgm:prSet presAssocID="{1D70BDA5-F782-46E3-9802-BCDFC74C8A9B}" presName="horz1" presStyleCnt="0"/>
      <dgm:spPr/>
    </dgm:pt>
    <dgm:pt modelId="{F8C97A4C-046C-46AA-82E0-7FDAE0B038E7}" type="pres">
      <dgm:prSet presAssocID="{1D70BDA5-F782-46E3-9802-BCDFC74C8A9B}" presName="tx1" presStyleLbl="revTx" presStyleIdx="3" presStyleCnt="5"/>
      <dgm:spPr/>
    </dgm:pt>
    <dgm:pt modelId="{F41241AA-99DB-428A-BCDE-4683B16C8B9C}" type="pres">
      <dgm:prSet presAssocID="{1D70BDA5-F782-46E3-9802-BCDFC74C8A9B}" presName="vert1" presStyleCnt="0"/>
      <dgm:spPr/>
    </dgm:pt>
    <dgm:pt modelId="{09F6F68F-6E81-4E09-9CC8-E794DAE4E6A1}" type="pres">
      <dgm:prSet presAssocID="{897ED251-4994-44C7-BA23-6A04EDFDC260}" presName="thickLine" presStyleLbl="alignNode1" presStyleIdx="4" presStyleCnt="5"/>
      <dgm:spPr/>
    </dgm:pt>
    <dgm:pt modelId="{EA16F282-C07D-4640-A680-6627E1A51EAC}" type="pres">
      <dgm:prSet presAssocID="{897ED251-4994-44C7-BA23-6A04EDFDC260}" presName="horz1" presStyleCnt="0"/>
      <dgm:spPr/>
    </dgm:pt>
    <dgm:pt modelId="{1250C341-6313-4490-AB4E-46BE6CBA073F}" type="pres">
      <dgm:prSet presAssocID="{897ED251-4994-44C7-BA23-6A04EDFDC260}" presName="tx1" presStyleLbl="revTx" presStyleIdx="4" presStyleCnt="5"/>
      <dgm:spPr/>
    </dgm:pt>
    <dgm:pt modelId="{05EC1C19-E4B3-47D0-A194-3DFC1A8CE7DC}" type="pres">
      <dgm:prSet presAssocID="{897ED251-4994-44C7-BA23-6A04EDFDC260}" presName="vert1" presStyleCnt="0"/>
      <dgm:spPr/>
    </dgm:pt>
  </dgm:ptLst>
  <dgm:cxnLst>
    <dgm:cxn modelId="{86F6FA13-5829-41B7-A009-25E4DFAE9387}" srcId="{BF41FD59-C088-4E62-8435-0C54834F254C}" destId="{9F9D991B-A75C-4AD1-A589-49C3C94B91BC}" srcOrd="1" destOrd="0" parTransId="{C62F87D1-6D2C-4A2B-AD9E-DA3CE00B23D2}" sibTransId="{38CDFCA2-7ECE-466E-B1DA-2AD884BF29A7}"/>
    <dgm:cxn modelId="{9ACD1B14-5489-4633-8616-05CCCC8B73C9}" type="presOf" srcId="{BF41FD59-C088-4E62-8435-0C54834F254C}" destId="{D40212A7-4269-42B6-9E54-20B205356E67}" srcOrd="0" destOrd="0" presId="urn:microsoft.com/office/officeart/2008/layout/LinedList"/>
    <dgm:cxn modelId="{EB17221A-EDE5-4DDB-8363-A4C2B3AC547E}" type="presOf" srcId="{5AF53947-FB1A-4245-81B5-0337819F96AF}" destId="{1170C239-BB0E-4593-B355-2898F8359563}" srcOrd="0" destOrd="0" presId="urn:microsoft.com/office/officeart/2008/layout/LinedList"/>
    <dgm:cxn modelId="{5956085B-BF01-4B0E-96F3-70926ED0FC87}" type="presOf" srcId="{897ED251-4994-44C7-BA23-6A04EDFDC260}" destId="{1250C341-6313-4490-AB4E-46BE6CBA073F}" srcOrd="0" destOrd="0" presId="urn:microsoft.com/office/officeart/2008/layout/LinedList"/>
    <dgm:cxn modelId="{181D6188-E351-4AE5-8802-1EA11E1DB09C}" srcId="{BF41FD59-C088-4E62-8435-0C54834F254C}" destId="{5AF53947-FB1A-4245-81B5-0337819F96AF}" srcOrd="2" destOrd="0" parTransId="{B87ADD8C-D712-435C-AAE9-9CBBB35DE067}" sibTransId="{2BBAE9A6-95BC-4877-BF82-0ACA010F952A}"/>
    <dgm:cxn modelId="{6765E093-B3BE-43B4-9276-1BA8595C7EE5}" srcId="{BF41FD59-C088-4E62-8435-0C54834F254C}" destId="{897ED251-4994-44C7-BA23-6A04EDFDC260}" srcOrd="4" destOrd="0" parTransId="{1C1F5011-AAA6-4456-9DC3-7F6D71FCF90F}" sibTransId="{07797864-82FC-4C4C-A548-1D5CF70D1104}"/>
    <dgm:cxn modelId="{4518D2A4-CEFD-44BA-890E-1221A30E042C}" type="presOf" srcId="{1D70BDA5-F782-46E3-9802-BCDFC74C8A9B}" destId="{F8C97A4C-046C-46AA-82E0-7FDAE0B038E7}" srcOrd="0" destOrd="0" presId="urn:microsoft.com/office/officeart/2008/layout/LinedList"/>
    <dgm:cxn modelId="{72BD22D2-F893-408E-BC4E-88B119ECA1D1}" type="presOf" srcId="{9F9D991B-A75C-4AD1-A589-49C3C94B91BC}" destId="{901A5845-899D-4333-97E0-ADD46ADE9C58}" srcOrd="0" destOrd="0" presId="urn:microsoft.com/office/officeart/2008/layout/LinedList"/>
    <dgm:cxn modelId="{6634A5DD-5345-4279-8081-72FFCA580AB3}" type="presOf" srcId="{93B37396-ECBB-4494-9F5D-6F07FCC76041}" destId="{059A8761-3C2B-4D79-9BCB-56021521F345}" srcOrd="0" destOrd="0" presId="urn:microsoft.com/office/officeart/2008/layout/LinedList"/>
    <dgm:cxn modelId="{C55A5FE4-5C8B-4F5F-A5E5-F76BFE9FFB94}" srcId="{BF41FD59-C088-4E62-8435-0C54834F254C}" destId="{93B37396-ECBB-4494-9F5D-6F07FCC76041}" srcOrd="0" destOrd="0" parTransId="{C6FA7B0B-1090-47E8-A0C5-882B666DB969}" sibTransId="{12AF26B8-1C23-46B0-B13D-0A35070F3133}"/>
    <dgm:cxn modelId="{51D692FB-1861-4F8F-A20A-4C6E36AA8A3B}" srcId="{BF41FD59-C088-4E62-8435-0C54834F254C}" destId="{1D70BDA5-F782-46E3-9802-BCDFC74C8A9B}" srcOrd="3" destOrd="0" parTransId="{F5911A4C-9EF4-47B3-A236-18B3A9265762}" sibTransId="{7853DFCD-0DCD-4CC2-BD14-E0FBE0272316}"/>
    <dgm:cxn modelId="{88EC81E3-3C2E-4943-BCB4-D7F571B51D68}" type="presParOf" srcId="{D40212A7-4269-42B6-9E54-20B205356E67}" destId="{208B76C0-7878-410F-9353-4298C772EC86}" srcOrd="0" destOrd="0" presId="urn:microsoft.com/office/officeart/2008/layout/LinedList"/>
    <dgm:cxn modelId="{C1C3328F-C2A9-4A50-A32A-A6F67F84B3C9}" type="presParOf" srcId="{D40212A7-4269-42B6-9E54-20B205356E67}" destId="{EFD0D3BA-154B-40F7-9C8E-4421A0ADBA57}" srcOrd="1" destOrd="0" presId="urn:microsoft.com/office/officeart/2008/layout/LinedList"/>
    <dgm:cxn modelId="{1C2C8276-BC83-4303-8B6C-4B68E169B6C4}" type="presParOf" srcId="{EFD0D3BA-154B-40F7-9C8E-4421A0ADBA57}" destId="{059A8761-3C2B-4D79-9BCB-56021521F345}" srcOrd="0" destOrd="0" presId="urn:microsoft.com/office/officeart/2008/layout/LinedList"/>
    <dgm:cxn modelId="{864E23F3-15B4-43A4-BFA1-B8CB727A27F2}" type="presParOf" srcId="{EFD0D3BA-154B-40F7-9C8E-4421A0ADBA57}" destId="{04EDB4A2-3900-434D-8D9C-51CF7479C7CD}" srcOrd="1" destOrd="0" presId="urn:microsoft.com/office/officeart/2008/layout/LinedList"/>
    <dgm:cxn modelId="{FC26B51B-1EBA-4F9E-84D7-DDCF67082A36}" type="presParOf" srcId="{D40212A7-4269-42B6-9E54-20B205356E67}" destId="{72F590DB-4536-4C42-B61C-1C7BFC3F59BD}" srcOrd="2" destOrd="0" presId="urn:microsoft.com/office/officeart/2008/layout/LinedList"/>
    <dgm:cxn modelId="{013163D9-1279-419A-AF2D-DF5C4645C0D4}" type="presParOf" srcId="{D40212A7-4269-42B6-9E54-20B205356E67}" destId="{01751F38-0EC5-4442-93E9-3014CDFEEC5F}" srcOrd="3" destOrd="0" presId="urn:microsoft.com/office/officeart/2008/layout/LinedList"/>
    <dgm:cxn modelId="{EF97F469-2DEB-4312-A659-C4D87BF9303F}" type="presParOf" srcId="{01751F38-0EC5-4442-93E9-3014CDFEEC5F}" destId="{901A5845-899D-4333-97E0-ADD46ADE9C58}" srcOrd="0" destOrd="0" presId="urn:microsoft.com/office/officeart/2008/layout/LinedList"/>
    <dgm:cxn modelId="{2E9B69B7-822D-4B78-B39F-8B2C7619E78D}" type="presParOf" srcId="{01751F38-0EC5-4442-93E9-3014CDFEEC5F}" destId="{6CCB36BD-67E9-479C-9974-E79C3452F026}" srcOrd="1" destOrd="0" presId="urn:microsoft.com/office/officeart/2008/layout/LinedList"/>
    <dgm:cxn modelId="{7A2332C0-43F1-4FFF-9B42-41A42ABC876A}" type="presParOf" srcId="{D40212A7-4269-42B6-9E54-20B205356E67}" destId="{888DE146-3AAE-4B08-834E-AB4C24F9AE9D}" srcOrd="4" destOrd="0" presId="urn:microsoft.com/office/officeart/2008/layout/LinedList"/>
    <dgm:cxn modelId="{BF27FCA8-8CF4-4F92-85FE-EDE8CC5AE53C}" type="presParOf" srcId="{D40212A7-4269-42B6-9E54-20B205356E67}" destId="{82BC9045-D546-4A3A-A79B-9E97ED44F670}" srcOrd="5" destOrd="0" presId="urn:microsoft.com/office/officeart/2008/layout/LinedList"/>
    <dgm:cxn modelId="{1286DCBD-8A41-496E-B4F3-D820FDAD86B7}" type="presParOf" srcId="{82BC9045-D546-4A3A-A79B-9E97ED44F670}" destId="{1170C239-BB0E-4593-B355-2898F8359563}" srcOrd="0" destOrd="0" presId="urn:microsoft.com/office/officeart/2008/layout/LinedList"/>
    <dgm:cxn modelId="{AD50EF31-4E75-42FF-B6CF-A5A94E9F58FA}" type="presParOf" srcId="{82BC9045-D546-4A3A-A79B-9E97ED44F670}" destId="{15A0FF82-F1C4-4BA9-970E-6A923B607894}" srcOrd="1" destOrd="0" presId="urn:microsoft.com/office/officeart/2008/layout/LinedList"/>
    <dgm:cxn modelId="{98E09100-3995-4751-96E0-E14901884E8F}" type="presParOf" srcId="{D40212A7-4269-42B6-9E54-20B205356E67}" destId="{5679EA7D-B3A1-4AB1-83AD-66E5307C1BC7}" srcOrd="6" destOrd="0" presId="urn:microsoft.com/office/officeart/2008/layout/LinedList"/>
    <dgm:cxn modelId="{595918D7-C2E7-452C-8D46-007B55D53A82}" type="presParOf" srcId="{D40212A7-4269-42B6-9E54-20B205356E67}" destId="{92B0FF99-CDBC-42D6-9A54-6C017696922B}" srcOrd="7" destOrd="0" presId="urn:microsoft.com/office/officeart/2008/layout/LinedList"/>
    <dgm:cxn modelId="{FE91A09D-9D5F-4851-B047-63118EB99EF3}" type="presParOf" srcId="{92B0FF99-CDBC-42D6-9A54-6C017696922B}" destId="{F8C97A4C-046C-46AA-82E0-7FDAE0B038E7}" srcOrd="0" destOrd="0" presId="urn:microsoft.com/office/officeart/2008/layout/LinedList"/>
    <dgm:cxn modelId="{2B9FE9BA-D713-4130-8D56-E35B84305AAF}" type="presParOf" srcId="{92B0FF99-CDBC-42D6-9A54-6C017696922B}" destId="{F41241AA-99DB-428A-BCDE-4683B16C8B9C}" srcOrd="1" destOrd="0" presId="urn:microsoft.com/office/officeart/2008/layout/LinedList"/>
    <dgm:cxn modelId="{6A8075E0-D425-4D92-ABC0-8396663F765F}" type="presParOf" srcId="{D40212A7-4269-42B6-9E54-20B205356E67}" destId="{09F6F68F-6E81-4E09-9CC8-E794DAE4E6A1}" srcOrd="8" destOrd="0" presId="urn:microsoft.com/office/officeart/2008/layout/LinedList"/>
    <dgm:cxn modelId="{30688DF3-40ED-44A0-BF15-B3B8ED663CC7}" type="presParOf" srcId="{D40212A7-4269-42B6-9E54-20B205356E67}" destId="{EA16F282-C07D-4640-A680-6627E1A51EAC}" srcOrd="9" destOrd="0" presId="urn:microsoft.com/office/officeart/2008/layout/LinedList"/>
    <dgm:cxn modelId="{46591B35-889D-4271-91E5-1303DECB957E}" type="presParOf" srcId="{EA16F282-C07D-4640-A680-6627E1A51EAC}" destId="{1250C341-6313-4490-AB4E-46BE6CBA073F}" srcOrd="0" destOrd="0" presId="urn:microsoft.com/office/officeart/2008/layout/LinedList"/>
    <dgm:cxn modelId="{4617682F-26A8-4D92-86DC-19E56EFFB6F7}" type="presParOf" srcId="{EA16F282-C07D-4640-A680-6627E1A51EAC}" destId="{05EC1C19-E4B3-47D0-A194-3DFC1A8CE7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1665E-E070-43DB-B70E-ED0DB201B3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C9A569-F522-4AC4-837B-70ED52EAE722}">
      <dgm:prSet/>
      <dgm:spPr/>
      <dgm:t>
        <a:bodyPr/>
        <a:lstStyle/>
        <a:p>
          <a:r>
            <a:rPr lang="en-US"/>
            <a:t>“Some conditions, such as gambling disorder, compulsive stealing, compulsive buying, and compulsive sexual behavior, and problem internet use, have phenomenological and neurobiological parallels with substance use disorders” (Grant &amp; Chamberlain, 2016, p. 301).</a:t>
          </a:r>
        </a:p>
      </dgm:t>
    </dgm:pt>
    <dgm:pt modelId="{6F786C36-2519-48D8-8F60-15AECDB04DEE}" type="parTrans" cxnId="{8C8E3E87-7273-44C1-AA9B-94762D2FA4E5}">
      <dgm:prSet/>
      <dgm:spPr/>
      <dgm:t>
        <a:bodyPr/>
        <a:lstStyle/>
        <a:p>
          <a:endParaRPr lang="en-US"/>
        </a:p>
      </dgm:t>
    </dgm:pt>
    <dgm:pt modelId="{343264CD-CC95-4CD3-B32C-B8276146285E}" type="sibTrans" cxnId="{8C8E3E87-7273-44C1-AA9B-94762D2FA4E5}">
      <dgm:prSet/>
      <dgm:spPr/>
      <dgm:t>
        <a:bodyPr/>
        <a:lstStyle/>
        <a:p>
          <a:endParaRPr lang="en-US"/>
        </a:p>
      </dgm:t>
    </dgm:pt>
    <dgm:pt modelId="{1D307D82-4064-4A2E-8DDA-6158FD5BE94B}">
      <dgm:prSet/>
      <dgm:spPr/>
      <dgm:t>
        <a:bodyPr/>
        <a:lstStyle/>
        <a:p>
          <a:r>
            <a:rPr lang="en-US"/>
            <a:t>For clients who have compulsive sexual behaviours and substance use disorders, brain activity is mirrored in the areas of the ventral striatum, dorsal anterior cingulate and amygdala (Voon et al., 2014).  </a:t>
          </a:r>
        </a:p>
      </dgm:t>
    </dgm:pt>
    <dgm:pt modelId="{320116C9-1172-42A1-949B-2A867F67194C}" type="parTrans" cxnId="{8BC624D0-2A59-4278-8B8A-F474352A7FDC}">
      <dgm:prSet/>
      <dgm:spPr/>
      <dgm:t>
        <a:bodyPr/>
        <a:lstStyle/>
        <a:p>
          <a:endParaRPr lang="en-US"/>
        </a:p>
      </dgm:t>
    </dgm:pt>
    <dgm:pt modelId="{DDF2E700-193D-4CAD-ABE5-F1FA726022C5}" type="sibTrans" cxnId="{8BC624D0-2A59-4278-8B8A-F474352A7FDC}">
      <dgm:prSet/>
      <dgm:spPr/>
      <dgm:t>
        <a:bodyPr/>
        <a:lstStyle/>
        <a:p>
          <a:endParaRPr lang="en-US"/>
        </a:p>
      </dgm:t>
    </dgm:pt>
    <dgm:pt modelId="{2423B394-D90B-4A8C-A256-C58FD8E78B14}">
      <dgm:prSet/>
      <dgm:spPr/>
      <dgm:t>
        <a:bodyPr/>
        <a:lstStyle/>
        <a:p>
          <a:r>
            <a:rPr lang="en-US"/>
            <a:t>If you examine these parts of the brain, the ventral striatum focuses on reward and motivation; the dorsal anterior cingulate anticipates rewards and cravings (Voon et al., 2004). </a:t>
          </a:r>
        </a:p>
      </dgm:t>
    </dgm:pt>
    <dgm:pt modelId="{1BAC0C42-DF6F-4611-B383-9D4E4D7A917A}" type="parTrans" cxnId="{41949287-6AF9-4E72-9FCA-9FAE069BA5F7}">
      <dgm:prSet/>
      <dgm:spPr/>
      <dgm:t>
        <a:bodyPr/>
        <a:lstStyle/>
        <a:p>
          <a:endParaRPr lang="en-US"/>
        </a:p>
      </dgm:t>
    </dgm:pt>
    <dgm:pt modelId="{E31C7F5B-745A-4665-898F-7A6985005944}" type="sibTrans" cxnId="{41949287-6AF9-4E72-9FCA-9FAE069BA5F7}">
      <dgm:prSet/>
      <dgm:spPr/>
      <dgm:t>
        <a:bodyPr/>
        <a:lstStyle/>
        <a:p>
          <a:endParaRPr lang="en-US"/>
        </a:p>
      </dgm:t>
    </dgm:pt>
    <dgm:pt modelId="{891C4FEC-7023-4246-865A-6412974A6AEF}">
      <dgm:prSet/>
      <dgm:spPr/>
      <dgm:t>
        <a:bodyPr/>
        <a:lstStyle/>
        <a:p>
          <a:r>
            <a:rPr lang="en-US" dirty="0"/>
            <a:t>If the </a:t>
          </a:r>
          <a:r>
            <a:rPr lang="en-US" dirty="0" err="1"/>
            <a:t>behaviour</a:t>
          </a:r>
          <a:r>
            <a:rPr lang="en-US" dirty="0"/>
            <a:t> triggers the brain, it may not be as quick or intense as a substance, but there is still an impact on the reward areas of the brain.</a:t>
          </a:r>
        </a:p>
      </dgm:t>
    </dgm:pt>
    <dgm:pt modelId="{8199C31D-94C2-4516-86A4-086A7A0DF65D}" type="parTrans" cxnId="{E4449D39-C5B2-4F51-962F-0B5DF649F4AA}">
      <dgm:prSet/>
      <dgm:spPr/>
      <dgm:t>
        <a:bodyPr/>
        <a:lstStyle/>
        <a:p>
          <a:endParaRPr lang="en-US"/>
        </a:p>
      </dgm:t>
    </dgm:pt>
    <dgm:pt modelId="{19F4303D-6D00-49D9-9D17-B02C545F3B45}" type="sibTrans" cxnId="{E4449D39-C5B2-4F51-962F-0B5DF649F4AA}">
      <dgm:prSet/>
      <dgm:spPr/>
      <dgm:t>
        <a:bodyPr/>
        <a:lstStyle/>
        <a:p>
          <a:endParaRPr lang="en-US"/>
        </a:p>
      </dgm:t>
    </dgm:pt>
    <dgm:pt modelId="{A703B686-FC86-4A43-B11C-565034A56F22}" type="pres">
      <dgm:prSet presAssocID="{E5A1665E-E070-43DB-B70E-ED0DB201B3C8}" presName="vert0" presStyleCnt="0">
        <dgm:presLayoutVars>
          <dgm:dir/>
          <dgm:animOne val="branch"/>
          <dgm:animLvl val="lvl"/>
        </dgm:presLayoutVars>
      </dgm:prSet>
      <dgm:spPr/>
    </dgm:pt>
    <dgm:pt modelId="{B5030D53-6F11-4A93-9A54-B6622C9CB111}" type="pres">
      <dgm:prSet presAssocID="{0CC9A569-F522-4AC4-837B-70ED52EAE722}" presName="thickLine" presStyleLbl="alignNode1" presStyleIdx="0" presStyleCnt="4"/>
      <dgm:spPr/>
    </dgm:pt>
    <dgm:pt modelId="{714154AC-9DB8-47BC-9D0B-E05730BF1C0D}" type="pres">
      <dgm:prSet presAssocID="{0CC9A569-F522-4AC4-837B-70ED52EAE722}" presName="horz1" presStyleCnt="0"/>
      <dgm:spPr/>
    </dgm:pt>
    <dgm:pt modelId="{2C96C097-E236-41AE-9B65-F92FE35CF4E8}" type="pres">
      <dgm:prSet presAssocID="{0CC9A569-F522-4AC4-837B-70ED52EAE722}" presName="tx1" presStyleLbl="revTx" presStyleIdx="0" presStyleCnt="4"/>
      <dgm:spPr/>
    </dgm:pt>
    <dgm:pt modelId="{38CA3BDA-0421-469B-84E7-0C91BF759036}" type="pres">
      <dgm:prSet presAssocID="{0CC9A569-F522-4AC4-837B-70ED52EAE722}" presName="vert1" presStyleCnt="0"/>
      <dgm:spPr/>
    </dgm:pt>
    <dgm:pt modelId="{BAFF3E3D-F42F-4006-866E-A17F79381AE6}" type="pres">
      <dgm:prSet presAssocID="{1D307D82-4064-4A2E-8DDA-6158FD5BE94B}" presName="thickLine" presStyleLbl="alignNode1" presStyleIdx="1" presStyleCnt="4"/>
      <dgm:spPr/>
    </dgm:pt>
    <dgm:pt modelId="{9EBA3F13-D4E8-4E70-97E2-C0A7A405E13A}" type="pres">
      <dgm:prSet presAssocID="{1D307D82-4064-4A2E-8DDA-6158FD5BE94B}" presName="horz1" presStyleCnt="0"/>
      <dgm:spPr/>
    </dgm:pt>
    <dgm:pt modelId="{B5A93F97-0CF3-4E4C-92DA-B1D2DB35B840}" type="pres">
      <dgm:prSet presAssocID="{1D307D82-4064-4A2E-8DDA-6158FD5BE94B}" presName="tx1" presStyleLbl="revTx" presStyleIdx="1" presStyleCnt="4"/>
      <dgm:spPr/>
    </dgm:pt>
    <dgm:pt modelId="{33F927D5-339B-4478-8A3C-E62FCDDDD442}" type="pres">
      <dgm:prSet presAssocID="{1D307D82-4064-4A2E-8DDA-6158FD5BE94B}" presName="vert1" presStyleCnt="0"/>
      <dgm:spPr/>
    </dgm:pt>
    <dgm:pt modelId="{FF07AF9A-C7AA-4A71-9F85-3FD3370683B3}" type="pres">
      <dgm:prSet presAssocID="{2423B394-D90B-4A8C-A256-C58FD8E78B14}" presName="thickLine" presStyleLbl="alignNode1" presStyleIdx="2" presStyleCnt="4"/>
      <dgm:spPr/>
    </dgm:pt>
    <dgm:pt modelId="{9497A72C-3B51-408A-87FD-343A31952C90}" type="pres">
      <dgm:prSet presAssocID="{2423B394-D90B-4A8C-A256-C58FD8E78B14}" presName="horz1" presStyleCnt="0"/>
      <dgm:spPr/>
    </dgm:pt>
    <dgm:pt modelId="{EB302A65-A6BF-4E76-AB66-D254FB7D4B3A}" type="pres">
      <dgm:prSet presAssocID="{2423B394-D90B-4A8C-A256-C58FD8E78B14}" presName="tx1" presStyleLbl="revTx" presStyleIdx="2" presStyleCnt="4"/>
      <dgm:spPr/>
    </dgm:pt>
    <dgm:pt modelId="{14417DB7-16C1-4E66-9E14-B62130FB752E}" type="pres">
      <dgm:prSet presAssocID="{2423B394-D90B-4A8C-A256-C58FD8E78B14}" presName="vert1" presStyleCnt="0"/>
      <dgm:spPr/>
    </dgm:pt>
    <dgm:pt modelId="{50BFFDC6-2F8E-48C3-B546-4B84DE41E3CA}" type="pres">
      <dgm:prSet presAssocID="{891C4FEC-7023-4246-865A-6412974A6AEF}" presName="thickLine" presStyleLbl="alignNode1" presStyleIdx="3" presStyleCnt="4"/>
      <dgm:spPr/>
    </dgm:pt>
    <dgm:pt modelId="{8113A63C-2B53-41CC-8CBA-7590D154ABB7}" type="pres">
      <dgm:prSet presAssocID="{891C4FEC-7023-4246-865A-6412974A6AEF}" presName="horz1" presStyleCnt="0"/>
      <dgm:spPr/>
    </dgm:pt>
    <dgm:pt modelId="{CABF8646-E132-4F03-9CBC-89C650582AF4}" type="pres">
      <dgm:prSet presAssocID="{891C4FEC-7023-4246-865A-6412974A6AEF}" presName="tx1" presStyleLbl="revTx" presStyleIdx="3" presStyleCnt="4"/>
      <dgm:spPr/>
    </dgm:pt>
    <dgm:pt modelId="{40E37699-CD53-4F47-963C-DD33F9161FE9}" type="pres">
      <dgm:prSet presAssocID="{891C4FEC-7023-4246-865A-6412974A6AEF}" presName="vert1" presStyleCnt="0"/>
      <dgm:spPr/>
    </dgm:pt>
  </dgm:ptLst>
  <dgm:cxnLst>
    <dgm:cxn modelId="{57309305-0C0B-4377-82D9-7E25D16A6966}" type="presOf" srcId="{0CC9A569-F522-4AC4-837B-70ED52EAE722}" destId="{2C96C097-E236-41AE-9B65-F92FE35CF4E8}" srcOrd="0" destOrd="0" presId="urn:microsoft.com/office/officeart/2008/layout/LinedList"/>
    <dgm:cxn modelId="{13CC4D07-54EE-4E36-8ED2-50CA24B0031E}" type="presOf" srcId="{2423B394-D90B-4A8C-A256-C58FD8E78B14}" destId="{EB302A65-A6BF-4E76-AB66-D254FB7D4B3A}" srcOrd="0" destOrd="0" presId="urn:microsoft.com/office/officeart/2008/layout/LinedList"/>
    <dgm:cxn modelId="{E4449D39-C5B2-4F51-962F-0B5DF649F4AA}" srcId="{E5A1665E-E070-43DB-B70E-ED0DB201B3C8}" destId="{891C4FEC-7023-4246-865A-6412974A6AEF}" srcOrd="3" destOrd="0" parTransId="{8199C31D-94C2-4516-86A4-086A7A0DF65D}" sibTransId="{19F4303D-6D00-49D9-9D17-B02C545F3B45}"/>
    <dgm:cxn modelId="{A122736A-F370-47E4-AF01-79D374C7BB55}" type="presOf" srcId="{1D307D82-4064-4A2E-8DDA-6158FD5BE94B}" destId="{B5A93F97-0CF3-4E4C-92DA-B1D2DB35B840}" srcOrd="0" destOrd="0" presId="urn:microsoft.com/office/officeart/2008/layout/LinedList"/>
    <dgm:cxn modelId="{8C8E3E87-7273-44C1-AA9B-94762D2FA4E5}" srcId="{E5A1665E-E070-43DB-B70E-ED0DB201B3C8}" destId="{0CC9A569-F522-4AC4-837B-70ED52EAE722}" srcOrd="0" destOrd="0" parTransId="{6F786C36-2519-48D8-8F60-15AECDB04DEE}" sibTransId="{343264CD-CC95-4CD3-B32C-B8276146285E}"/>
    <dgm:cxn modelId="{41949287-6AF9-4E72-9FCA-9FAE069BA5F7}" srcId="{E5A1665E-E070-43DB-B70E-ED0DB201B3C8}" destId="{2423B394-D90B-4A8C-A256-C58FD8E78B14}" srcOrd="2" destOrd="0" parTransId="{1BAC0C42-DF6F-4611-B383-9D4E4D7A917A}" sibTransId="{E31C7F5B-745A-4665-898F-7A6985005944}"/>
    <dgm:cxn modelId="{B43F858E-C325-48E7-92C8-D22F79C367A6}" type="presOf" srcId="{891C4FEC-7023-4246-865A-6412974A6AEF}" destId="{CABF8646-E132-4F03-9CBC-89C650582AF4}" srcOrd="0" destOrd="0" presId="urn:microsoft.com/office/officeart/2008/layout/LinedList"/>
    <dgm:cxn modelId="{2C4C82BB-D74F-4DE9-9A3E-160F9404E8CD}" type="presOf" srcId="{E5A1665E-E070-43DB-B70E-ED0DB201B3C8}" destId="{A703B686-FC86-4A43-B11C-565034A56F22}" srcOrd="0" destOrd="0" presId="urn:microsoft.com/office/officeart/2008/layout/LinedList"/>
    <dgm:cxn modelId="{8BC624D0-2A59-4278-8B8A-F474352A7FDC}" srcId="{E5A1665E-E070-43DB-B70E-ED0DB201B3C8}" destId="{1D307D82-4064-4A2E-8DDA-6158FD5BE94B}" srcOrd="1" destOrd="0" parTransId="{320116C9-1172-42A1-949B-2A867F67194C}" sibTransId="{DDF2E700-193D-4CAD-ABE5-F1FA726022C5}"/>
    <dgm:cxn modelId="{41E0C91A-C40B-46D0-B830-26C97D136341}" type="presParOf" srcId="{A703B686-FC86-4A43-B11C-565034A56F22}" destId="{B5030D53-6F11-4A93-9A54-B6622C9CB111}" srcOrd="0" destOrd="0" presId="urn:microsoft.com/office/officeart/2008/layout/LinedList"/>
    <dgm:cxn modelId="{FD21C859-9A48-49C2-B527-EFC0C9276848}" type="presParOf" srcId="{A703B686-FC86-4A43-B11C-565034A56F22}" destId="{714154AC-9DB8-47BC-9D0B-E05730BF1C0D}" srcOrd="1" destOrd="0" presId="urn:microsoft.com/office/officeart/2008/layout/LinedList"/>
    <dgm:cxn modelId="{0957C3DE-C22B-45B9-8AB7-60916119A228}" type="presParOf" srcId="{714154AC-9DB8-47BC-9D0B-E05730BF1C0D}" destId="{2C96C097-E236-41AE-9B65-F92FE35CF4E8}" srcOrd="0" destOrd="0" presId="urn:microsoft.com/office/officeart/2008/layout/LinedList"/>
    <dgm:cxn modelId="{4FACD2C3-2802-4F8E-B3D4-A388BD5FBCA0}" type="presParOf" srcId="{714154AC-9DB8-47BC-9D0B-E05730BF1C0D}" destId="{38CA3BDA-0421-469B-84E7-0C91BF759036}" srcOrd="1" destOrd="0" presId="urn:microsoft.com/office/officeart/2008/layout/LinedList"/>
    <dgm:cxn modelId="{67D0A764-EDCD-4717-869C-3F2693564721}" type="presParOf" srcId="{A703B686-FC86-4A43-B11C-565034A56F22}" destId="{BAFF3E3D-F42F-4006-866E-A17F79381AE6}" srcOrd="2" destOrd="0" presId="urn:microsoft.com/office/officeart/2008/layout/LinedList"/>
    <dgm:cxn modelId="{0EDFD2BF-3F3C-4BDD-9E44-F5EAF9DEA088}" type="presParOf" srcId="{A703B686-FC86-4A43-B11C-565034A56F22}" destId="{9EBA3F13-D4E8-4E70-97E2-C0A7A405E13A}" srcOrd="3" destOrd="0" presId="urn:microsoft.com/office/officeart/2008/layout/LinedList"/>
    <dgm:cxn modelId="{F4A08639-6612-4F20-AA7C-CBA7AB62E770}" type="presParOf" srcId="{9EBA3F13-D4E8-4E70-97E2-C0A7A405E13A}" destId="{B5A93F97-0CF3-4E4C-92DA-B1D2DB35B840}" srcOrd="0" destOrd="0" presId="urn:microsoft.com/office/officeart/2008/layout/LinedList"/>
    <dgm:cxn modelId="{98631C9E-13DE-4564-A651-7E3746130BCE}" type="presParOf" srcId="{9EBA3F13-D4E8-4E70-97E2-C0A7A405E13A}" destId="{33F927D5-339B-4478-8A3C-E62FCDDDD442}" srcOrd="1" destOrd="0" presId="urn:microsoft.com/office/officeart/2008/layout/LinedList"/>
    <dgm:cxn modelId="{5092168E-6F9C-49A3-82D9-CFC1D3D4CC95}" type="presParOf" srcId="{A703B686-FC86-4A43-B11C-565034A56F22}" destId="{FF07AF9A-C7AA-4A71-9F85-3FD3370683B3}" srcOrd="4" destOrd="0" presId="urn:microsoft.com/office/officeart/2008/layout/LinedList"/>
    <dgm:cxn modelId="{22DBA7BC-D343-43CB-B87C-4D9061AFBD70}" type="presParOf" srcId="{A703B686-FC86-4A43-B11C-565034A56F22}" destId="{9497A72C-3B51-408A-87FD-343A31952C90}" srcOrd="5" destOrd="0" presId="urn:microsoft.com/office/officeart/2008/layout/LinedList"/>
    <dgm:cxn modelId="{2E0FB69E-0BEB-40DF-B7B2-1BB9DECB6E10}" type="presParOf" srcId="{9497A72C-3B51-408A-87FD-343A31952C90}" destId="{EB302A65-A6BF-4E76-AB66-D254FB7D4B3A}" srcOrd="0" destOrd="0" presId="urn:microsoft.com/office/officeart/2008/layout/LinedList"/>
    <dgm:cxn modelId="{89E7ADC6-4254-43BF-A383-1E69380769E6}" type="presParOf" srcId="{9497A72C-3B51-408A-87FD-343A31952C90}" destId="{14417DB7-16C1-4E66-9E14-B62130FB752E}" srcOrd="1" destOrd="0" presId="urn:microsoft.com/office/officeart/2008/layout/LinedList"/>
    <dgm:cxn modelId="{BB8AD218-34BD-43D1-82C0-49055C1CCAFE}" type="presParOf" srcId="{A703B686-FC86-4A43-B11C-565034A56F22}" destId="{50BFFDC6-2F8E-48C3-B546-4B84DE41E3CA}" srcOrd="6" destOrd="0" presId="urn:microsoft.com/office/officeart/2008/layout/LinedList"/>
    <dgm:cxn modelId="{712F1112-16FB-455F-8D9D-35E62C071DA9}" type="presParOf" srcId="{A703B686-FC86-4A43-B11C-565034A56F22}" destId="{8113A63C-2B53-41CC-8CBA-7590D154ABB7}" srcOrd="7" destOrd="0" presId="urn:microsoft.com/office/officeart/2008/layout/LinedList"/>
    <dgm:cxn modelId="{906945F0-BF3F-46DF-87DE-50D6F1086A0F}" type="presParOf" srcId="{8113A63C-2B53-41CC-8CBA-7590D154ABB7}" destId="{CABF8646-E132-4F03-9CBC-89C650582AF4}" srcOrd="0" destOrd="0" presId="urn:microsoft.com/office/officeart/2008/layout/LinedList"/>
    <dgm:cxn modelId="{F4ECD1E6-DB01-4388-AA1C-D74020BC0FC5}" type="presParOf" srcId="{8113A63C-2B53-41CC-8CBA-7590D154ABB7}" destId="{40E37699-CD53-4F47-963C-DD33F9161F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35141-1119-44B8-856B-57A4D5B2D48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C5AEFC9-B0E6-4EF6-BF5C-E28378281541}">
      <dgm:prSet/>
      <dgm:spPr/>
      <dgm:t>
        <a:bodyPr/>
        <a:lstStyle/>
        <a:p>
          <a:r>
            <a:rPr lang="en-US"/>
            <a:t>Is placing a bet (monetary, time, services or other) with the possibility of a desired result (monetary, services, time or other) (CPRG, 2015). </a:t>
          </a:r>
        </a:p>
      </dgm:t>
    </dgm:pt>
    <dgm:pt modelId="{F8AB3DE9-1A6E-480E-9386-5ACE1454C543}" type="parTrans" cxnId="{0070F9A2-31F1-4013-B318-7F19602D57B7}">
      <dgm:prSet/>
      <dgm:spPr/>
      <dgm:t>
        <a:bodyPr/>
        <a:lstStyle/>
        <a:p>
          <a:endParaRPr lang="en-US"/>
        </a:p>
      </dgm:t>
    </dgm:pt>
    <dgm:pt modelId="{9272A720-DA1F-48DD-91AE-1849A882C65F}" type="sibTrans" cxnId="{0070F9A2-31F1-4013-B318-7F19602D57B7}">
      <dgm:prSet/>
      <dgm:spPr/>
      <dgm:t>
        <a:bodyPr/>
        <a:lstStyle/>
        <a:p>
          <a:endParaRPr lang="en-US"/>
        </a:p>
      </dgm:t>
    </dgm:pt>
    <dgm:pt modelId="{A44EC1BE-49A1-4A59-ABAF-DE56D716CAB4}">
      <dgm:prSet/>
      <dgm:spPr/>
      <dgm:t>
        <a:bodyPr/>
        <a:lstStyle/>
        <a:p>
          <a:r>
            <a:rPr lang="en-US"/>
            <a:t>76% to 79% of adult Canadians participate in some form of gambling in a year (Kingston, Frontenac, Lennox, and Addington Public Health 2021).</a:t>
          </a:r>
        </a:p>
      </dgm:t>
    </dgm:pt>
    <dgm:pt modelId="{D0036F3E-B4C2-4EF1-8373-653C73DF5B06}" type="parTrans" cxnId="{6AC8E40A-4DCC-459B-9BAC-00E351697A3B}">
      <dgm:prSet/>
      <dgm:spPr/>
      <dgm:t>
        <a:bodyPr/>
        <a:lstStyle/>
        <a:p>
          <a:endParaRPr lang="en-US"/>
        </a:p>
      </dgm:t>
    </dgm:pt>
    <dgm:pt modelId="{1F32F703-B0F8-4591-9EB8-473C9632FC3E}" type="sibTrans" cxnId="{6AC8E40A-4DCC-459B-9BAC-00E351697A3B}">
      <dgm:prSet/>
      <dgm:spPr/>
      <dgm:t>
        <a:bodyPr/>
        <a:lstStyle/>
        <a:p>
          <a:endParaRPr lang="en-US"/>
        </a:p>
      </dgm:t>
    </dgm:pt>
    <dgm:pt modelId="{A293F5A7-0F59-4DD8-9732-4D06F08D28A4}" type="pres">
      <dgm:prSet presAssocID="{E1A35141-1119-44B8-856B-57A4D5B2D480}" presName="vert0" presStyleCnt="0">
        <dgm:presLayoutVars>
          <dgm:dir/>
          <dgm:animOne val="branch"/>
          <dgm:animLvl val="lvl"/>
        </dgm:presLayoutVars>
      </dgm:prSet>
      <dgm:spPr/>
    </dgm:pt>
    <dgm:pt modelId="{C59B5E3A-1430-459F-A06C-9E8CA2BEA62C}" type="pres">
      <dgm:prSet presAssocID="{1C5AEFC9-B0E6-4EF6-BF5C-E28378281541}" presName="thickLine" presStyleLbl="alignNode1" presStyleIdx="0" presStyleCnt="2"/>
      <dgm:spPr/>
    </dgm:pt>
    <dgm:pt modelId="{F0A65F8B-3AC2-4F58-B031-FE95A02961D9}" type="pres">
      <dgm:prSet presAssocID="{1C5AEFC9-B0E6-4EF6-BF5C-E28378281541}" presName="horz1" presStyleCnt="0"/>
      <dgm:spPr/>
    </dgm:pt>
    <dgm:pt modelId="{C30ED610-AD1B-4A4F-AEF8-1216FECCF56B}" type="pres">
      <dgm:prSet presAssocID="{1C5AEFC9-B0E6-4EF6-BF5C-E28378281541}" presName="tx1" presStyleLbl="revTx" presStyleIdx="0" presStyleCnt="2"/>
      <dgm:spPr/>
    </dgm:pt>
    <dgm:pt modelId="{F8695BF8-1737-41F9-A218-56E60B3AE4A2}" type="pres">
      <dgm:prSet presAssocID="{1C5AEFC9-B0E6-4EF6-BF5C-E28378281541}" presName="vert1" presStyleCnt="0"/>
      <dgm:spPr/>
    </dgm:pt>
    <dgm:pt modelId="{5BDDAFD2-154B-4F03-A31B-20D8E89CB3BB}" type="pres">
      <dgm:prSet presAssocID="{A44EC1BE-49A1-4A59-ABAF-DE56D716CAB4}" presName="thickLine" presStyleLbl="alignNode1" presStyleIdx="1" presStyleCnt="2"/>
      <dgm:spPr/>
    </dgm:pt>
    <dgm:pt modelId="{06AECB86-4A32-4675-B3AA-BDEE3BC9556D}" type="pres">
      <dgm:prSet presAssocID="{A44EC1BE-49A1-4A59-ABAF-DE56D716CAB4}" presName="horz1" presStyleCnt="0"/>
      <dgm:spPr/>
    </dgm:pt>
    <dgm:pt modelId="{23E83644-F361-4B6E-87E9-FE1D38120B1B}" type="pres">
      <dgm:prSet presAssocID="{A44EC1BE-49A1-4A59-ABAF-DE56D716CAB4}" presName="tx1" presStyleLbl="revTx" presStyleIdx="1" presStyleCnt="2"/>
      <dgm:spPr/>
    </dgm:pt>
    <dgm:pt modelId="{13C39A93-BE5C-4B8E-82CA-76E84C15613C}" type="pres">
      <dgm:prSet presAssocID="{A44EC1BE-49A1-4A59-ABAF-DE56D716CAB4}" presName="vert1" presStyleCnt="0"/>
      <dgm:spPr/>
    </dgm:pt>
  </dgm:ptLst>
  <dgm:cxnLst>
    <dgm:cxn modelId="{6AC8E40A-4DCC-459B-9BAC-00E351697A3B}" srcId="{E1A35141-1119-44B8-856B-57A4D5B2D480}" destId="{A44EC1BE-49A1-4A59-ABAF-DE56D716CAB4}" srcOrd="1" destOrd="0" parTransId="{D0036F3E-B4C2-4EF1-8373-653C73DF5B06}" sibTransId="{1F32F703-B0F8-4591-9EB8-473C9632FC3E}"/>
    <dgm:cxn modelId="{D68E127F-86C8-40D9-A8B1-8F842F6BA9A1}" type="presOf" srcId="{A44EC1BE-49A1-4A59-ABAF-DE56D716CAB4}" destId="{23E83644-F361-4B6E-87E9-FE1D38120B1B}" srcOrd="0" destOrd="0" presId="urn:microsoft.com/office/officeart/2008/layout/LinedList"/>
    <dgm:cxn modelId="{0070F9A2-31F1-4013-B318-7F19602D57B7}" srcId="{E1A35141-1119-44B8-856B-57A4D5B2D480}" destId="{1C5AEFC9-B0E6-4EF6-BF5C-E28378281541}" srcOrd="0" destOrd="0" parTransId="{F8AB3DE9-1A6E-480E-9386-5ACE1454C543}" sibTransId="{9272A720-DA1F-48DD-91AE-1849A882C65F}"/>
    <dgm:cxn modelId="{BE8F7CAB-BD7A-4F61-81A9-2B0BEFF80151}" type="presOf" srcId="{1C5AEFC9-B0E6-4EF6-BF5C-E28378281541}" destId="{C30ED610-AD1B-4A4F-AEF8-1216FECCF56B}" srcOrd="0" destOrd="0" presId="urn:microsoft.com/office/officeart/2008/layout/LinedList"/>
    <dgm:cxn modelId="{304F4BD3-21A7-42BB-82D2-6FC845507F8F}" type="presOf" srcId="{E1A35141-1119-44B8-856B-57A4D5B2D480}" destId="{A293F5A7-0F59-4DD8-9732-4D06F08D28A4}" srcOrd="0" destOrd="0" presId="urn:microsoft.com/office/officeart/2008/layout/LinedList"/>
    <dgm:cxn modelId="{7C8E7251-63BE-476B-B8CB-FCB3B0DD14C3}" type="presParOf" srcId="{A293F5A7-0F59-4DD8-9732-4D06F08D28A4}" destId="{C59B5E3A-1430-459F-A06C-9E8CA2BEA62C}" srcOrd="0" destOrd="0" presId="urn:microsoft.com/office/officeart/2008/layout/LinedList"/>
    <dgm:cxn modelId="{4FCD5686-7B57-4240-BC7D-383CED5BDC70}" type="presParOf" srcId="{A293F5A7-0F59-4DD8-9732-4D06F08D28A4}" destId="{F0A65F8B-3AC2-4F58-B031-FE95A02961D9}" srcOrd="1" destOrd="0" presId="urn:microsoft.com/office/officeart/2008/layout/LinedList"/>
    <dgm:cxn modelId="{421CC02E-FAC1-4E10-BF0B-541F5F8BA95D}" type="presParOf" srcId="{F0A65F8B-3AC2-4F58-B031-FE95A02961D9}" destId="{C30ED610-AD1B-4A4F-AEF8-1216FECCF56B}" srcOrd="0" destOrd="0" presId="urn:microsoft.com/office/officeart/2008/layout/LinedList"/>
    <dgm:cxn modelId="{0AC93327-CA20-4085-947B-F0C4A90DB62B}" type="presParOf" srcId="{F0A65F8B-3AC2-4F58-B031-FE95A02961D9}" destId="{F8695BF8-1737-41F9-A218-56E60B3AE4A2}" srcOrd="1" destOrd="0" presId="urn:microsoft.com/office/officeart/2008/layout/LinedList"/>
    <dgm:cxn modelId="{9E359CBB-8304-47C9-B9E5-712CF24EF2CE}" type="presParOf" srcId="{A293F5A7-0F59-4DD8-9732-4D06F08D28A4}" destId="{5BDDAFD2-154B-4F03-A31B-20D8E89CB3BB}" srcOrd="2" destOrd="0" presId="urn:microsoft.com/office/officeart/2008/layout/LinedList"/>
    <dgm:cxn modelId="{88886D57-DC11-48DB-BD96-69FCD6A908E8}" type="presParOf" srcId="{A293F5A7-0F59-4DD8-9732-4D06F08D28A4}" destId="{06AECB86-4A32-4675-B3AA-BDEE3BC9556D}" srcOrd="3" destOrd="0" presId="urn:microsoft.com/office/officeart/2008/layout/LinedList"/>
    <dgm:cxn modelId="{182CCF8F-627A-412B-882E-2AB2D1E41499}" type="presParOf" srcId="{06AECB86-4A32-4675-B3AA-BDEE3BC9556D}" destId="{23E83644-F361-4B6E-87E9-FE1D38120B1B}" srcOrd="0" destOrd="0" presId="urn:microsoft.com/office/officeart/2008/layout/LinedList"/>
    <dgm:cxn modelId="{2BC64964-63E4-43D0-ADDD-1D960084C5ED}" type="presParOf" srcId="{06AECB86-4A32-4675-B3AA-BDEE3BC9556D}" destId="{13C39A93-BE5C-4B8E-82CA-76E84C1561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B76C0-7878-410F-9353-4298C772EC86}">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A8761-3C2B-4D79-9BCB-56021521F345}">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term substance use disorder describes a person’s use of substances and incorporates several features:</a:t>
          </a:r>
        </a:p>
      </dsp:txBody>
      <dsp:txXfrm>
        <a:off x="0" y="531"/>
        <a:ext cx="5181600" cy="870055"/>
      </dsp:txXfrm>
    </dsp:sp>
    <dsp:sp modelId="{72F590DB-4536-4C42-B61C-1C7BFC3F59BD}">
      <dsp:nvSpPr>
        <dsp:cNvPr id="0" name=""/>
        <dsp:cNvSpPr/>
      </dsp:nvSpPr>
      <dsp:spPr>
        <a:xfrm>
          <a:off x="0" y="87058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A5845-899D-4333-97E0-ADD46ADE9C58}">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-Repetitive engagement in behaviours that are rewarding</a:t>
          </a:r>
        </a:p>
      </dsp:txBody>
      <dsp:txXfrm>
        <a:off x="0" y="870586"/>
        <a:ext cx="5181600" cy="870055"/>
      </dsp:txXfrm>
    </dsp:sp>
    <dsp:sp modelId="{888DE146-3AAE-4B08-834E-AB4C24F9AE9D}">
      <dsp:nvSpPr>
        <dsp:cNvPr id="0" name=""/>
        <dsp:cNvSpPr/>
      </dsp:nvSpPr>
      <dsp:spPr>
        <a:xfrm>
          <a:off x="0" y="174064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0C239-BB0E-4593-B355-2898F8359563}">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-Loss of control </a:t>
          </a:r>
        </a:p>
      </dsp:txBody>
      <dsp:txXfrm>
        <a:off x="0" y="1740641"/>
        <a:ext cx="5181600" cy="870055"/>
      </dsp:txXfrm>
    </dsp:sp>
    <dsp:sp modelId="{5679EA7D-B3A1-4AB1-83AD-66E5307C1BC7}">
      <dsp:nvSpPr>
        <dsp:cNvPr id="0" name=""/>
        <dsp:cNvSpPr/>
      </dsp:nvSpPr>
      <dsp:spPr>
        <a:xfrm>
          <a:off x="0" y="261069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97A4C-046C-46AA-82E0-7FDAE0B038E7}">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-Persistent use despite negative consequences </a:t>
          </a:r>
        </a:p>
      </dsp:txBody>
      <dsp:txXfrm>
        <a:off x="0" y="2610696"/>
        <a:ext cx="5181600" cy="870055"/>
      </dsp:txXfrm>
    </dsp:sp>
    <dsp:sp modelId="{09F6F68F-6E81-4E09-9CC8-E794DAE4E6A1}">
      <dsp:nvSpPr>
        <dsp:cNvPr id="0" name=""/>
        <dsp:cNvSpPr/>
      </dsp:nvSpPr>
      <dsp:spPr>
        <a:xfrm>
          <a:off x="0" y="348075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0C341-6313-4490-AB4E-46BE6CBA073F}">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-Physical dependence, evidenced by withdrawal (Chamberlain et al., 2015).  </a:t>
          </a:r>
        </a:p>
      </dsp:txBody>
      <dsp:txXfrm>
        <a:off x="0" y="3480751"/>
        <a:ext cx="5181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30D53-6F11-4A93-9A54-B6622C9CB11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6C097-E236-41AE-9B65-F92FE35CF4E8}">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“Some conditions, such as gambling disorder, compulsive stealing, compulsive buying, and compulsive sexual behavior, and problem internet use, have phenomenological and neurobiological parallels with substance use disorders” (Grant &amp; Chamberlain, 2016, p. 301).</a:t>
          </a:r>
        </a:p>
      </dsp:txBody>
      <dsp:txXfrm>
        <a:off x="0" y="0"/>
        <a:ext cx="10515600" cy="1088136"/>
      </dsp:txXfrm>
    </dsp:sp>
    <dsp:sp modelId="{BAFF3E3D-F42F-4006-866E-A17F79381AE6}">
      <dsp:nvSpPr>
        <dsp:cNvPr id="0" name=""/>
        <dsp:cNvSpPr/>
      </dsp:nvSpPr>
      <dsp:spPr>
        <a:xfrm>
          <a:off x="0" y="10881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93F97-0CF3-4E4C-92DA-B1D2DB35B840}">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 clients who have compulsive sexual behaviours and substance use disorders, brain activity is mirrored in the areas of the ventral striatum, dorsal anterior cingulate and amygdala (Voon et al., 2014).  </a:t>
          </a:r>
        </a:p>
      </dsp:txBody>
      <dsp:txXfrm>
        <a:off x="0" y="1088136"/>
        <a:ext cx="10515600" cy="1088136"/>
      </dsp:txXfrm>
    </dsp:sp>
    <dsp:sp modelId="{FF07AF9A-C7AA-4A71-9F85-3FD3370683B3}">
      <dsp:nvSpPr>
        <dsp:cNvPr id="0" name=""/>
        <dsp:cNvSpPr/>
      </dsp:nvSpPr>
      <dsp:spPr>
        <a:xfrm>
          <a:off x="0" y="21762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02A65-A6BF-4E76-AB66-D254FB7D4B3A}">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If you examine these parts of the brain, the ventral striatum focuses on reward and motivation; the dorsal anterior cingulate anticipates rewards and cravings (Voon et al., 2004). </a:t>
          </a:r>
        </a:p>
      </dsp:txBody>
      <dsp:txXfrm>
        <a:off x="0" y="2176272"/>
        <a:ext cx="10515600" cy="1088136"/>
      </dsp:txXfrm>
    </dsp:sp>
    <dsp:sp modelId="{50BFFDC6-2F8E-48C3-B546-4B84DE41E3CA}">
      <dsp:nvSpPr>
        <dsp:cNvPr id="0" name=""/>
        <dsp:cNvSpPr/>
      </dsp:nvSpPr>
      <dsp:spPr>
        <a:xfrm>
          <a:off x="0" y="326440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F8646-E132-4F03-9CBC-89C650582AF4}">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If the </a:t>
          </a:r>
          <a:r>
            <a:rPr lang="en-US" sz="2100" kern="1200" dirty="0" err="1"/>
            <a:t>behaviour</a:t>
          </a:r>
          <a:r>
            <a:rPr lang="en-US" sz="2100" kern="1200" dirty="0"/>
            <a:t> triggers the brain, it may not be as quick or intense as a substance, but there is still an impact on the reward areas of the brain.</a:t>
          </a:r>
        </a:p>
      </dsp:txBody>
      <dsp:txXfrm>
        <a:off x="0" y="3264408"/>
        <a:ext cx="10515600" cy="1088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5E3A-1430-459F-A06C-9E8CA2BEA62C}">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ED610-AD1B-4A4F-AEF8-1216FECCF56B}">
      <dsp:nvSpPr>
        <dsp:cNvPr id="0" name=""/>
        <dsp:cNvSpPr/>
      </dsp:nvSpPr>
      <dsp:spPr>
        <a:xfrm>
          <a:off x="0" y="0"/>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Is placing a bet (monetary, time, services or other) with the possibility of a desired result (monetary, services, time or other) (CPRG, 2015). </a:t>
          </a:r>
        </a:p>
      </dsp:txBody>
      <dsp:txXfrm>
        <a:off x="0" y="0"/>
        <a:ext cx="10515600" cy="2176272"/>
      </dsp:txXfrm>
    </dsp:sp>
    <dsp:sp modelId="{5BDDAFD2-154B-4F03-A31B-20D8E89CB3BB}">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83644-F361-4B6E-87E9-FE1D38120B1B}">
      <dsp:nvSpPr>
        <dsp:cNvPr id="0" name=""/>
        <dsp:cNvSpPr/>
      </dsp:nvSpPr>
      <dsp:spPr>
        <a:xfrm>
          <a:off x="0" y="2176272"/>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76% to 79% of adult Canadians participate in some form of gambling in a year (Kingston, Frontenac, Lennox, and Addington Public Health 2021).</a:t>
          </a:r>
        </a:p>
      </dsp:txBody>
      <dsp:txXfrm>
        <a:off x="0" y="2176272"/>
        <a:ext cx="10515600" cy="21762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6108-2527-1338-3184-181B85E55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88ACDBC-DAF8-93D1-22FB-637448A78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59CC0DD-1AE6-5FCF-3B24-946C345058D0}"/>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5F6369E6-8DA3-7746-2D51-736A853AD9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F08D68-DFBD-3CE7-2C00-AE987A614E89}"/>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74875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5FC6-957E-DC74-1DD2-B03A0CCBD45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F75700A-F5DB-95D9-CA6A-8375D3C427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8B635E-BB60-5B6D-0E6C-82AD5D5D0D1C}"/>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13E59EFE-36A2-D2C8-FC7A-B1EAFD4C60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97A54D-83CA-469A-1D7D-4E4CB90F5156}"/>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61735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6112A-BE1B-390F-93B2-D8190BD76B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DE59A5B-C2E2-D7FA-B2FB-4DD7707D2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4D0C95-618B-87AD-D007-40C5B9BA3547}"/>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D4556B62-C23C-67B2-F366-968465FF9F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EE18EC2-F6E2-0081-0492-2A2E82B2B3B2}"/>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317567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38C9-8814-7DD2-B252-BD3498034E1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DFE3E0-25DF-F85F-57D7-F63344F72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311744-D286-5AC0-B34F-215E2DB3C84E}"/>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BB5C158B-C9AC-CEDA-2BA0-777330F942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8BF64-3A88-85A0-40F8-2673F0764636}"/>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137271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4B02-C58B-E8ED-E704-80EDD3CAC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B2DC38E-D4BD-9222-4897-99C5FB22B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5846A-5234-6FEE-EC5F-DA6314A4D7FE}"/>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D94209B0-E7C5-DACA-D179-C224FC4D38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942D2E-E0D7-0942-222D-4FF382F378DB}"/>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83609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539D-3A5D-B8D3-6354-6A63CD1EFF3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070CE1B-04C7-905D-8F87-191DFCD9E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591332-4B71-B8F0-BE69-BCE272E4B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305DA4E-BB48-0199-042B-635534E4E4C2}"/>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6" name="Footer Placeholder 5">
            <a:extLst>
              <a:ext uri="{FF2B5EF4-FFF2-40B4-BE49-F238E27FC236}">
                <a16:creationId xmlns:a16="http://schemas.microsoft.com/office/drawing/2014/main" id="{BE5C2929-8618-1E71-2A8C-4F8CD79DC8D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1829DF-E733-1919-E4B6-5AE2C3DF42A6}"/>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205942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C5C-C79C-0439-B10D-4DCA73D9A5B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FC0B088-98B0-CD14-7DC4-DAAF76439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6E288-9469-73CE-0B6D-1CACEC9F9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A39A53E-BD20-A19F-4F53-EBB376548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3072D-BECE-5289-2B49-53ACAFE7C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ACFD853-24A4-FDEA-D01A-3BD4AC8C4160}"/>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8" name="Footer Placeholder 7">
            <a:extLst>
              <a:ext uri="{FF2B5EF4-FFF2-40B4-BE49-F238E27FC236}">
                <a16:creationId xmlns:a16="http://schemas.microsoft.com/office/drawing/2014/main" id="{FB454A63-4EFD-5160-D6EF-BE7BDFE5EEF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5B08E5A-382E-91BC-F678-E73F6CDC271F}"/>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22575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D797-BF03-D0D7-2B25-B608AE32B61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046557D-9139-CC53-3B46-90A54339189D}"/>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4" name="Footer Placeholder 3">
            <a:extLst>
              <a:ext uri="{FF2B5EF4-FFF2-40B4-BE49-F238E27FC236}">
                <a16:creationId xmlns:a16="http://schemas.microsoft.com/office/drawing/2014/main" id="{A30AECBC-5D3D-BC0A-DF8E-F09DC45AF06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435AE0-3376-FA96-A4DB-16DB91AB03F6}"/>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407348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642F7-8A46-8879-6161-1EC49F6FF50B}"/>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3" name="Footer Placeholder 2">
            <a:extLst>
              <a:ext uri="{FF2B5EF4-FFF2-40B4-BE49-F238E27FC236}">
                <a16:creationId xmlns:a16="http://schemas.microsoft.com/office/drawing/2014/main" id="{4DE65857-D223-41F5-CEA6-933B5B8727E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1D155E4-0F8F-6D19-3522-16C7EA3BBB69}"/>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89940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629D-D7F6-B0C7-4226-A3887D317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A886444-AA63-4DF0-785D-78F3340D3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8C6D857-3129-E341-FD8F-9617FF8C9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97697-4219-F677-0733-62DA8673C6E8}"/>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6" name="Footer Placeholder 5">
            <a:extLst>
              <a:ext uri="{FF2B5EF4-FFF2-40B4-BE49-F238E27FC236}">
                <a16:creationId xmlns:a16="http://schemas.microsoft.com/office/drawing/2014/main" id="{725040B7-94A9-AF3F-300A-1C4365F9298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FA5C251-BA7E-1806-C150-AB06AEE3306E}"/>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37600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9E59-D57F-E648-AE26-B7B036934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B0902B6-96B9-F6A4-8CBF-9DAF393AF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79ACCE5-B3AF-1150-818C-9FC9D63A7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23FA2-FA0C-59DF-1AE1-BCF62523485D}"/>
              </a:ext>
            </a:extLst>
          </p:cNvPr>
          <p:cNvSpPr>
            <a:spLocks noGrp="1"/>
          </p:cNvSpPr>
          <p:nvPr>
            <p:ph type="dt" sz="half" idx="10"/>
          </p:nvPr>
        </p:nvSpPr>
        <p:spPr/>
        <p:txBody>
          <a:bodyPr/>
          <a:lstStyle/>
          <a:p>
            <a:fld id="{C530BD1B-9C0E-40C1-949E-A55FD5FC489F}" type="datetimeFigureOut">
              <a:rPr lang="en-CA" smtClean="0"/>
              <a:t>2022-06-08</a:t>
            </a:fld>
            <a:endParaRPr lang="en-CA"/>
          </a:p>
        </p:txBody>
      </p:sp>
      <p:sp>
        <p:nvSpPr>
          <p:cNvPr id="6" name="Footer Placeholder 5">
            <a:extLst>
              <a:ext uri="{FF2B5EF4-FFF2-40B4-BE49-F238E27FC236}">
                <a16:creationId xmlns:a16="http://schemas.microsoft.com/office/drawing/2014/main" id="{41F9CF68-DC7F-D7AF-AACE-C5FCE46685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D304CB3-E29B-03DE-EA71-5E51366B2027}"/>
              </a:ext>
            </a:extLst>
          </p:cNvPr>
          <p:cNvSpPr>
            <a:spLocks noGrp="1"/>
          </p:cNvSpPr>
          <p:nvPr>
            <p:ph type="sldNum" sz="quarter" idx="12"/>
          </p:nvPr>
        </p:nvSpPr>
        <p:spPr/>
        <p:txBody>
          <a:bodyPr/>
          <a:lstStyle/>
          <a:p>
            <a:fld id="{71F25E79-A34B-4801-9260-D6020F8A8AEB}" type="slidenum">
              <a:rPr lang="en-CA" smtClean="0"/>
              <a:t>‹#›</a:t>
            </a:fld>
            <a:endParaRPr lang="en-CA"/>
          </a:p>
        </p:txBody>
      </p:sp>
    </p:spTree>
    <p:extLst>
      <p:ext uri="{BB962C8B-B14F-4D97-AF65-F5344CB8AC3E}">
        <p14:creationId xmlns:p14="http://schemas.microsoft.com/office/powerpoint/2010/main" val="31182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B0BAA-7DE3-14E7-B391-C10C8B781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CF7934-96CF-188C-98FE-D50BE026D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E71835-CA69-0866-C608-4B5C69C6C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0BD1B-9C0E-40C1-949E-A55FD5FC489F}" type="datetimeFigureOut">
              <a:rPr lang="en-CA" smtClean="0"/>
              <a:t>2022-06-08</a:t>
            </a:fld>
            <a:endParaRPr lang="en-CA"/>
          </a:p>
        </p:txBody>
      </p:sp>
      <p:sp>
        <p:nvSpPr>
          <p:cNvPr id="5" name="Footer Placeholder 4">
            <a:extLst>
              <a:ext uri="{FF2B5EF4-FFF2-40B4-BE49-F238E27FC236}">
                <a16:creationId xmlns:a16="http://schemas.microsoft.com/office/drawing/2014/main" id="{D0829DD0-1F45-33C8-7259-9ED3053F7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8BD757E-94DE-788B-A9FF-CECD5661B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25E79-A34B-4801-9260-D6020F8A8AEB}" type="slidenum">
              <a:rPr lang="en-CA" smtClean="0"/>
              <a:t>‹#›</a:t>
            </a:fld>
            <a:endParaRPr lang="en-CA"/>
          </a:p>
        </p:txBody>
      </p:sp>
    </p:spTree>
    <p:extLst>
      <p:ext uri="{BB962C8B-B14F-4D97-AF65-F5344CB8AC3E}">
        <p14:creationId xmlns:p14="http://schemas.microsoft.com/office/powerpoint/2010/main" val="425252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m3aDOTSqh94?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saponar.blogspot.com/2013/05/my-students-prezi-presentation_8.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8rGZpR5T-WU?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lickr.com/photos/henriksent/6774634275"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editationlifeskills.com/coping-strategies-for-kid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oZjZcSOGj6o?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ipart.org/detail/23724/flag-of-the-who-world-health-organizatio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50C1-5161-C804-FBBC-E40B5FEFE59E}"/>
              </a:ext>
            </a:extLst>
          </p:cNvPr>
          <p:cNvSpPr>
            <a:spLocks noGrp="1"/>
          </p:cNvSpPr>
          <p:nvPr>
            <p:ph type="ctrTitle"/>
          </p:nvPr>
        </p:nvSpPr>
        <p:spPr>
          <a:xfrm>
            <a:off x="841513" y="1041400"/>
            <a:ext cx="10508974" cy="2387600"/>
          </a:xfrm>
        </p:spPr>
        <p:txBody>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endParaRPr lang="en-CA" dirty="0"/>
          </a:p>
        </p:txBody>
      </p:sp>
      <p:sp>
        <p:nvSpPr>
          <p:cNvPr id="3" name="Subtitle 2">
            <a:extLst>
              <a:ext uri="{FF2B5EF4-FFF2-40B4-BE49-F238E27FC236}">
                <a16:creationId xmlns:a16="http://schemas.microsoft.com/office/drawing/2014/main" id="{58E5E506-E9AD-1F95-768A-E7FB42A86ED1}"/>
              </a:ext>
            </a:extLst>
          </p:cNvPr>
          <p:cNvSpPr>
            <a:spLocks noGrp="1"/>
          </p:cNvSpPr>
          <p:nvPr>
            <p:ph type="subTitle" idx="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dirty="0">
                <a:ln>
                  <a:noFill/>
                </a:ln>
                <a:solidFill>
                  <a:prstClr val="black"/>
                </a:solidFill>
                <a:effectLst/>
                <a:uLnTx/>
                <a:uFillTx/>
                <a:latin typeface="Calibri Light" panose="020F0302020204030204"/>
                <a:ea typeface="+mn-ea"/>
                <a:cs typeface="+mn-cs"/>
              </a:rPr>
              <a:t>Chapter 5: Process Addiction</a:t>
            </a:r>
          </a:p>
          <a:p>
            <a:endParaRPr lang="en-CA" dirty="0"/>
          </a:p>
        </p:txBody>
      </p:sp>
    </p:spTree>
    <p:extLst>
      <p:ext uri="{BB962C8B-B14F-4D97-AF65-F5344CB8AC3E}">
        <p14:creationId xmlns:p14="http://schemas.microsoft.com/office/powerpoint/2010/main" val="84838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D4D12-7596-263A-19A6-FA1484EB7B3B}"/>
              </a:ext>
            </a:extLst>
          </p:cNvPr>
          <p:cNvSpPr>
            <a:spLocks noGrp="1"/>
          </p:cNvSpPr>
          <p:nvPr>
            <p:ph type="title"/>
          </p:nvPr>
        </p:nvSpPr>
        <p:spPr>
          <a:xfrm>
            <a:off x="838200" y="557188"/>
            <a:ext cx="10515600" cy="1133499"/>
          </a:xfrm>
        </p:spPr>
        <p:txBody>
          <a:bodyPr>
            <a:normAutofit/>
          </a:bodyPr>
          <a:lstStyle/>
          <a:p>
            <a:pPr algn="ctr"/>
            <a:r>
              <a:rPr lang="en-US" sz="3600"/>
              <a:t>How are process addiction and substance use disorders similar? </a:t>
            </a:r>
            <a:endParaRPr lang="en-CA" sz="3600"/>
          </a:p>
        </p:txBody>
      </p:sp>
      <p:graphicFrame>
        <p:nvGraphicFramePr>
          <p:cNvPr id="5" name="Content Placeholder 2">
            <a:extLst>
              <a:ext uri="{FF2B5EF4-FFF2-40B4-BE49-F238E27FC236}">
                <a16:creationId xmlns:a16="http://schemas.microsoft.com/office/drawing/2014/main" id="{00CC5116-9901-9142-8397-58D385AF9E42}"/>
              </a:ext>
            </a:extLst>
          </p:cNvPr>
          <p:cNvGraphicFramePr>
            <a:graphicFrameLocks noGrp="1"/>
          </p:cNvGraphicFramePr>
          <p:nvPr>
            <p:ph idx="1"/>
            <p:extLst>
              <p:ext uri="{D42A27DB-BD31-4B8C-83A1-F6EECF244321}">
                <p14:modId xmlns:p14="http://schemas.microsoft.com/office/powerpoint/2010/main" val="422955397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32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6301F-EE02-32CD-6EF0-088BF7225E37}"/>
              </a:ext>
            </a:extLst>
          </p:cNvPr>
          <p:cNvSpPr>
            <a:spLocks noGrp="1"/>
          </p:cNvSpPr>
          <p:nvPr>
            <p:ph type="title"/>
          </p:nvPr>
        </p:nvSpPr>
        <p:spPr>
          <a:xfrm>
            <a:off x="838200" y="557188"/>
            <a:ext cx="10515600" cy="1133499"/>
          </a:xfrm>
        </p:spPr>
        <p:txBody>
          <a:bodyPr>
            <a:normAutofit/>
          </a:bodyPr>
          <a:lstStyle/>
          <a:p>
            <a:pPr algn="ctr"/>
            <a:r>
              <a:rPr lang="en-US" sz="5200"/>
              <a:t>Gambling </a:t>
            </a:r>
            <a:endParaRPr lang="en-CA" sz="5200"/>
          </a:p>
        </p:txBody>
      </p:sp>
      <p:graphicFrame>
        <p:nvGraphicFramePr>
          <p:cNvPr id="5" name="Content Placeholder 2">
            <a:extLst>
              <a:ext uri="{FF2B5EF4-FFF2-40B4-BE49-F238E27FC236}">
                <a16:creationId xmlns:a16="http://schemas.microsoft.com/office/drawing/2014/main" id="{CFF315E8-6447-3C36-2ED1-FA6165D21EA9}"/>
              </a:ext>
            </a:extLst>
          </p:cNvPr>
          <p:cNvGraphicFramePr>
            <a:graphicFrameLocks noGrp="1"/>
          </p:cNvGraphicFramePr>
          <p:nvPr>
            <p:ph idx="1"/>
            <p:extLst>
              <p:ext uri="{D42A27DB-BD31-4B8C-83A1-F6EECF244321}">
                <p14:modId xmlns:p14="http://schemas.microsoft.com/office/powerpoint/2010/main" val="35974904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88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6988-274B-C6D3-E566-4070640D0DB7}"/>
              </a:ext>
            </a:extLst>
          </p:cNvPr>
          <p:cNvSpPr>
            <a:spLocks noGrp="1"/>
          </p:cNvSpPr>
          <p:nvPr>
            <p:ph type="title"/>
          </p:nvPr>
        </p:nvSpPr>
        <p:spPr>
          <a:xfrm>
            <a:off x="838200" y="336990"/>
            <a:ext cx="10515600" cy="1325563"/>
          </a:xfrm>
        </p:spPr>
        <p:txBody>
          <a:bodyPr/>
          <a:lstStyle/>
          <a:p>
            <a:pPr algn="ctr"/>
            <a:r>
              <a:rPr lang="en-US" dirty="0"/>
              <a:t>Gambling on Addiction</a:t>
            </a:r>
            <a:endParaRPr lang="en-CA" dirty="0"/>
          </a:p>
        </p:txBody>
      </p:sp>
      <p:pic>
        <p:nvPicPr>
          <p:cNvPr id="4" name="Online Media 3" title="Gambling on Addiction : How Governments Rely on Problem Gamblers - The Fifth Estate">
            <a:hlinkClick r:id="" action="ppaction://media"/>
            <a:extLst>
              <a:ext uri="{FF2B5EF4-FFF2-40B4-BE49-F238E27FC236}">
                <a16:creationId xmlns:a16="http://schemas.microsoft.com/office/drawing/2014/main" id="{A7D59DEA-5704-B60E-FE21-D5260A0F8CCD}"/>
              </a:ext>
            </a:extLst>
          </p:cNvPr>
          <p:cNvPicPr>
            <a:picLocks noGrp="1" noRot="1" noChangeAspect="1"/>
          </p:cNvPicPr>
          <p:nvPr>
            <p:ph idx="1"/>
            <a:videoFile r:link="rId1"/>
          </p:nvPr>
        </p:nvPicPr>
        <p:blipFill>
          <a:blip r:embed="rId3"/>
          <a:stretch>
            <a:fillRect/>
          </a:stretch>
        </p:blipFill>
        <p:spPr>
          <a:xfrm>
            <a:off x="954157" y="1463604"/>
            <a:ext cx="10399643" cy="4819376"/>
          </a:xfrm>
          <a:prstGeom prst="rect">
            <a:avLst/>
          </a:prstGeom>
        </p:spPr>
      </p:pic>
      <p:sp>
        <p:nvSpPr>
          <p:cNvPr id="6" name="TextBox 5">
            <a:extLst>
              <a:ext uri="{FF2B5EF4-FFF2-40B4-BE49-F238E27FC236}">
                <a16:creationId xmlns:a16="http://schemas.microsoft.com/office/drawing/2014/main" id="{609665A4-FB37-C911-BE54-F4A31727FBD8}"/>
              </a:ext>
            </a:extLst>
          </p:cNvPr>
          <p:cNvSpPr txBox="1"/>
          <p:nvPr/>
        </p:nvSpPr>
        <p:spPr>
          <a:xfrm>
            <a:off x="8025403" y="1509243"/>
            <a:ext cx="6096000" cy="369332"/>
          </a:xfrm>
          <a:prstGeom prst="rect">
            <a:avLst/>
          </a:prstGeom>
          <a:noFill/>
        </p:spPr>
        <p:txBody>
          <a:bodyPr wrap="square">
            <a:spAutoFit/>
          </a:bodyPr>
          <a:lstStyle/>
          <a:p>
            <a:r>
              <a:rPr lang="en-CA" dirty="0"/>
              <a:t>https://youtu.be/m3aDOTSqh94</a:t>
            </a:r>
          </a:p>
        </p:txBody>
      </p:sp>
      <p:sp>
        <p:nvSpPr>
          <p:cNvPr id="8" name="TextBox 7">
            <a:extLst>
              <a:ext uri="{FF2B5EF4-FFF2-40B4-BE49-F238E27FC236}">
                <a16:creationId xmlns:a16="http://schemas.microsoft.com/office/drawing/2014/main" id="{39C1E649-B848-3EFC-7637-97238A56FF86}"/>
              </a:ext>
            </a:extLst>
          </p:cNvPr>
          <p:cNvSpPr txBox="1"/>
          <p:nvPr/>
        </p:nvSpPr>
        <p:spPr>
          <a:xfrm>
            <a:off x="838200" y="6336344"/>
            <a:ext cx="6096000" cy="369332"/>
          </a:xfrm>
          <a:prstGeom prst="rect">
            <a:avLst/>
          </a:prstGeom>
          <a:noFill/>
        </p:spPr>
        <p:txBody>
          <a:bodyPr wrap="square">
            <a:spAutoFit/>
          </a:bodyPr>
          <a:lstStyle/>
          <a:p>
            <a:r>
              <a:rPr lang="en-CA" dirty="0"/>
              <a:t>(The Fifth Estate, 2018).</a:t>
            </a:r>
          </a:p>
        </p:txBody>
      </p:sp>
    </p:spTree>
    <p:extLst>
      <p:ext uri="{BB962C8B-B14F-4D97-AF65-F5344CB8AC3E}">
        <p14:creationId xmlns:p14="http://schemas.microsoft.com/office/powerpoint/2010/main" val="16637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29D518-6982-A651-2822-29C145E2841F}"/>
              </a:ext>
            </a:extLst>
          </p:cNvPr>
          <p:cNvSpPr>
            <a:spLocks noGrp="1"/>
          </p:cNvSpPr>
          <p:nvPr>
            <p:ph type="title"/>
          </p:nvPr>
        </p:nvSpPr>
        <p:spPr>
          <a:xfrm>
            <a:off x="838200" y="365125"/>
            <a:ext cx="10515600" cy="1325563"/>
          </a:xfrm>
        </p:spPr>
        <p:txBody>
          <a:bodyPr>
            <a:normAutofit/>
          </a:bodyPr>
          <a:lstStyle/>
          <a:p>
            <a:r>
              <a:rPr lang="en-US" dirty="0"/>
              <a:t>Gambling Disorders</a:t>
            </a:r>
            <a:endParaRPr lang="en-CA"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5">
            <a:extLst>
              <a:ext uri="{FF2B5EF4-FFF2-40B4-BE49-F238E27FC236}">
                <a16:creationId xmlns:a16="http://schemas.microsoft.com/office/drawing/2014/main" id="{37C9619E-58E9-7847-185F-9388FB0D4EB2}"/>
              </a:ext>
            </a:extLst>
          </p:cNvPr>
          <p:cNvSpPr>
            <a:spLocks noGrp="1"/>
          </p:cNvSpPr>
          <p:nvPr>
            <p:ph idx="1"/>
          </p:nvPr>
        </p:nvSpPr>
        <p:spPr>
          <a:xfrm>
            <a:off x="838200" y="1825625"/>
            <a:ext cx="10515600" cy="4351338"/>
          </a:xfrm>
        </p:spPr>
        <p:txBody>
          <a:bodyPr>
            <a:normAutofit/>
          </a:bodyPr>
          <a:lstStyle/>
          <a:p>
            <a:r>
              <a:rPr lang="en-US"/>
              <a:t>According to Grant and Chamberlain (2016), Many people with gambling disorder report an urge or craving state prior to gambling, as do individuals with substance addictions; gambling often decreases anxiety and results in a positive mood state or “high,” like substance intoxication; and emotional dysregulation often contributes to gambling cravings just as with alcohol or drug cravings. (p. 301)</a:t>
            </a:r>
          </a:p>
          <a:p>
            <a:r>
              <a:rPr lang="en-US"/>
              <a:t>This indicates there are similarities between gambling and substance use.  When we examine risk factors, identified by </a:t>
            </a:r>
            <a:r>
              <a:rPr lang="en-US" err="1"/>
              <a:t>Allami</a:t>
            </a:r>
            <a:r>
              <a:rPr lang="en-US"/>
              <a:t> et al., (2021), they include access to gambling opportunities, speed of reinforcement, socio-demographic, and psycho-social factors.</a:t>
            </a:r>
          </a:p>
          <a:p>
            <a:pPr marL="0" indent="0">
              <a:buNone/>
            </a:pPr>
            <a:endParaRPr lang="en-US"/>
          </a:p>
          <a:p>
            <a:pPr marL="0" indent="0">
              <a:buNone/>
            </a:pPr>
            <a:endParaRPr lang="en-CA"/>
          </a:p>
        </p:txBody>
      </p:sp>
    </p:spTree>
    <p:extLst>
      <p:ext uri="{BB962C8B-B14F-4D97-AF65-F5344CB8AC3E}">
        <p14:creationId xmlns:p14="http://schemas.microsoft.com/office/powerpoint/2010/main" val="1659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7FF84-0D11-C917-0E4F-27C0D9D3C485}"/>
              </a:ext>
            </a:extLst>
          </p:cNvPr>
          <p:cNvSpPr>
            <a:spLocks noGrp="1"/>
          </p:cNvSpPr>
          <p:nvPr>
            <p:ph type="title"/>
          </p:nvPr>
        </p:nvSpPr>
        <p:spPr>
          <a:xfrm>
            <a:off x="838200" y="631825"/>
            <a:ext cx="10515600" cy="1325563"/>
          </a:xfrm>
        </p:spPr>
        <p:txBody>
          <a:bodyPr>
            <a:normAutofit/>
          </a:bodyPr>
          <a:lstStyle/>
          <a:p>
            <a:r>
              <a:rPr lang="en-US" dirty="0"/>
              <a:t>Who is at Risk?</a:t>
            </a:r>
            <a:endParaRPr lang="en-CA" dirty="0"/>
          </a:p>
        </p:txBody>
      </p:sp>
      <p:sp>
        <p:nvSpPr>
          <p:cNvPr id="3" name="Content Placeholder 2">
            <a:extLst>
              <a:ext uri="{FF2B5EF4-FFF2-40B4-BE49-F238E27FC236}">
                <a16:creationId xmlns:a16="http://schemas.microsoft.com/office/drawing/2014/main" id="{19170A03-7890-201E-1A4C-018D0BC85012}"/>
              </a:ext>
            </a:extLst>
          </p:cNvPr>
          <p:cNvSpPr>
            <a:spLocks noGrp="1"/>
          </p:cNvSpPr>
          <p:nvPr>
            <p:ph idx="1"/>
          </p:nvPr>
        </p:nvSpPr>
        <p:spPr>
          <a:xfrm>
            <a:off x="838200" y="2057400"/>
            <a:ext cx="10515600" cy="3871762"/>
          </a:xfrm>
        </p:spPr>
        <p:txBody>
          <a:bodyPr>
            <a:normAutofit/>
          </a:bodyPr>
          <a:lstStyle/>
          <a:p>
            <a:r>
              <a:rPr lang="en-US" sz="2200" dirty="0"/>
              <a:t> Young men (male identifying) are those who are the most vulnerable for developing a gambling disorder (Williams et al., 2012).</a:t>
            </a:r>
          </a:p>
          <a:p>
            <a:r>
              <a:rPr lang="en-US" sz="2200" dirty="0"/>
              <a:t>Individuals living with mental health disorders are at a higher risk for developing a gambling disorder, in comparison to those with substance use disorders, though approximately 50% of participants with gambling disorder report substance abuse. </a:t>
            </a:r>
          </a:p>
          <a:p>
            <a:r>
              <a:rPr lang="en-US" sz="2200" dirty="0"/>
              <a:t>Up to 63% of individuals seeking treatment for gambling disorder screen positive for lifetime substance use disorder (Grant &amp; Chamberlain, 2016). Substance use and gambling together (for example, drinking and playing an EGM) are factors that an individual can control (</a:t>
            </a:r>
            <a:r>
              <a:rPr lang="en-US" sz="2200" dirty="0" err="1"/>
              <a:t>Allami</a:t>
            </a:r>
            <a:r>
              <a:rPr lang="en-US" sz="2200" dirty="0"/>
              <a:t> et al., 2021).  </a:t>
            </a:r>
          </a:p>
          <a:p>
            <a:pPr marL="0" indent="0">
              <a:buNone/>
            </a:pPr>
            <a:r>
              <a:rPr lang="en-US" sz="2200" dirty="0"/>
              <a:t>This information is important to remember when developing harm reduction and health promotion programs and interventions for groups with gambling disorders.</a:t>
            </a:r>
            <a:endParaRPr lang="en-CA" sz="2200" dirty="0"/>
          </a:p>
        </p:txBody>
      </p:sp>
    </p:spTree>
    <p:extLst>
      <p:ext uri="{BB962C8B-B14F-4D97-AF65-F5344CB8AC3E}">
        <p14:creationId xmlns:p14="http://schemas.microsoft.com/office/powerpoint/2010/main" val="375571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CBC2-E65A-E496-C165-C56C7261193A}"/>
              </a:ext>
            </a:extLst>
          </p:cNvPr>
          <p:cNvSpPr>
            <a:spLocks noGrp="1"/>
          </p:cNvSpPr>
          <p:nvPr>
            <p:ph type="title"/>
          </p:nvPr>
        </p:nvSpPr>
        <p:spPr>
          <a:xfrm>
            <a:off x="1913468" y="365125"/>
            <a:ext cx="9440332" cy="1325563"/>
          </a:xfrm>
        </p:spPr>
        <p:txBody>
          <a:bodyPr>
            <a:normAutofit/>
          </a:bodyPr>
          <a:lstStyle/>
          <a:p>
            <a:r>
              <a:rPr lang="en-US" sz="4200"/>
              <a:t>Social Service Workers and Problem Gambling Support</a:t>
            </a:r>
            <a:endParaRPr lang="en-CA" sz="4200"/>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Playing Cards">
            <a:extLst>
              <a:ext uri="{FF2B5EF4-FFF2-40B4-BE49-F238E27FC236}">
                <a16:creationId xmlns:a16="http://schemas.microsoft.com/office/drawing/2014/main" id="{0410431B-EC0E-7572-64DB-AB24C68B76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C019CA2C-67CD-05F3-CD42-C9BF68C440BE}"/>
              </a:ext>
            </a:extLst>
          </p:cNvPr>
          <p:cNvSpPr>
            <a:spLocks noGrp="1"/>
          </p:cNvSpPr>
          <p:nvPr>
            <p:ph idx="1"/>
          </p:nvPr>
        </p:nvSpPr>
        <p:spPr>
          <a:xfrm>
            <a:off x="838200" y="1825625"/>
            <a:ext cx="10515600" cy="4351338"/>
          </a:xfrm>
        </p:spPr>
        <p:txBody>
          <a:bodyPr>
            <a:normAutofit/>
          </a:bodyPr>
          <a:lstStyle/>
          <a:p>
            <a:r>
              <a:rPr lang="en-US" sz="2400"/>
              <a:t>Social Service workers must be aware of the risk factors and provide a holistic model of care. </a:t>
            </a:r>
          </a:p>
          <a:p>
            <a:r>
              <a:rPr lang="en-US" sz="2400"/>
              <a:t>Knowing that gambling is one factor in a client’s life will be helpful as you work with them (remember intersectionality).</a:t>
            </a:r>
          </a:p>
          <a:p>
            <a:r>
              <a:rPr lang="en-US" sz="2400"/>
              <a:t>Work with the client and understand their determinants of health.</a:t>
            </a:r>
          </a:p>
          <a:p>
            <a:r>
              <a:rPr lang="en-US" sz="2400"/>
              <a:t>Help your client determine whether they are ready to address their gambling problem.</a:t>
            </a:r>
          </a:p>
          <a:p>
            <a:r>
              <a:rPr lang="en-US" sz="2400"/>
              <a:t>Advocate for treatment if client indicates to you their readiness for such.</a:t>
            </a:r>
          </a:p>
          <a:p>
            <a:r>
              <a:rPr lang="en-US" sz="2400"/>
              <a:t>In a nonjudgmental and caring way, work with individuals with problem gambling with kindness and respect.  Knowing that gambling is a disorder with treatment options will improve your practice and improve the care your clients receive.</a:t>
            </a:r>
            <a:endParaRPr lang="en-CA" sz="2400"/>
          </a:p>
        </p:txBody>
      </p:sp>
    </p:spTree>
    <p:extLst>
      <p:ext uri="{BB962C8B-B14F-4D97-AF65-F5344CB8AC3E}">
        <p14:creationId xmlns:p14="http://schemas.microsoft.com/office/powerpoint/2010/main" val="109959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C6A22-8792-3BE8-E428-18A7C517C265}"/>
              </a:ext>
            </a:extLst>
          </p:cNvPr>
          <p:cNvSpPr>
            <a:spLocks noGrp="1"/>
          </p:cNvSpPr>
          <p:nvPr>
            <p:ph type="title"/>
          </p:nvPr>
        </p:nvSpPr>
        <p:spPr>
          <a:xfrm>
            <a:off x="838200" y="894027"/>
            <a:ext cx="3494362" cy="4782873"/>
          </a:xfrm>
        </p:spPr>
        <p:txBody>
          <a:bodyPr>
            <a:normAutofit/>
          </a:bodyPr>
          <a:lstStyle/>
          <a:p>
            <a:pPr algn="r"/>
            <a:r>
              <a:rPr lang="en-US"/>
              <a:t>Behavioural Addictions Defined By Health Researchers In Canada</a:t>
            </a:r>
            <a:endParaRPr lang="en-CA"/>
          </a:p>
        </p:txBody>
      </p:sp>
      <p:cxnSp>
        <p:nvCxnSpPr>
          <p:cNvPr id="16"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FAB1DF-8E31-2421-F0F0-21676F98CC0A}"/>
              </a:ext>
            </a:extLst>
          </p:cNvPr>
          <p:cNvSpPr>
            <a:spLocks noGrp="1"/>
          </p:cNvSpPr>
          <p:nvPr>
            <p:ph idx="1"/>
          </p:nvPr>
        </p:nvSpPr>
        <p:spPr>
          <a:xfrm>
            <a:off x="4976032" y="894027"/>
            <a:ext cx="6377768" cy="4782873"/>
          </a:xfrm>
        </p:spPr>
        <p:txBody>
          <a:bodyPr anchor="ctr">
            <a:normAutofit/>
          </a:bodyPr>
          <a:lstStyle/>
          <a:p>
            <a:pPr marL="0" indent="0">
              <a:buNone/>
            </a:pPr>
            <a:r>
              <a:rPr lang="en-US" sz="2400" dirty="0"/>
              <a:t>Encompass any </a:t>
            </a:r>
            <a:r>
              <a:rPr lang="en-US" sz="2400" dirty="0" err="1"/>
              <a:t>behaviour</a:t>
            </a:r>
            <a:r>
              <a:rPr lang="en-US" sz="2400" dirty="0"/>
              <a:t> characterized by:</a:t>
            </a:r>
          </a:p>
          <a:p>
            <a:pPr marL="0" indent="0">
              <a:buNone/>
            </a:pPr>
            <a:r>
              <a:rPr lang="en-US" sz="2400" dirty="0"/>
              <a:t>(</a:t>
            </a:r>
            <a:r>
              <a:rPr lang="en-US" sz="2400" dirty="0" err="1"/>
              <a:t>i</a:t>
            </a:r>
            <a:r>
              <a:rPr lang="en-US" sz="2400" dirty="0"/>
              <a:t>) a feeling of tension or arousal before the action</a:t>
            </a:r>
          </a:p>
          <a:p>
            <a:pPr marL="0" indent="0">
              <a:buNone/>
            </a:pPr>
            <a:r>
              <a:rPr lang="en-US" sz="2400" dirty="0"/>
              <a:t>(ii) gratification and/or relief at the time of executing the act</a:t>
            </a:r>
          </a:p>
          <a:p>
            <a:pPr marL="0" indent="0">
              <a:buNone/>
            </a:pPr>
            <a:r>
              <a:rPr lang="en-US" sz="2400" dirty="0"/>
              <a:t>(iii) an inability to resist an urge or drive even against great obstacles or dangers</a:t>
            </a:r>
          </a:p>
          <a:p>
            <a:pPr marL="0" indent="0">
              <a:buNone/>
            </a:pPr>
            <a:r>
              <a:rPr lang="en-US" sz="2400" dirty="0"/>
              <a:t>(iv) the absence of consideration for the negative consequences that may affect family, friends, or work</a:t>
            </a:r>
          </a:p>
          <a:p>
            <a:pPr marL="0" indent="0">
              <a:buNone/>
            </a:pPr>
            <a:r>
              <a:rPr lang="en-US" sz="2400" dirty="0"/>
              <a:t> (</a:t>
            </a:r>
            <a:r>
              <a:rPr lang="en-US" sz="2400" dirty="0" err="1"/>
              <a:t>Fattore</a:t>
            </a:r>
            <a:r>
              <a:rPr lang="en-US" sz="2400" dirty="0"/>
              <a:t> et al., 2014).</a:t>
            </a:r>
          </a:p>
          <a:p>
            <a:pPr marL="0" indent="0">
              <a:buNone/>
            </a:pPr>
            <a:r>
              <a:rPr lang="en-US" sz="2400" dirty="0"/>
              <a:t>*This is not yet reflected in the DSM-V</a:t>
            </a:r>
            <a:endParaRPr lang="en-CA" sz="2400" dirty="0"/>
          </a:p>
        </p:txBody>
      </p:sp>
    </p:spTree>
    <p:extLst>
      <p:ext uri="{BB962C8B-B14F-4D97-AF65-F5344CB8AC3E}">
        <p14:creationId xmlns:p14="http://schemas.microsoft.com/office/powerpoint/2010/main" val="13295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5CD31-E172-C32E-6A61-A15D87D13ED9}"/>
              </a:ext>
            </a:extLst>
          </p:cNvPr>
          <p:cNvSpPr>
            <a:spLocks noGrp="1"/>
          </p:cNvSpPr>
          <p:nvPr>
            <p:ph type="title"/>
          </p:nvPr>
        </p:nvSpPr>
        <p:spPr>
          <a:xfrm>
            <a:off x="838199" y="537883"/>
            <a:ext cx="4783697" cy="1942810"/>
          </a:xfrm>
        </p:spPr>
        <p:txBody>
          <a:bodyPr anchor="b">
            <a:normAutofit/>
          </a:bodyPr>
          <a:lstStyle/>
          <a:p>
            <a:r>
              <a:rPr lang="en-CA" sz="4000"/>
              <a:t>Compulsive Eating: </a:t>
            </a:r>
            <a:r>
              <a:rPr lang="en-CA" sz="4000" b="1" i="1"/>
              <a:t>Brainstorm</a:t>
            </a:r>
          </a:p>
        </p:txBody>
      </p:sp>
      <p:sp>
        <p:nvSpPr>
          <p:cNvPr id="5" name="Content Placeholder 4">
            <a:extLst>
              <a:ext uri="{FF2B5EF4-FFF2-40B4-BE49-F238E27FC236}">
                <a16:creationId xmlns:a16="http://schemas.microsoft.com/office/drawing/2014/main" id="{A907891E-F98C-F048-6BD5-37451452B91C}"/>
              </a:ext>
            </a:extLst>
          </p:cNvPr>
          <p:cNvSpPr>
            <a:spLocks noGrp="1"/>
          </p:cNvSpPr>
          <p:nvPr>
            <p:ph idx="1"/>
          </p:nvPr>
        </p:nvSpPr>
        <p:spPr>
          <a:xfrm>
            <a:off x="838198" y="3245041"/>
            <a:ext cx="4783697" cy="3433583"/>
          </a:xfrm>
        </p:spPr>
        <p:txBody>
          <a:bodyPr>
            <a:normAutofit/>
          </a:bodyPr>
          <a:lstStyle/>
          <a:p>
            <a:r>
              <a:rPr lang="en-US" sz="2000" dirty="0"/>
              <a:t>What role does food play in your life? </a:t>
            </a:r>
          </a:p>
          <a:p>
            <a:r>
              <a:rPr lang="en-US" sz="2000" dirty="0"/>
              <a:t> Have you ever participated in a gathering with friends of family with food? </a:t>
            </a:r>
          </a:p>
          <a:p>
            <a:r>
              <a:rPr lang="en-US" sz="2000" dirty="0"/>
              <a:t>When does food become a problem?  </a:t>
            </a:r>
          </a:p>
          <a:p>
            <a:r>
              <a:rPr lang="en-US" sz="2000" dirty="0"/>
              <a:t>Have you ever used food to cope with a loss, stress, a difficult time?</a:t>
            </a:r>
          </a:p>
          <a:p>
            <a:endParaRPr lang="en-CA" sz="2000" dirty="0"/>
          </a:p>
        </p:txBody>
      </p:sp>
      <p:pic>
        <p:nvPicPr>
          <p:cNvPr id="9" name="Picture 8" descr="Diagram&#10;&#10;Description automatically generated">
            <a:extLst>
              <a:ext uri="{FF2B5EF4-FFF2-40B4-BE49-F238E27FC236}">
                <a16:creationId xmlns:a16="http://schemas.microsoft.com/office/drawing/2014/main" id="{10832612-4858-D7A8-E29F-873A89085570}"/>
              </a:ext>
            </a:extLst>
          </p:cNvPr>
          <p:cNvPicPr>
            <a:picLocks noChangeAspect="1"/>
          </p:cNvPicPr>
          <p:nvPr/>
        </p:nvPicPr>
        <p:blipFill>
          <a:blip r:embed="rId2"/>
          <a:stretch>
            <a:fillRect/>
          </a:stretch>
        </p:blipFill>
        <p:spPr>
          <a:xfrm>
            <a:off x="5988424" y="1102263"/>
            <a:ext cx="5365375" cy="4453260"/>
          </a:xfrm>
          <a:prstGeom prst="rect">
            <a:avLst/>
          </a:prstGeom>
        </p:spPr>
      </p:pic>
      <p:sp>
        <p:nvSpPr>
          <p:cNvPr id="17" name="TextBox 16">
            <a:extLst>
              <a:ext uri="{FF2B5EF4-FFF2-40B4-BE49-F238E27FC236}">
                <a16:creationId xmlns:a16="http://schemas.microsoft.com/office/drawing/2014/main" id="{9EDB0391-F6C2-A519-2C75-CD451F0F33C5}"/>
              </a:ext>
            </a:extLst>
          </p:cNvPr>
          <p:cNvSpPr txBox="1"/>
          <p:nvPr/>
        </p:nvSpPr>
        <p:spPr>
          <a:xfrm>
            <a:off x="5621896" y="5555523"/>
            <a:ext cx="6096000" cy="1200329"/>
          </a:xfrm>
          <a:prstGeom prst="rect">
            <a:avLst/>
          </a:prstGeom>
          <a:noFill/>
        </p:spPr>
        <p:txBody>
          <a:bodyPr wrap="square">
            <a:spAutoFit/>
          </a:bodyPr>
          <a:lstStyle/>
          <a:p>
            <a:r>
              <a:rPr lang="en-US" dirty="0"/>
              <a:t>Food is a basic physiological need and we need food to survive.  Based on Maslow’s hierarchy of needs below, there are many other needs from physiological to safety all the way to self-actualization.</a:t>
            </a:r>
            <a:endParaRPr lang="en-CA" dirty="0"/>
          </a:p>
        </p:txBody>
      </p:sp>
    </p:spTree>
    <p:extLst>
      <p:ext uri="{BB962C8B-B14F-4D97-AF65-F5344CB8AC3E}">
        <p14:creationId xmlns:p14="http://schemas.microsoft.com/office/powerpoint/2010/main" val="342070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F772-E541-C502-C3A3-A1D57F0CD6EB}"/>
              </a:ext>
            </a:extLst>
          </p:cNvPr>
          <p:cNvSpPr>
            <a:spLocks noGrp="1"/>
          </p:cNvSpPr>
          <p:nvPr>
            <p:ph type="title"/>
          </p:nvPr>
        </p:nvSpPr>
        <p:spPr/>
        <p:txBody>
          <a:bodyPr/>
          <a:lstStyle/>
          <a:p>
            <a:r>
              <a:rPr lang="en-US" dirty="0"/>
              <a:t>Food Addiction</a:t>
            </a:r>
            <a:endParaRPr lang="en-CA" dirty="0"/>
          </a:p>
        </p:txBody>
      </p:sp>
      <p:sp>
        <p:nvSpPr>
          <p:cNvPr id="3" name="Content Placeholder 2">
            <a:extLst>
              <a:ext uri="{FF2B5EF4-FFF2-40B4-BE49-F238E27FC236}">
                <a16:creationId xmlns:a16="http://schemas.microsoft.com/office/drawing/2014/main" id="{8E84C0D7-21E5-90C6-66B1-DB1004861F87}"/>
              </a:ext>
            </a:extLst>
          </p:cNvPr>
          <p:cNvSpPr>
            <a:spLocks noGrp="1"/>
          </p:cNvSpPr>
          <p:nvPr>
            <p:ph idx="1"/>
          </p:nvPr>
        </p:nvSpPr>
        <p:spPr/>
        <p:txBody>
          <a:bodyPr>
            <a:normAutofit/>
          </a:bodyPr>
          <a:lstStyle/>
          <a:p>
            <a:r>
              <a:rPr lang="en-US" dirty="0"/>
              <a:t>Some individuals use food as a coping mechanism, like the way an individual would use a substance. </a:t>
            </a:r>
          </a:p>
          <a:p>
            <a:r>
              <a:rPr lang="en-US" dirty="0"/>
              <a:t>The biological reaction a body has is different to food than to a substance, however, it has been suggested that some eating habits, such as the uncontrolled intake of high-calorie food rich in sugar and fat can be referred to as “food addiction” (</a:t>
            </a:r>
            <a:r>
              <a:rPr lang="en-US" dirty="0" err="1"/>
              <a:t>Sauvaget</a:t>
            </a:r>
            <a:r>
              <a:rPr lang="en-US" dirty="0"/>
              <a:t> et al., 2015).</a:t>
            </a:r>
            <a:endParaRPr lang="en-CA" dirty="0"/>
          </a:p>
        </p:txBody>
      </p:sp>
    </p:spTree>
    <p:extLst>
      <p:ext uri="{BB962C8B-B14F-4D97-AF65-F5344CB8AC3E}">
        <p14:creationId xmlns:p14="http://schemas.microsoft.com/office/powerpoint/2010/main" val="312765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0FBD8-210E-2E10-1289-D22D018F88A1}"/>
              </a:ext>
            </a:extLst>
          </p:cNvPr>
          <p:cNvSpPr>
            <a:spLocks noGrp="1"/>
          </p:cNvSpPr>
          <p:nvPr>
            <p:ph type="title"/>
          </p:nvPr>
        </p:nvSpPr>
        <p:spPr>
          <a:xfrm>
            <a:off x="838200" y="365125"/>
            <a:ext cx="10515600" cy="1325563"/>
          </a:xfrm>
        </p:spPr>
        <p:txBody>
          <a:bodyPr>
            <a:normAutofit/>
          </a:bodyPr>
          <a:lstStyle/>
          <a:p>
            <a:r>
              <a:rPr lang="en-CA" sz="5400"/>
              <a:t>Compulsive Sexual Behaviours (CSB)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A7BA0-226C-1A3F-4CB6-A84D6807C24C}"/>
              </a:ext>
            </a:extLst>
          </p:cNvPr>
          <p:cNvSpPr>
            <a:spLocks noGrp="1"/>
          </p:cNvSpPr>
          <p:nvPr>
            <p:ph idx="1"/>
          </p:nvPr>
        </p:nvSpPr>
        <p:spPr>
          <a:xfrm>
            <a:off x="838200" y="1929384"/>
            <a:ext cx="10515600" cy="4251960"/>
          </a:xfrm>
        </p:spPr>
        <p:txBody>
          <a:bodyPr>
            <a:normAutofit/>
          </a:bodyPr>
          <a:lstStyle/>
          <a:p>
            <a:pPr marL="0" indent="0">
              <a:buNone/>
            </a:pPr>
            <a:r>
              <a:rPr lang="en-US" sz="2200" dirty="0"/>
              <a:t>CSB is “characterized by recurrent and intense normophiliac or paraphilic sexually arousing fantasies, sexual urges, and behaviors that cause clinically significant distress in social, occupational, or other important areas of functioning” (Garcia &amp; Thibault, 2010, p. 254). </a:t>
            </a:r>
          </a:p>
          <a:p>
            <a:pPr marL="0" indent="0">
              <a:buNone/>
            </a:pPr>
            <a:r>
              <a:rPr lang="en-US" sz="2200" u="sng" dirty="0" err="1"/>
              <a:t>Behaviours</a:t>
            </a:r>
            <a:r>
              <a:rPr lang="en-US" sz="2200" u="sng" dirty="0"/>
              <a:t> can include:</a:t>
            </a:r>
          </a:p>
          <a:p>
            <a:r>
              <a:rPr lang="en-US" sz="2200" dirty="0"/>
              <a:t>Masturbation</a:t>
            </a:r>
          </a:p>
          <a:p>
            <a:r>
              <a:rPr lang="en-US" sz="2200" dirty="0"/>
              <a:t>Pornography</a:t>
            </a:r>
          </a:p>
          <a:p>
            <a:r>
              <a:rPr lang="en-US" sz="2200" dirty="0"/>
              <a:t>Sexual Behavior with Consenting Adults </a:t>
            </a:r>
          </a:p>
          <a:p>
            <a:r>
              <a:rPr lang="en-US" sz="2200" dirty="0"/>
              <a:t>Cybersex</a:t>
            </a:r>
          </a:p>
          <a:p>
            <a:r>
              <a:rPr lang="en-US" sz="2200" dirty="0"/>
              <a:t>Telephone Sex</a:t>
            </a:r>
          </a:p>
          <a:p>
            <a:r>
              <a:rPr lang="en-US" sz="2200" dirty="0"/>
              <a:t>Strip Clubs</a:t>
            </a:r>
          </a:p>
        </p:txBody>
      </p:sp>
    </p:spTree>
    <p:extLst>
      <p:ext uri="{BB962C8B-B14F-4D97-AF65-F5344CB8AC3E}">
        <p14:creationId xmlns:p14="http://schemas.microsoft.com/office/powerpoint/2010/main" val="314470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6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471557" y="621792"/>
            <a:ext cx="5236739" cy="5413248"/>
          </a:xfrm>
        </p:spPr>
        <p:txBody>
          <a:bodyPr anchor="ctr">
            <a:normAutofit/>
          </a:bodyPr>
          <a:lstStyle/>
          <a:p>
            <a:r>
              <a:rPr lang="en-US" sz="2400" dirty="0">
                <a:latin typeface="+mj-lt"/>
              </a:rPr>
              <a:t>Discuss the various types of process or </a:t>
            </a:r>
            <a:r>
              <a:rPr lang="en-US" sz="2400" dirty="0" err="1">
                <a:latin typeface="+mj-lt"/>
              </a:rPr>
              <a:t>behavioural</a:t>
            </a:r>
            <a:r>
              <a:rPr lang="en-US" sz="2400" dirty="0">
                <a:latin typeface="+mj-lt"/>
              </a:rPr>
              <a:t> addictions</a:t>
            </a:r>
          </a:p>
          <a:p>
            <a:r>
              <a:rPr lang="en-US" sz="2400" dirty="0">
                <a:latin typeface="+mj-lt"/>
              </a:rPr>
              <a:t>Identify process or </a:t>
            </a:r>
            <a:r>
              <a:rPr lang="en-US" sz="2400" dirty="0" err="1">
                <a:latin typeface="+mj-lt"/>
              </a:rPr>
              <a:t>behavioural</a:t>
            </a:r>
            <a:r>
              <a:rPr lang="en-US" sz="2400" dirty="0">
                <a:latin typeface="+mj-lt"/>
              </a:rPr>
              <a:t> addictions and the impact on individuals and communities</a:t>
            </a:r>
            <a:endParaRPr lang="en-CA" sz="2400" dirty="0">
              <a:latin typeface="+mj-lt"/>
            </a:endParaRPr>
          </a:p>
        </p:txBody>
      </p:sp>
    </p:spTree>
    <p:extLst>
      <p:ext uri="{BB962C8B-B14F-4D97-AF65-F5344CB8AC3E}">
        <p14:creationId xmlns:p14="http://schemas.microsoft.com/office/powerpoint/2010/main" val="342670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EA57E-BF69-DB52-DBB6-7A994E4D7C1A}"/>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Similarities Between Substanse Abuse and CSB</a:t>
            </a:r>
            <a:endParaRPr lang="en-CA"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6B2A2C08-A172-57CB-4A33-87A251B8B26A}"/>
              </a:ext>
            </a:extLst>
          </p:cNvPr>
          <p:cNvSpPr>
            <a:spLocks noGrp="1"/>
          </p:cNvSpPr>
          <p:nvPr>
            <p:ph idx="1"/>
          </p:nvPr>
        </p:nvSpPr>
        <p:spPr>
          <a:xfrm>
            <a:off x="1155548" y="2217343"/>
            <a:ext cx="9880893" cy="3959619"/>
          </a:xfrm>
        </p:spPr>
        <p:txBody>
          <a:bodyPr>
            <a:normAutofit lnSpcReduction="10000"/>
          </a:bodyPr>
          <a:lstStyle/>
          <a:p>
            <a:pPr marL="0" indent="0">
              <a:buNone/>
            </a:pPr>
            <a:r>
              <a:rPr lang="en-US" sz="2400" dirty="0"/>
              <a:t>Withdrawal symptoms such as:</a:t>
            </a:r>
          </a:p>
          <a:p>
            <a:r>
              <a:rPr lang="en-US" sz="2400" dirty="0"/>
              <a:t>Depression</a:t>
            </a:r>
          </a:p>
          <a:p>
            <a:r>
              <a:rPr lang="en-US" sz="2400" dirty="0"/>
              <a:t>Anxiety</a:t>
            </a:r>
          </a:p>
          <a:p>
            <a:r>
              <a:rPr lang="en-US" sz="2400" dirty="0"/>
              <a:t>Rumination</a:t>
            </a:r>
          </a:p>
          <a:p>
            <a:r>
              <a:rPr lang="en-US" sz="2400" dirty="0"/>
              <a:t>Guilt related to a reduction of sexual activities, as well as difficulties to stop or reduce the frequency of sexual activities” (p. 255). </a:t>
            </a:r>
          </a:p>
          <a:p>
            <a:endParaRPr lang="en-US" sz="2400" dirty="0"/>
          </a:p>
          <a:p>
            <a:pPr marL="0" indent="0">
              <a:buNone/>
            </a:pPr>
            <a:r>
              <a:rPr lang="en-US" sz="2400" dirty="0"/>
              <a:t>*“Excessive sex in itself is not necessarily problematic” (Griffiths, 2016, p. 2017); it is when the </a:t>
            </a:r>
            <a:r>
              <a:rPr lang="en-US" sz="2400" dirty="0" err="1"/>
              <a:t>behaviour</a:t>
            </a:r>
            <a:r>
              <a:rPr lang="en-US" sz="2400" dirty="0"/>
              <a:t> becomes problematic for the individual that we can consider CSB as a problem.</a:t>
            </a:r>
            <a:endParaRPr lang="en-CA" sz="2400" dirty="0"/>
          </a:p>
        </p:txBody>
      </p:sp>
    </p:spTree>
    <p:extLst>
      <p:ext uri="{BB962C8B-B14F-4D97-AF65-F5344CB8AC3E}">
        <p14:creationId xmlns:p14="http://schemas.microsoft.com/office/powerpoint/2010/main" val="381353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CD31-E172-C32E-6A61-A15D87D13ED9}"/>
              </a:ext>
            </a:extLst>
          </p:cNvPr>
          <p:cNvSpPr>
            <a:spLocks noGrp="1"/>
          </p:cNvSpPr>
          <p:nvPr>
            <p:ph type="title"/>
          </p:nvPr>
        </p:nvSpPr>
        <p:spPr>
          <a:xfrm>
            <a:off x="481013" y="3752849"/>
            <a:ext cx="3290887" cy="2452687"/>
          </a:xfrm>
        </p:spPr>
        <p:txBody>
          <a:bodyPr anchor="ctr">
            <a:normAutofit/>
          </a:bodyPr>
          <a:lstStyle/>
          <a:p>
            <a:r>
              <a:rPr lang="en-CA" sz="3600" dirty="0"/>
              <a:t>Compulsive Internet Use: </a:t>
            </a:r>
            <a:r>
              <a:rPr lang="en-CA" sz="3600" b="1" i="1" dirty="0"/>
              <a:t>Brainstorm</a:t>
            </a:r>
          </a:p>
        </p:txBody>
      </p:sp>
      <p:pic>
        <p:nvPicPr>
          <p:cNvPr id="8" name="Picture 7" descr="A picture containing shape&#10;&#10;Description automatically generated">
            <a:extLst>
              <a:ext uri="{FF2B5EF4-FFF2-40B4-BE49-F238E27FC236}">
                <a16:creationId xmlns:a16="http://schemas.microsoft.com/office/drawing/2014/main" id="{68E3D081-68EA-2028-D601-A757E8BEB79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82" b="3789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A907891E-F98C-F048-6BD5-37451452B91C}"/>
              </a:ext>
            </a:extLst>
          </p:cNvPr>
          <p:cNvSpPr>
            <a:spLocks noGrp="1"/>
          </p:cNvSpPr>
          <p:nvPr>
            <p:ph idx="1"/>
          </p:nvPr>
        </p:nvSpPr>
        <p:spPr>
          <a:xfrm>
            <a:off x="4223982" y="3752850"/>
            <a:ext cx="7485413" cy="2452687"/>
          </a:xfrm>
        </p:spPr>
        <p:txBody>
          <a:bodyPr anchor="ctr">
            <a:normAutofit/>
          </a:bodyPr>
          <a:lstStyle/>
          <a:p>
            <a:r>
              <a:rPr lang="en-US" sz="1800"/>
              <a:t>Do you own a phone?  A laptop?  A desktop computer?  How often do you use this/these devices? </a:t>
            </a:r>
          </a:p>
          <a:p>
            <a:r>
              <a:rPr lang="en-US" sz="1800"/>
              <a:t> What purpose do you use them for? </a:t>
            </a:r>
          </a:p>
          <a:p>
            <a:r>
              <a:rPr lang="en-US" sz="1800"/>
              <a:t> If you begin to quantify the time spent in front of a screen, would it surprise you? </a:t>
            </a:r>
          </a:p>
          <a:p>
            <a:r>
              <a:rPr lang="en-US" sz="1800"/>
              <a:t>Do you think there are risks associated with CIU and gaming?</a:t>
            </a:r>
          </a:p>
        </p:txBody>
      </p:sp>
      <p:sp>
        <p:nvSpPr>
          <p:cNvPr id="10" name="TextBox 9">
            <a:extLst>
              <a:ext uri="{FF2B5EF4-FFF2-40B4-BE49-F238E27FC236}">
                <a16:creationId xmlns:a16="http://schemas.microsoft.com/office/drawing/2014/main" id="{B208907C-4B12-81F6-F2F1-01F4DB2B040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tsaponar.blogspot.com/2013/05/my-students-prezi-presentation_8.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92638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FE957A-F13B-4CD2-8313-1971823D8C76}"/>
              </a:ext>
            </a:extLst>
          </p:cNvPr>
          <p:cNvSpPr>
            <a:spLocks noGrp="1"/>
          </p:cNvSpPr>
          <p:nvPr>
            <p:ph type="title"/>
          </p:nvPr>
        </p:nvSpPr>
        <p:spPr>
          <a:xfrm>
            <a:off x="621792" y="1161288"/>
            <a:ext cx="3602736" cy="4526280"/>
          </a:xfrm>
        </p:spPr>
        <p:txBody>
          <a:bodyPr>
            <a:normAutofit/>
          </a:bodyPr>
          <a:lstStyle/>
          <a:p>
            <a:r>
              <a:rPr lang="en-CA" sz="4000"/>
              <a:t>Compulsive Internet Use (CIU)</a:t>
            </a:r>
          </a:p>
        </p:txBody>
      </p:sp>
      <p:sp>
        <p:nvSpPr>
          <p:cNvPr id="20"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Content Placeholder 2">
            <a:extLst>
              <a:ext uri="{FF2B5EF4-FFF2-40B4-BE49-F238E27FC236}">
                <a16:creationId xmlns:a16="http://schemas.microsoft.com/office/drawing/2014/main" id="{51D67B21-AD85-2877-A54D-45D9C9329775}"/>
              </a:ext>
            </a:extLst>
          </p:cNvPr>
          <p:cNvSpPr>
            <a:spLocks noGrp="1"/>
          </p:cNvSpPr>
          <p:nvPr>
            <p:ph idx="1"/>
          </p:nvPr>
        </p:nvSpPr>
        <p:spPr>
          <a:xfrm>
            <a:off x="5434149" y="932688"/>
            <a:ext cx="5916603" cy="4992624"/>
          </a:xfrm>
        </p:spPr>
        <p:txBody>
          <a:bodyPr anchor="ctr">
            <a:normAutofit/>
          </a:bodyPr>
          <a:lstStyle/>
          <a:p>
            <a:r>
              <a:rPr lang="en-US" sz="1900"/>
              <a:t> Gaming is noted in the DSM-V as a behaviour being suggested as needing further research.</a:t>
            </a:r>
          </a:p>
          <a:p>
            <a:r>
              <a:rPr lang="en-US" sz="1900"/>
              <a:t>Risks include a sense of a loss of control, anxiety, depression, and a loss of social skill sets among others (Vasile et al., 2017).</a:t>
            </a:r>
          </a:p>
          <a:p>
            <a:r>
              <a:rPr lang="en-US" sz="1900"/>
              <a:t> Serious problems associated with CIU among adolescents include “refusal to attend school, cognitive problem, physical or psychological disorders, such as anxiety and depression” (Zhang et al., 2020, para. 1).</a:t>
            </a:r>
          </a:p>
          <a:p>
            <a:r>
              <a:rPr lang="en-US" sz="1900"/>
              <a:t>People who have CIU experience high levels of distress and negative consequences in their academic, professional, and personal lives(Kuss and Griffiths 2015).</a:t>
            </a:r>
          </a:p>
          <a:p>
            <a:r>
              <a:rPr lang="en-US" sz="1900"/>
              <a:t>Specialized treatment includes relaxation techniques, cognitive behavioural therapy, and journaling (Vasile et al., 2017).</a:t>
            </a:r>
            <a:endParaRPr lang="en-CA" sz="1900"/>
          </a:p>
        </p:txBody>
      </p:sp>
    </p:spTree>
    <p:extLst>
      <p:ext uri="{BB962C8B-B14F-4D97-AF65-F5344CB8AC3E}">
        <p14:creationId xmlns:p14="http://schemas.microsoft.com/office/powerpoint/2010/main" val="58955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B3F3-CA4F-DFB1-36FB-B9C9FC08491F}"/>
              </a:ext>
            </a:extLst>
          </p:cNvPr>
          <p:cNvSpPr>
            <a:spLocks noGrp="1"/>
          </p:cNvSpPr>
          <p:nvPr>
            <p:ph type="title"/>
          </p:nvPr>
        </p:nvSpPr>
        <p:spPr/>
        <p:txBody>
          <a:bodyPr/>
          <a:lstStyle/>
          <a:p>
            <a:r>
              <a:rPr lang="en-US" dirty="0"/>
              <a:t>Internet Addiction: Is It All In Your Brain?</a:t>
            </a:r>
            <a:endParaRPr lang="en-CA" dirty="0"/>
          </a:p>
        </p:txBody>
      </p:sp>
      <p:pic>
        <p:nvPicPr>
          <p:cNvPr id="4" name="Online Media 3" title="Internet addiction: Is it all in your brain?">
            <a:hlinkClick r:id="" action="ppaction://media"/>
            <a:extLst>
              <a:ext uri="{FF2B5EF4-FFF2-40B4-BE49-F238E27FC236}">
                <a16:creationId xmlns:a16="http://schemas.microsoft.com/office/drawing/2014/main" id="{92F4DE75-6753-F79D-7705-D53F73D2F6EA}"/>
              </a:ext>
            </a:extLst>
          </p:cNvPr>
          <p:cNvPicPr>
            <a:picLocks noGrp="1" noRot="1" noChangeAspect="1"/>
          </p:cNvPicPr>
          <p:nvPr>
            <p:ph idx="1"/>
            <a:videoFile r:link="rId1"/>
          </p:nvPr>
        </p:nvPicPr>
        <p:blipFill>
          <a:blip r:embed="rId3"/>
          <a:stretch>
            <a:fillRect/>
          </a:stretch>
        </p:blipFill>
        <p:spPr>
          <a:xfrm>
            <a:off x="1214478" y="1635095"/>
            <a:ext cx="9763044" cy="4909166"/>
          </a:xfrm>
          <a:prstGeom prst="rect">
            <a:avLst/>
          </a:prstGeom>
        </p:spPr>
      </p:pic>
      <p:sp>
        <p:nvSpPr>
          <p:cNvPr id="6" name="TextBox 5">
            <a:extLst>
              <a:ext uri="{FF2B5EF4-FFF2-40B4-BE49-F238E27FC236}">
                <a16:creationId xmlns:a16="http://schemas.microsoft.com/office/drawing/2014/main" id="{76FA6D3C-C687-28BB-972D-4DAC5782EB59}"/>
              </a:ext>
            </a:extLst>
          </p:cNvPr>
          <p:cNvSpPr txBox="1"/>
          <p:nvPr/>
        </p:nvSpPr>
        <p:spPr>
          <a:xfrm>
            <a:off x="1121713" y="1321356"/>
            <a:ext cx="6096000" cy="369332"/>
          </a:xfrm>
          <a:prstGeom prst="rect">
            <a:avLst/>
          </a:prstGeom>
          <a:noFill/>
        </p:spPr>
        <p:txBody>
          <a:bodyPr wrap="square">
            <a:spAutoFit/>
          </a:bodyPr>
          <a:lstStyle/>
          <a:p>
            <a:r>
              <a:rPr lang="en-CA" dirty="0"/>
              <a:t>https://youtu.be/8rGZpR5T-WU</a:t>
            </a:r>
          </a:p>
        </p:txBody>
      </p:sp>
      <p:sp>
        <p:nvSpPr>
          <p:cNvPr id="8" name="TextBox 7">
            <a:extLst>
              <a:ext uri="{FF2B5EF4-FFF2-40B4-BE49-F238E27FC236}">
                <a16:creationId xmlns:a16="http://schemas.microsoft.com/office/drawing/2014/main" id="{6CF3DD08-B448-1DA9-34A6-4975A5C26BBC}"/>
              </a:ext>
            </a:extLst>
          </p:cNvPr>
          <p:cNvSpPr txBox="1"/>
          <p:nvPr/>
        </p:nvSpPr>
        <p:spPr>
          <a:xfrm>
            <a:off x="1603513" y="6488668"/>
            <a:ext cx="6096000" cy="369332"/>
          </a:xfrm>
          <a:prstGeom prst="rect">
            <a:avLst/>
          </a:prstGeom>
          <a:noFill/>
        </p:spPr>
        <p:txBody>
          <a:bodyPr wrap="square">
            <a:spAutoFit/>
          </a:bodyPr>
          <a:lstStyle/>
          <a:p>
            <a:r>
              <a:rPr lang="en-CA" dirty="0"/>
              <a:t>(Demystifying Medicine, 2019).</a:t>
            </a:r>
          </a:p>
        </p:txBody>
      </p:sp>
    </p:spTree>
    <p:extLst>
      <p:ext uri="{BB962C8B-B14F-4D97-AF65-F5344CB8AC3E}">
        <p14:creationId xmlns:p14="http://schemas.microsoft.com/office/powerpoint/2010/main" val="28378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complete the activities at the end </a:t>
            </a:r>
            <a:r>
              <a:rPr lang="en-US" sz="2400"/>
              <a:t>of chapter 5, </a:t>
            </a:r>
            <a:r>
              <a:rPr lang="en-US" sz="2400" dirty="0"/>
              <a:t>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384363478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90AB-990D-067D-DC62-D1C03BEF458D}"/>
              </a:ext>
            </a:extLst>
          </p:cNvPr>
          <p:cNvSpPr>
            <a:spLocks noGrp="1"/>
          </p:cNvSpPr>
          <p:nvPr>
            <p:ph type="title"/>
          </p:nvPr>
        </p:nvSpPr>
        <p:spPr>
          <a:xfrm>
            <a:off x="838199" y="211689"/>
            <a:ext cx="10515600" cy="710027"/>
          </a:xfrm>
        </p:spPr>
        <p:txBody>
          <a:bodyPr>
            <a:normAutofit/>
          </a:bodyPr>
          <a:lstStyle/>
          <a:p>
            <a:pPr algn="ctr"/>
            <a:r>
              <a:rPr lang="en-US" sz="2800" dirty="0">
                <a:latin typeface="Times New Roman" panose="02020603050405020304" pitchFamily="18" charset="0"/>
                <a:cs typeface="Times New Roman" panose="02020603050405020304" pitchFamily="18" charset="0"/>
              </a:rPr>
              <a:t>References</a:t>
            </a:r>
            <a:endParaRPr lang="en-C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9E0303-D535-CF5F-C181-28897C5456EE}"/>
              </a:ext>
            </a:extLst>
          </p:cNvPr>
          <p:cNvSpPr>
            <a:spLocks noGrp="1"/>
          </p:cNvSpPr>
          <p:nvPr>
            <p:ph idx="1"/>
          </p:nvPr>
        </p:nvSpPr>
        <p:spPr>
          <a:xfrm>
            <a:off x="185529" y="732527"/>
            <a:ext cx="11820939" cy="5392945"/>
          </a:xfrm>
        </p:spPr>
        <p:txBody>
          <a:bodyPr>
            <a:normAutofit fontScale="25000" lnSpcReduction="20000"/>
          </a:bodyPr>
          <a:lstStyle/>
          <a:p>
            <a:r>
              <a:rPr lang="en-US" sz="6400" b="0" i="0" dirty="0" err="1">
                <a:solidFill>
                  <a:srgbClr val="000000"/>
                </a:solidFill>
                <a:effectLst/>
                <a:latin typeface="Times New Roman" panose="02020603050405020304" pitchFamily="18" charset="0"/>
              </a:rPr>
              <a:t>Allami</a:t>
            </a:r>
            <a:r>
              <a:rPr lang="en-US" sz="6400" b="0" i="0" dirty="0">
                <a:solidFill>
                  <a:srgbClr val="000000"/>
                </a:solidFill>
                <a:effectLst/>
                <a:latin typeface="Times New Roman" panose="02020603050405020304" pitchFamily="18" charset="0"/>
              </a:rPr>
              <a:t>, Y., Hodgins, D., Young, M., Brunelle, N., Currie, S., Dufour, M., &amp; Nadeau, L. (2021). A meta-analysis of problem gambling risk factors in the general adult population. Addiction, 116(11), 2968-2977. https://doi.org/10.1111/add.15449</a:t>
            </a:r>
            <a:endParaRPr lang="en-CA" sz="6400" b="0" i="0" dirty="0">
              <a:solidFill>
                <a:srgbClr val="000000"/>
              </a:solidFill>
              <a:effectLst/>
              <a:latin typeface="Times New Roman" panose="02020603050405020304" pitchFamily="18" charset="0"/>
            </a:endParaRPr>
          </a:p>
          <a:p>
            <a:r>
              <a:rPr lang="en-CA" sz="6400" b="0" i="0" dirty="0">
                <a:solidFill>
                  <a:srgbClr val="000000"/>
                </a:solidFill>
                <a:effectLst/>
                <a:latin typeface="Times New Roman" panose="02020603050405020304" pitchFamily="18" charset="0"/>
              </a:rPr>
              <a:t>American Psychiatric Association. (2013). </a:t>
            </a:r>
            <a:r>
              <a:rPr lang="en-CA" sz="6400" b="0" i="1" dirty="0">
                <a:solidFill>
                  <a:srgbClr val="000000"/>
                </a:solidFill>
                <a:effectLst/>
                <a:latin typeface="Times New Roman" panose="02020603050405020304" pitchFamily="18" charset="0"/>
              </a:rPr>
              <a:t>Diagnostic and statistical manual of mental disorders</a:t>
            </a:r>
            <a:r>
              <a:rPr lang="en-CA" sz="6400" b="0" i="0" dirty="0">
                <a:solidFill>
                  <a:srgbClr val="000000"/>
                </a:solidFill>
                <a:effectLst/>
                <a:latin typeface="Times New Roman" panose="02020603050405020304" pitchFamily="18" charset="0"/>
              </a:rPr>
              <a:t>. 5th edition.  https://journals.sagepub.com/doi/pdf/10.1177/070674371305800502</a:t>
            </a:r>
          </a:p>
          <a:p>
            <a:r>
              <a:rPr lang="en-US" sz="6400" b="0" i="0" dirty="0">
                <a:solidFill>
                  <a:srgbClr val="000000"/>
                </a:solidFill>
                <a:effectLst/>
                <a:latin typeface="Times New Roman" panose="02020603050405020304" pitchFamily="18" charset="0"/>
              </a:rPr>
              <a:t>Canadian Partnership for Responsible Gambling (2015). Overview. http://www.cprg.ca/About </a:t>
            </a:r>
            <a:endParaRPr lang="en-CA" sz="6400" b="0" i="0" dirty="0">
              <a:solidFill>
                <a:srgbClr val="000000"/>
              </a:solidFill>
              <a:effectLst/>
              <a:latin typeface="Times New Roman" panose="02020603050405020304" pitchFamily="18" charset="0"/>
            </a:endParaRPr>
          </a:p>
          <a:p>
            <a:r>
              <a:rPr lang="en-US" sz="6400" b="0" i="0" dirty="0">
                <a:solidFill>
                  <a:srgbClr val="000000"/>
                </a:solidFill>
                <a:effectLst/>
                <a:latin typeface="Times New Roman" panose="02020603050405020304" pitchFamily="18" charset="0"/>
              </a:rPr>
              <a:t>Centre for Addiction and Mental Health. (2018). Problem gambling and technology use treatment groups. https://www.camh.ca/-/media/files/pg-group_treatment-pdf.pdf</a:t>
            </a:r>
            <a:endParaRPr lang="en-CA" sz="6400" b="0" i="0" dirty="0">
              <a:solidFill>
                <a:srgbClr val="000000"/>
              </a:solidFill>
              <a:effectLst/>
              <a:latin typeface="Times New Roman" panose="02020603050405020304" pitchFamily="18" charset="0"/>
            </a:endParaRPr>
          </a:p>
          <a:p>
            <a:r>
              <a:rPr lang="en-CA" sz="6400" b="0" i="0" dirty="0">
                <a:solidFill>
                  <a:srgbClr val="000000"/>
                </a:solidFill>
                <a:effectLst/>
                <a:latin typeface="Times New Roman" panose="02020603050405020304" pitchFamily="18" charset="0"/>
              </a:rPr>
              <a:t>Centre for Addiction and Mental Health. (2021). </a:t>
            </a:r>
            <a:r>
              <a:rPr lang="en-CA" sz="6400" b="0" i="1" dirty="0">
                <a:solidFill>
                  <a:srgbClr val="000000"/>
                </a:solidFill>
                <a:effectLst/>
                <a:latin typeface="Times New Roman" panose="02020603050405020304" pitchFamily="18" charset="0"/>
              </a:rPr>
              <a:t>Problematic sexual behaviours.</a:t>
            </a:r>
            <a:r>
              <a:rPr lang="en-CA" sz="6400" b="0" i="0" dirty="0">
                <a:solidFill>
                  <a:srgbClr val="000000"/>
                </a:solidFill>
                <a:effectLst/>
                <a:latin typeface="Times New Roman" panose="02020603050405020304" pitchFamily="18" charset="0"/>
              </a:rPr>
              <a:t> https://www.camh.ca/-/media/files/community-resource-sheets/sexual-behaviours-resources-pdf.pdf</a:t>
            </a:r>
          </a:p>
          <a:p>
            <a:r>
              <a:rPr lang="en-CA" sz="6400" b="0" i="0" dirty="0">
                <a:solidFill>
                  <a:srgbClr val="000000"/>
                </a:solidFill>
                <a:effectLst/>
                <a:latin typeface="Times New Roman" panose="02020603050405020304" pitchFamily="18" charset="0"/>
              </a:rPr>
              <a:t>Chamberlain, S., Lochner, C., Stein, D., </a:t>
            </a:r>
            <a:r>
              <a:rPr lang="en-CA" sz="6400" b="0" i="0" dirty="0" err="1">
                <a:solidFill>
                  <a:srgbClr val="000000"/>
                </a:solidFill>
                <a:effectLst/>
                <a:latin typeface="Times New Roman" panose="02020603050405020304" pitchFamily="18" charset="0"/>
              </a:rPr>
              <a:t>Goudriaan</a:t>
            </a:r>
            <a:r>
              <a:rPr lang="en-CA" sz="6400" b="0" i="0" dirty="0">
                <a:solidFill>
                  <a:srgbClr val="000000"/>
                </a:solidFill>
                <a:effectLst/>
                <a:latin typeface="Times New Roman" panose="02020603050405020304" pitchFamily="18" charset="0"/>
              </a:rPr>
              <a:t>, A., Van Holst, R., Zohar, J., &amp; Grant, J. (2015). Behavioural addiction—A rising tide? European Neuropsychopharmacology, 26(5), 841-855. https://pubmed.ncbi.nlm.nih.gov/26585600/</a:t>
            </a:r>
          </a:p>
          <a:p>
            <a:pPr>
              <a:defRPr/>
            </a:pPr>
            <a:r>
              <a:rPr kumimoji="0" lang="en-CA" sz="64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Demystifying Medicine. (2019, April 1).  </a:t>
            </a:r>
            <a:r>
              <a:rPr kumimoji="0" lang="en-CA" sz="64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Internet addiction: Is it all in your brain?</a:t>
            </a:r>
            <a:r>
              <a:rPr kumimoji="0" lang="en-CA" sz="64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https://www.youtube.com/watch?v=8rGZpR5T-WU</a:t>
            </a:r>
          </a:p>
          <a:p>
            <a:r>
              <a:rPr lang="en-CA" sz="6400" b="0" i="0" dirty="0" err="1">
                <a:solidFill>
                  <a:srgbClr val="000000"/>
                </a:solidFill>
                <a:effectLst/>
                <a:latin typeface="Times New Roman" panose="02020603050405020304" pitchFamily="18" charset="0"/>
              </a:rPr>
              <a:t>Fattore</a:t>
            </a:r>
            <a:r>
              <a:rPr lang="en-CA" sz="6400" b="0" i="0" dirty="0">
                <a:solidFill>
                  <a:srgbClr val="000000"/>
                </a:solidFill>
                <a:effectLst/>
                <a:latin typeface="Times New Roman" panose="02020603050405020304" pitchFamily="18" charset="0"/>
              </a:rPr>
              <a:t>, L., </a:t>
            </a:r>
            <a:r>
              <a:rPr lang="en-CA" sz="6400" b="0" i="0" dirty="0" err="1">
                <a:solidFill>
                  <a:srgbClr val="000000"/>
                </a:solidFill>
                <a:effectLst/>
                <a:latin typeface="Times New Roman" panose="02020603050405020304" pitchFamily="18" charset="0"/>
              </a:rPr>
              <a:t>Melis</a:t>
            </a:r>
            <a:r>
              <a:rPr lang="en-CA" sz="6400" b="0" i="0" dirty="0">
                <a:solidFill>
                  <a:srgbClr val="000000"/>
                </a:solidFill>
                <a:effectLst/>
                <a:latin typeface="Times New Roman" panose="02020603050405020304" pitchFamily="18" charset="0"/>
              </a:rPr>
              <a:t>, M., Fadda, P., &amp; </a:t>
            </a:r>
            <a:r>
              <a:rPr lang="en-CA" sz="6400" b="0" i="0" dirty="0" err="1">
                <a:solidFill>
                  <a:srgbClr val="000000"/>
                </a:solidFill>
                <a:effectLst/>
                <a:latin typeface="Times New Roman" panose="02020603050405020304" pitchFamily="18" charset="0"/>
              </a:rPr>
              <a:t>Fratta</a:t>
            </a:r>
            <a:r>
              <a:rPr lang="en-CA" sz="6400" b="0" i="0" dirty="0">
                <a:solidFill>
                  <a:srgbClr val="000000"/>
                </a:solidFill>
                <a:effectLst/>
                <a:latin typeface="Times New Roman" panose="02020603050405020304" pitchFamily="18" charset="0"/>
              </a:rPr>
              <a:t>, W. (2014). Sex differences in addictive disorders. </a:t>
            </a:r>
            <a:r>
              <a:rPr lang="en-CA" sz="6400" b="0" i="1" dirty="0">
                <a:solidFill>
                  <a:srgbClr val="000000"/>
                </a:solidFill>
                <a:effectLst/>
                <a:latin typeface="Times New Roman" panose="02020603050405020304" pitchFamily="18" charset="0"/>
              </a:rPr>
              <a:t>Frontiers in Neuroendocrinology,35</a:t>
            </a:r>
            <a:r>
              <a:rPr lang="en-CA" sz="6400" b="0" i="0" dirty="0">
                <a:solidFill>
                  <a:srgbClr val="000000"/>
                </a:solidFill>
                <a:effectLst/>
                <a:latin typeface="Times New Roman" panose="02020603050405020304" pitchFamily="18" charset="0"/>
              </a:rPr>
              <a:t>(3), 272-284. https://doi.org/10.1016/j.yfrne.2014.04.003</a:t>
            </a:r>
          </a:p>
          <a:p>
            <a:r>
              <a:rPr lang="en-CA" sz="6400" b="0" i="0" dirty="0">
                <a:solidFill>
                  <a:srgbClr val="000000"/>
                </a:solidFill>
                <a:effectLst/>
                <a:latin typeface="Times New Roman" panose="02020603050405020304" pitchFamily="18" charset="0"/>
              </a:rPr>
              <a:t>Garcia, F., &amp; Thibaut, F. (2010). Sexual addictions. </a:t>
            </a:r>
            <a:r>
              <a:rPr lang="en-CA" sz="6400" b="0" i="1" dirty="0">
                <a:solidFill>
                  <a:srgbClr val="000000"/>
                </a:solidFill>
                <a:effectLst/>
                <a:latin typeface="Times New Roman" panose="02020603050405020304" pitchFamily="18" charset="0"/>
              </a:rPr>
              <a:t>The American Journal of Drug and Alcohol Abuse,</a:t>
            </a:r>
            <a:r>
              <a:rPr lang="en-CA" sz="6400" b="0" i="0" dirty="0">
                <a:solidFill>
                  <a:srgbClr val="000000"/>
                </a:solidFill>
                <a:effectLst/>
                <a:latin typeface="Times New Roman" panose="02020603050405020304" pitchFamily="18" charset="0"/>
              </a:rPr>
              <a:t> </a:t>
            </a:r>
            <a:r>
              <a:rPr lang="en-CA" sz="6400" b="0" i="1" dirty="0">
                <a:solidFill>
                  <a:srgbClr val="000000"/>
                </a:solidFill>
                <a:effectLst/>
                <a:latin typeface="Times New Roman" panose="02020603050405020304" pitchFamily="18" charset="0"/>
              </a:rPr>
              <a:t>36</a:t>
            </a:r>
            <a:r>
              <a:rPr lang="en-CA" sz="6400" b="0" i="0" dirty="0">
                <a:solidFill>
                  <a:srgbClr val="000000"/>
                </a:solidFill>
                <a:effectLst/>
                <a:latin typeface="Times New Roman" panose="02020603050405020304" pitchFamily="18" charset="0"/>
              </a:rPr>
              <a:t>(5), 254-260.  https://pubmed.ncbi.nlm.nih.gov/20666699/</a:t>
            </a:r>
          </a:p>
          <a:p>
            <a:r>
              <a:rPr lang="en-CA" sz="6400" b="0" i="0" dirty="0">
                <a:solidFill>
                  <a:srgbClr val="000000"/>
                </a:solidFill>
                <a:effectLst/>
                <a:latin typeface="Times New Roman" panose="02020603050405020304" pitchFamily="18" charset="0"/>
              </a:rPr>
              <a:t>Grant, J. E., &amp; Chamberlain, S. R. (2016). Expanding the definition of addiction: DSM-V vs. ICD-11. </a:t>
            </a:r>
            <a:r>
              <a:rPr lang="en-CA" sz="6400" b="0" i="1" dirty="0">
                <a:solidFill>
                  <a:srgbClr val="000000"/>
                </a:solidFill>
                <a:effectLst/>
                <a:latin typeface="Times New Roman" panose="02020603050405020304" pitchFamily="18" charset="0"/>
              </a:rPr>
              <a:t>CNS Spectrums</a:t>
            </a:r>
            <a:r>
              <a:rPr lang="en-CA" sz="6400" b="0" i="0" dirty="0">
                <a:solidFill>
                  <a:srgbClr val="000000"/>
                </a:solidFill>
                <a:effectLst/>
                <a:latin typeface="Times New Roman" panose="02020603050405020304" pitchFamily="18" charset="0"/>
              </a:rPr>
              <a:t>, </a:t>
            </a:r>
            <a:r>
              <a:rPr lang="en-CA" sz="6400" b="0" i="1" dirty="0">
                <a:solidFill>
                  <a:srgbClr val="000000"/>
                </a:solidFill>
                <a:effectLst/>
                <a:latin typeface="Times New Roman" panose="02020603050405020304" pitchFamily="18" charset="0"/>
              </a:rPr>
              <a:t>21</a:t>
            </a:r>
            <a:r>
              <a:rPr lang="en-CA" sz="6400" b="0" i="0" dirty="0">
                <a:solidFill>
                  <a:srgbClr val="000000"/>
                </a:solidFill>
                <a:effectLst/>
                <a:latin typeface="Times New Roman" panose="02020603050405020304" pitchFamily="18" charset="0"/>
              </a:rPr>
              <a:t>(4), 300–303. https://doi.org/10.1017/S1092852916000183</a:t>
            </a:r>
          </a:p>
          <a:p>
            <a:r>
              <a:rPr lang="en-CA" sz="6400" b="0" i="0" dirty="0">
                <a:solidFill>
                  <a:srgbClr val="000000"/>
                </a:solidFill>
                <a:effectLst/>
                <a:latin typeface="Times New Roman" panose="02020603050405020304" pitchFamily="18" charset="0"/>
              </a:rPr>
              <a:t>Grant, J. E., Schreiber, L., &amp; </a:t>
            </a:r>
            <a:r>
              <a:rPr lang="en-CA" sz="6400" b="0" i="0" dirty="0" err="1">
                <a:solidFill>
                  <a:srgbClr val="000000"/>
                </a:solidFill>
                <a:effectLst/>
                <a:latin typeface="Times New Roman" panose="02020603050405020304" pitchFamily="18" charset="0"/>
              </a:rPr>
              <a:t>Odlaug</a:t>
            </a:r>
            <a:r>
              <a:rPr lang="en-CA" sz="6400" b="0" i="0" dirty="0">
                <a:solidFill>
                  <a:srgbClr val="000000"/>
                </a:solidFill>
                <a:effectLst/>
                <a:latin typeface="Times New Roman" panose="02020603050405020304" pitchFamily="18" charset="0"/>
              </a:rPr>
              <a:t>, B. (2013).  Phenomenology and treatment of behavioural addictions. </a:t>
            </a:r>
            <a:r>
              <a:rPr lang="en-CA" sz="6400" b="0" i="1" dirty="0">
                <a:solidFill>
                  <a:srgbClr val="000000"/>
                </a:solidFill>
                <a:effectLst/>
                <a:latin typeface="Times New Roman" panose="02020603050405020304" pitchFamily="18" charset="0"/>
              </a:rPr>
              <a:t>Canadian Journal of Psychiatry, 58</a:t>
            </a:r>
            <a:r>
              <a:rPr lang="en-CA" sz="6400" b="0" i="0" dirty="0">
                <a:solidFill>
                  <a:srgbClr val="000000"/>
                </a:solidFill>
                <a:effectLst/>
                <a:latin typeface="Times New Roman" panose="02020603050405020304" pitchFamily="18" charset="0"/>
              </a:rPr>
              <a:t>(5), 252-259. https://journals.sagepub.com/doi/pdf/10.1177/070674371305800502</a:t>
            </a:r>
          </a:p>
          <a:p>
            <a:r>
              <a:rPr lang="en-US" sz="6400" b="0" i="0" dirty="0">
                <a:solidFill>
                  <a:srgbClr val="000000"/>
                </a:solidFill>
                <a:effectLst/>
                <a:latin typeface="Times New Roman" panose="02020603050405020304" pitchFamily="18" charset="0"/>
              </a:rPr>
              <a:t>Griffiths, M. (2016). Compulsive sexual </a:t>
            </a:r>
            <a:r>
              <a:rPr lang="en-US" sz="6400" b="0" i="0" dirty="0" err="1">
                <a:solidFill>
                  <a:srgbClr val="000000"/>
                </a:solidFill>
                <a:effectLst/>
                <a:latin typeface="Times New Roman" panose="02020603050405020304" pitchFamily="18" charset="0"/>
              </a:rPr>
              <a:t>behaviour</a:t>
            </a:r>
            <a:r>
              <a:rPr lang="en-US" sz="6400" b="0" i="0" dirty="0">
                <a:solidFill>
                  <a:srgbClr val="000000"/>
                </a:solidFill>
                <a:effectLst/>
                <a:latin typeface="Times New Roman" panose="02020603050405020304" pitchFamily="18" charset="0"/>
              </a:rPr>
              <a:t> as a </a:t>
            </a:r>
            <a:r>
              <a:rPr lang="en-US" sz="6400" b="0" i="0" dirty="0" err="1">
                <a:solidFill>
                  <a:srgbClr val="000000"/>
                </a:solidFill>
                <a:effectLst/>
                <a:latin typeface="Times New Roman" panose="02020603050405020304" pitchFamily="18" charset="0"/>
              </a:rPr>
              <a:t>behavioural</a:t>
            </a:r>
            <a:r>
              <a:rPr lang="en-US" sz="6400" b="0" i="0" dirty="0">
                <a:solidFill>
                  <a:srgbClr val="000000"/>
                </a:solidFill>
                <a:effectLst/>
                <a:latin typeface="Times New Roman" panose="02020603050405020304" pitchFamily="18" charset="0"/>
              </a:rPr>
              <a:t> addiction: The impact of the internet and other issues. Addiction, 111(12), 2107-2108. https://doi.org/10.1111/add.13315</a:t>
            </a:r>
            <a:endParaRPr lang="en-CA" sz="6400" b="0" i="0" dirty="0">
              <a:solidFill>
                <a:srgbClr val="000000"/>
              </a:solidFill>
              <a:effectLst/>
              <a:latin typeface="Times New Roman" panose="02020603050405020304" pitchFamily="18" charset="0"/>
            </a:endParaRPr>
          </a:p>
          <a:p>
            <a:endParaRPr lang="en-CA" dirty="0"/>
          </a:p>
        </p:txBody>
      </p:sp>
    </p:spTree>
    <p:extLst>
      <p:ext uri="{BB962C8B-B14F-4D97-AF65-F5344CB8AC3E}">
        <p14:creationId xmlns:p14="http://schemas.microsoft.com/office/powerpoint/2010/main" val="1234821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90AB-990D-067D-DC62-D1C03BEF458D}"/>
              </a:ext>
            </a:extLst>
          </p:cNvPr>
          <p:cNvSpPr>
            <a:spLocks noGrp="1"/>
          </p:cNvSpPr>
          <p:nvPr>
            <p:ph type="title"/>
          </p:nvPr>
        </p:nvSpPr>
        <p:spPr>
          <a:xfrm>
            <a:off x="838199" y="211689"/>
            <a:ext cx="10515600" cy="710027"/>
          </a:xfrm>
        </p:spPr>
        <p:txBody>
          <a:bodyPr>
            <a:normAutofit/>
          </a:bodyPr>
          <a:lstStyle/>
          <a:p>
            <a:pPr algn="ctr"/>
            <a:r>
              <a:rPr lang="en-US" sz="2800" dirty="0">
                <a:latin typeface="Times New Roman" panose="02020603050405020304" pitchFamily="18" charset="0"/>
                <a:cs typeface="Times New Roman" panose="02020603050405020304" pitchFamily="18" charset="0"/>
              </a:rPr>
              <a:t>References</a:t>
            </a:r>
            <a:endParaRPr lang="en-C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9E0303-D535-CF5F-C181-28897C5456EE}"/>
              </a:ext>
            </a:extLst>
          </p:cNvPr>
          <p:cNvSpPr>
            <a:spLocks noGrp="1"/>
          </p:cNvSpPr>
          <p:nvPr>
            <p:ph idx="1"/>
          </p:nvPr>
        </p:nvSpPr>
        <p:spPr>
          <a:xfrm>
            <a:off x="185529" y="732527"/>
            <a:ext cx="11820939" cy="5392945"/>
          </a:xfrm>
        </p:spPr>
        <p:txBody>
          <a:bodyPr>
            <a:normAutofit fontScale="55000" lnSpcReduction="20000"/>
          </a:bodyPr>
          <a:lstStyle/>
          <a:p>
            <a:r>
              <a:rPr lang="en-US" b="0" i="0" dirty="0">
                <a:solidFill>
                  <a:srgbClr val="000000"/>
                </a:solidFill>
                <a:effectLst/>
                <a:latin typeface="Times New Roman" panose="02020603050405020304" pitchFamily="18" charset="0"/>
              </a:rPr>
              <a:t>Headspace. (2020). </a:t>
            </a:r>
            <a:r>
              <a:rPr lang="en-US" b="0" i="1" dirty="0">
                <a:solidFill>
                  <a:srgbClr val="000000"/>
                </a:solidFill>
                <a:effectLst/>
                <a:latin typeface="Times New Roman" panose="02020603050405020304" pitchFamily="18" charset="0"/>
              </a:rPr>
              <a:t>Small ways to practice self-care in difficult times: Andy Crisis Wisdom.</a:t>
            </a:r>
            <a:r>
              <a:rPr lang="en-US" b="0" i="0" dirty="0">
                <a:solidFill>
                  <a:srgbClr val="000000"/>
                </a:solidFill>
                <a:effectLst/>
                <a:latin typeface="Times New Roman" panose="02020603050405020304" pitchFamily="18" charset="0"/>
              </a:rPr>
              <a:t> [Video]. </a:t>
            </a:r>
            <a:r>
              <a:rPr lang="en-US" b="0" i="0" dirty="0" err="1">
                <a:solidFill>
                  <a:srgbClr val="000000"/>
                </a:solidFill>
                <a:effectLst/>
                <a:latin typeface="Times New Roman" panose="02020603050405020304" pitchFamily="18" charset="0"/>
              </a:rPr>
              <a:t>Youtube</a:t>
            </a:r>
            <a:r>
              <a:rPr lang="en-US" b="0" i="0" dirty="0">
                <a:solidFill>
                  <a:srgbClr val="000000"/>
                </a:solidFill>
                <a:effectLst/>
                <a:latin typeface="Times New Roman" panose="02020603050405020304" pitchFamily="18" charset="0"/>
              </a:rPr>
              <a:t>. </a:t>
            </a:r>
            <a:r>
              <a:rPr lang="en-US" b="0" i="0" dirty="0">
                <a:effectLst/>
                <a:latin typeface="Times New Roman" panose="02020603050405020304" pitchFamily="18" charset="0"/>
              </a:rPr>
              <a:t>https://www.youtube.com/watch?v=Mqqxi8mt4t0</a:t>
            </a:r>
            <a:endParaRPr lang="en-US" sz="2800" b="0" i="0" dirty="0">
              <a:solidFill>
                <a:srgbClr val="000000"/>
              </a:solidFill>
              <a:effectLst/>
              <a:latin typeface="Times New Roman" panose="02020603050405020304" pitchFamily="18" charset="0"/>
            </a:endParaRPr>
          </a:p>
          <a:p>
            <a:r>
              <a:rPr lang="en-US" sz="2800" b="0" i="0" dirty="0">
                <a:solidFill>
                  <a:srgbClr val="000000"/>
                </a:solidFill>
                <a:effectLst/>
                <a:latin typeface="Times New Roman" panose="02020603050405020304" pitchFamily="18" charset="0"/>
              </a:rPr>
              <a:t>Kingston, Frontenac, Lennox &amp; Addington Public Health (2021).</a:t>
            </a:r>
            <a:r>
              <a:rPr lang="en-US" sz="2800" b="0" i="1" dirty="0">
                <a:solidFill>
                  <a:srgbClr val="000000"/>
                </a:solidFill>
                <a:effectLst/>
                <a:latin typeface="Times New Roman" panose="02020603050405020304" pitchFamily="18" charset="0"/>
              </a:rPr>
              <a:t> Prevalence of gambling disorders</a:t>
            </a:r>
            <a:r>
              <a:rPr lang="en-US" sz="2800" b="0" i="0" dirty="0">
                <a:solidFill>
                  <a:srgbClr val="000000"/>
                </a:solidFill>
                <a:effectLst/>
                <a:latin typeface="Times New Roman" panose="02020603050405020304" pitchFamily="18" charset="0"/>
              </a:rPr>
              <a:t>. https://www.kflaph.ca/en/research-and-reports/gambling-and-gaming-disorders.aspx</a:t>
            </a:r>
            <a:endParaRPr lang="en-CA" sz="2800" b="0" i="0" dirty="0">
              <a:solidFill>
                <a:srgbClr val="000000"/>
              </a:solidFill>
              <a:effectLst/>
              <a:latin typeface="Times New Roman" panose="02020603050405020304" pitchFamily="18" charset="0"/>
            </a:endParaRPr>
          </a:p>
          <a:p>
            <a:r>
              <a:rPr lang="en-US" sz="2800" b="0" i="0" dirty="0" err="1">
                <a:solidFill>
                  <a:srgbClr val="000000"/>
                </a:solidFill>
                <a:effectLst/>
                <a:latin typeface="Times New Roman" panose="02020603050405020304" pitchFamily="18" charset="0"/>
              </a:rPr>
              <a:t>Kuss</a:t>
            </a:r>
            <a:r>
              <a:rPr lang="en-US" sz="2800" b="0" i="0" dirty="0">
                <a:solidFill>
                  <a:srgbClr val="000000"/>
                </a:solidFill>
                <a:effectLst/>
                <a:latin typeface="Times New Roman" panose="02020603050405020304" pitchFamily="18" charset="0"/>
              </a:rPr>
              <a:t> D. J., &amp; Griffiths M. D. (2015). Internet addiction in psychotherapy. Palgrave Publishing.</a:t>
            </a:r>
            <a:endParaRPr lang="en-CA" b="0" i="0" dirty="0">
              <a:solidFill>
                <a:srgbClr val="000000"/>
              </a:solidFill>
              <a:effectLst/>
              <a:latin typeface="Times New Roman" panose="02020603050405020304" pitchFamily="18" charset="0"/>
            </a:endParaRPr>
          </a:p>
          <a:p>
            <a:r>
              <a:rPr lang="en-CA" b="0" i="0" dirty="0">
                <a:solidFill>
                  <a:srgbClr val="000000"/>
                </a:solidFill>
                <a:effectLst/>
                <a:latin typeface="Times New Roman" panose="02020603050405020304" pitchFamily="18" charset="0"/>
              </a:rPr>
              <a:t>Potenza, M., Higuchi, S., &amp; Brand, M. (2018). Call for research into a wider range of behavioural addictions. </a:t>
            </a:r>
            <a:r>
              <a:rPr lang="en-CA" b="0" i="1" dirty="0">
                <a:solidFill>
                  <a:srgbClr val="000000"/>
                </a:solidFill>
                <a:effectLst/>
                <a:latin typeface="Times New Roman" panose="02020603050405020304" pitchFamily="18" charset="0"/>
              </a:rPr>
              <a:t>Nature,</a:t>
            </a:r>
            <a:r>
              <a:rPr lang="en-CA" b="0" i="0" dirty="0">
                <a:solidFill>
                  <a:srgbClr val="000000"/>
                </a:solidFill>
                <a:effectLst/>
                <a:latin typeface="Times New Roman" panose="02020603050405020304" pitchFamily="18" charset="0"/>
              </a:rPr>
              <a:t> </a:t>
            </a:r>
            <a:r>
              <a:rPr lang="en-CA" b="0" i="1" dirty="0">
                <a:solidFill>
                  <a:srgbClr val="000000"/>
                </a:solidFill>
                <a:effectLst/>
                <a:latin typeface="Times New Roman" panose="02020603050405020304" pitchFamily="18" charset="0"/>
              </a:rPr>
              <a:t>555</a:t>
            </a:r>
            <a:r>
              <a:rPr lang="en-CA" b="0" i="0" dirty="0">
                <a:solidFill>
                  <a:srgbClr val="000000"/>
                </a:solidFill>
                <a:effectLst/>
                <a:latin typeface="Times New Roman" panose="02020603050405020304" pitchFamily="18" charset="0"/>
              </a:rPr>
              <a:t>(7694), 30.  https://doi.org/10.1038/d41586-018-02568-z</a:t>
            </a:r>
          </a:p>
          <a:p>
            <a:r>
              <a:rPr lang="en-CA" b="0" i="0" dirty="0" err="1">
                <a:solidFill>
                  <a:srgbClr val="000000"/>
                </a:solidFill>
                <a:effectLst/>
                <a:latin typeface="Times New Roman" panose="02020603050405020304" pitchFamily="18" charset="0"/>
              </a:rPr>
              <a:t>Sauvaget</a:t>
            </a:r>
            <a:r>
              <a:rPr lang="en-CA" b="0" i="0" dirty="0">
                <a:solidFill>
                  <a:srgbClr val="000000"/>
                </a:solidFill>
                <a:effectLst/>
                <a:latin typeface="Times New Roman" panose="02020603050405020304" pitchFamily="18" charset="0"/>
              </a:rPr>
              <a:t>, A., </a:t>
            </a:r>
            <a:r>
              <a:rPr lang="en-CA" b="0" i="0" dirty="0" err="1">
                <a:solidFill>
                  <a:srgbClr val="000000"/>
                </a:solidFill>
                <a:effectLst/>
                <a:latin typeface="Times New Roman" panose="02020603050405020304" pitchFamily="18" charset="0"/>
              </a:rPr>
              <a:t>Trojak</a:t>
            </a:r>
            <a:r>
              <a:rPr lang="en-CA" b="0" i="0" dirty="0">
                <a:solidFill>
                  <a:srgbClr val="000000"/>
                </a:solidFill>
                <a:effectLst/>
                <a:latin typeface="Times New Roman" panose="02020603050405020304" pitchFamily="18" charset="0"/>
              </a:rPr>
              <a:t>, B., </a:t>
            </a:r>
            <a:r>
              <a:rPr lang="en-CA" b="0" i="0" dirty="0" err="1">
                <a:solidFill>
                  <a:srgbClr val="000000"/>
                </a:solidFill>
                <a:effectLst/>
                <a:latin typeface="Times New Roman" panose="02020603050405020304" pitchFamily="18" charset="0"/>
              </a:rPr>
              <a:t>Bulteau</a:t>
            </a:r>
            <a:r>
              <a:rPr lang="en-CA" b="0" i="0" dirty="0">
                <a:solidFill>
                  <a:srgbClr val="000000"/>
                </a:solidFill>
                <a:effectLst/>
                <a:latin typeface="Times New Roman" panose="02020603050405020304" pitchFamily="18" charset="0"/>
              </a:rPr>
              <a:t>, S., Jiménez-Murcia, S., Fernández-Aranda, F., </a:t>
            </a:r>
            <a:r>
              <a:rPr lang="en-CA" b="0" i="0" dirty="0" err="1">
                <a:solidFill>
                  <a:srgbClr val="000000"/>
                </a:solidFill>
                <a:effectLst/>
                <a:latin typeface="Times New Roman" panose="02020603050405020304" pitchFamily="18" charset="0"/>
              </a:rPr>
              <a:t>Wolz</a:t>
            </a:r>
            <a:r>
              <a:rPr lang="en-CA" b="0" i="0" dirty="0">
                <a:solidFill>
                  <a:srgbClr val="000000"/>
                </a:solidFill>
                <a:effectLst/>
                <a:latin typeface="Times New Roman" panose="02020603050405020304" pitchFamily="18" charset="0"/>
              </a:rPr>
              <a:t>, I., &amp; </a:t>
            </a:r>
            <a:r>
              <a:rPr lang="en-CA" b="0" i="0" dirty="0" err="1">
                <a:solidFill>
                  <a:srgbClr val="000000"/>
                </a:solidFill>
                <a:effectLst/>
                <a:latin typeface="Times New Roman" panose="02020603050405020304" pitchFamily="18" charset="0"/>
              </a:rPr>
              <a:t>Grall-Bronnec</a:t>
            </a:r>
            <a:r>
              <a:rPr lang="en-CA" b="0" i="0" dirty="0">
                <a:solidFill>
                  <a:srgbClr val="000000"/>
                </a:solidFill>
                <a:effectLst/>
                <a:latin typeface="Times New Roman" panose="02020603050405020304" pitchFamily="18" charset="0"/>
              </a:rPr>
              <a:t>, M. (2015). Transcranial direct current stimulation (</a:t>
            </a:r>
            <a:r>
              <a:rPr lang="en-CA" b="0" i="0" dirty="0" err="1">
                <a:solidFill>
                  <a:srgbClr val="000000"/>
                </a:solidFill>
                <a:effectLst/>
                <a:latin typeface="Times New Roman" panose="02020603050405020304" pitchFamily="18" charset="0"/>
              </a:rPr>
              <a:t>tDCS</a:t>
            </a:r>
            <a:r>
              <a:rPr lang="en-CA" b="0" i="0" dirty="0">
                <a:solidFill>
                  <a:srgbClr val="000000"/>
                </a:solidFill>
                <a:effectLst/>
                <a:latin typeface="Times New Roman" panose="02020603050405020304" pitchFamily="18" charset="0"/>
              </a:rPr>
              <a:t>) in behavioral and food addiction: A systematic review of efficacy, technical, and methodological issues.</a:t>
            </a:r>
            <a:r>
              <a:rPr lang="en-CA" b="0" i="1" dirty="0">
                <a:solidFill>
                  <a:srgbClr val="000000"/>
                </a:solidFill>
                <a:effectLst/>
                <a:latin typeface="Times New Roman" panose="02020603050405020304" pitchFamily="18" charset="0"/>
              </a:rPr>
              <a:t> Frontiers in Neuroscience,</a:t>
            </a:r>
            <a:r>
              <a:rPr lang="en-CA" b="0" i="0" dirty="0">
                <a:solidFill>
                  <a:srgbClr val="000000"/>
                </a:solidFill>
                <a:effectLst/>
                <a:latin typeface="Times New Roman" panose="02020603050405020304" pitchFamily="18" charset="0"/>
              </a:rPr>
              <a:t> </a:t>
            </a:r>
            <a:r>
              <a:rPr lang="en-CA" b="0" i="1" dirty="0">
                <a:solidFill>
                  <a:srgbClr val="000000"/>
                </a:solidFill>
                <a:effectLst/>
                <a:latin typeface="Times New Roman" panose="02020603050405020304" pitchFamily="18" charset="0"/>
              </a:rPr>
              <a:t>9</a:t>
            </a:r>
            <a:r>
              <a:rPr lang="en-CA" b="0" i="0" dirty="0">
                <a:solidFill>
                  <a:srgbClr val="000000"/>
                </a:solidFill>
                <a:effectLst/>
                <a:latin typeface="Times New Roman" panose="02020603050405020304" pitchFamily="18" charset="0"/>
              </a:rPr>
              <a:t>, 349. http://dx.doi.org.libproxy.stfx.ca/10.3389/fnins.2015.00349</a:t>
            </a:r>
          </a:p>
          <a:p>
            <a:r>
              <a:rPr lang="en-CA" b="0" i="0" dirty="0">
                <a:solidFill>
                  <a:srgbClr val="000000"/>
                </a:solidFill>
                <a:effectLst/>
                <a:latin typeface="Times New Roman" panose="02020603050405020304" pitchFamily="18" charset="0"/>
              </a:rPr>
              <a:t>Sunrise Residential Treatment Centre. (2015, May). </a:t>
            </a:r>
            <a:r>
              <a:rPr lang="en-CA" b="0" i="1" dirty="0">
                <a:solidFill>
                  <a:srgbClr val="000000"/>
                </a:solidFill>
                <a:effectLst/>
                <a:latin typeface="Times New Roman" panose="02020603050405020304" pitchFamily="18" charset="0"/>
              </a:rPr>
              <a:t>What is a process addiction?</a:t>
            </a:r>
            <a:r>
              <a:rPr lang="en-CA" b="0" i="0" dirty="0">
                <a:solidFill>
                  <a:srgbClr val="000000"/>
                </a:solidFill>
                <a:effectLst/>
                <a:latin typeface="Times New Roman" panose="02020603050405020304" pitchFamily="18" charset="0"/>
              </a:rPr>
              <a:t> [Video]. YouTube. https://www.youtube.com/watch?v=oZjZcSOGj6o</a:t>
            </a:r>
          </a:p>
          <a:p>
            <a:r>
              <a:rPr lang="en-US" b="0" i="0" dirty="0">
                <a:solidFill>
                  <a:srgbClr val="000000"/>
                </a:solidFill>
                <a:effectLst/>
                <a:latin typeface="Times New Roman" panose="02020603050405020304" pitchFamily="18" charset="0"/>
              </a:rPr>
              <a:t>The Fifth Estate. (2017, Dec. 8). </a:t>
            </a:r>
            <a:r>
              <a:rPr lang="en-US" b="0" i="1" dirty="0">
                <a:solidFill>
                  <a:srgbClr val="000000"/>
                </a:solidFill>
                <a:effectLst/>
                <a:latin typeface="Times New Roman" panose="02020603050405020304" pitchFamily="18" charset="0"/>
              </a:rPr>
              <a:t>Gambling on addiction: How governments rely on problem gamblers. </a:t>
            </a:r>
            <a:r>
              <a:rPr lang="en-US" b="0" i="0" dirty="0">
                <a:solidFill>
                  <a:srgbClr val="000000"/>
                </a:solidFill>
                <a:effectLst/>
                <a:latin typeface="Times New Roman" panose="02020603050405020304" pitchFamily="18" charset="0"/>
              </a:rPr>
              <a:t>[Video]. YouTube. https://www.youtube.com/watch?v=m3aDOTSqh94</a:t>
            </a:r>
          </a:p>
          <a:p>
            <a:r>
              <a:rPr lang="en-CA" b="0" i="0" dirty="0" err="1">
                <a:solidFill>
                  <a:srgbClr val="000000"/>
                </a:solidFill>
                <a:effectLst/>
                <a:latin typeface="Times New Roman" panose="02020603050405020304" pitchFamily="18" charset="0"/>
              </a:rPr>
              <a:t>Vasile</a:t>
            </a:r>
            <a:r>
              <a:rPr lang="en-CA" b="0" i="0" dirty="0">
                <a:solidFill>
                  <a:srgbClr val="000000"/>
                </a:solidFill>
                <a:effectLst/>
                <a:latin typeface="Times New Roman" panose="02020603050405020304" pitchFamily="18" charset="0"/>
              </a:rPr>
              <a:t>, D., </a:t>
            </a:r>
            <a:r>
              <a:rPr lang="en-CA" b="0" i="0" dirty="0" err="1">
                <a:solidFill>
                  <a:srgbClr val="000000"/>
                </a:solidFill>
                <a:effectLst/>
                <a:latin typeface="Times New Roman" panose="02020603050405020304" pitchFamily="18" charset="0"/>
              </a:rPr>
              <a:t>Vasiliu</a:t>
            </a:r>
            <a:r>
              <a:rPr lang="en-CA" b="0" i="0" dirty="0">
                <a:solidFill>
                  <a:srgbClr val="000000"/>
                </a:solidFill>
                <a:effectLst/>
                <a:latin typeface="Times New Roman" panose="02020603050405020304" pitchFamily="18" charset="0"/>
              </a:rPr>
              <a:t>, O., </a:t>
            </a:r>
            <a:r>
              <a:rPr lang="en-CA" b="0" i="0" dirty="0" err="1">
                <a:solidFill>
                  <a:srgbClr val="000000"/>
                </a:solidFill>
                <a:effectLst/>
                <a:latin typeface="Times New Roman" panose="02020603050405020304" pitchFamily="18" charset="0"/>
              </a:rPr>
              <a:t>Vasiliu</a:t>
            </a:r>
            <a:r>
              <a:rPr lang="en-CA" b="0" i="0" dirty="0">
                <a:solidFill>
                  <a:srgbClr val="000000"/>
                </a:solidFill>
                <a:effectLst/>
                <a:latin typeface="Times New Roman" panose="02020603050405020304" pitchFamily="18" charset="0"/>
              </a:rPr>
              <a:t>, D., &amp; </a:t>
            </a:r>
            <a:r>
              <a:rPr lang="en-CA" b="0" i="0" dirty="0" err="1">
                <a:solidFill>
                  <a:srgbClr val="000000"/>
                </a:solidFill>
                <a:effectLst/>
                <a:latin typeface="Times New Roman" panose="02020603050405020304" pitchFamily="18" charset="0"/>
              </a:rPr>
              <a:t>Vasile</a:t>
            </a:r>
            <a:r>
              <a:rPr lang="en-CA" b="0" i="0" dirty="0">
                <a:solidFill>
                  <a:srgbClr val="000000"/>
                </a:solidFill>
                <a:effectLst/>
                <a:latin typeface="Times New Roman" panose="02020603050405020304" pitchFamily="18" charset="0"/>
              </a:rPr>
              <a:t>, F. (2017). Cognitive behavioral therapy in Internet addiction – A case series. </a:t>
            </a:r>
            <a:r>
              <a:rPr lang="en-CA" b="0" i="1" dirty="0">
                <a:solidFill>
                  <a:srgbClr val="000000"/>
                </a:solidFill>
                <a:effectLst/>
                <a:latin typeface="Times New Roman" panose="02020603050405020304" pitchFamily="18" charset="0"/>
              </a:rPr>
              <a:t>European Psychiatry,</a:t>
            </a:r>
            <a:r>
              <a:rPr lang="en-CA" b="0" i="0" dirty="0">
                <a:solidFill>
                  <a:srgbClr val="000000"/>
                </a:solidFill>
                <a:effectLst/>
                <a:latin typeface="Times New Roman" panose="02020603050405020304" pitchFamily="18" charset="0"/>
              </a:rPr>
              <a:t> </a:t>
            </a:r>
            <a:r>
              <a:rPr lang="en-CA" b="0" i="1" dirty="0">
                <a:solidFill>
                  <a:srgbClr val="000000"/>
                </a:solidFill>
                <a:effectLst/>
                <a:latin typeface="Times New Roman" panose="02020603050405020304" pitchFamily="18" charset="0"/>
              </a:rPr>
              <a:t>41</a:t>
            </a:r>
            <a:r>
              <a:rPr lang="en-CA" b="0" i="0" dirty="0">
                <a:solidFill>
                  <a:srgbClr val="000000"/>
                </a:solidFill>
                <a:effectLst/>
                <a:latin typeface="Times New Roman" panose="02020603050405020304" pitchFamily="18" charset="0"/>
              </a:rPr>
              <a:t>(S1), S784. https://doi.org/10.1016/j.eurpsy.2017.01.1496</a:t>
            </a:r>
          </a:p>
          <a:p>
            <a:r>
              <a:rPr lang="en-CA" b="0" i="0" dirty="0" err="1">
                <a:solidFill>
                  <a:srgbClr val="000000"/>
                </a:solidFill>
                <a:effectLst/>
                <a:latin typeface="Times New Roman" panose="02020603050405020304" pitchFamily="18" charset="0"/>
              </a:rPr>
              <a:t>Voon</a:t>
            </a:r>
            <a:r>
              <a:rPr lang="en-CA" b="0" i="0" dirty="0">
                <a:solidFill>
                  <a:srgbClr val="000000"/>
                </a:solidFill>
                <a:effectLst/>
                <a:latin typeface="Times New Roman" panose="02020603050405020304" pitchFamily="18" charset="0"/>
              </a:rPr>
              <a:t>, V., Mole, T. B., Banca, P., Porter, L., Morris, L., Mitchell, S., Lapa, T. R., Karr, J., Harrison, N. A., Potenza, M., &amp; Irvine, M. (2014). Neural correlates of sexual cue reactivity in individuals with and without Compulsive Sexual Behaviours. </a:t>
            </a:r>
            <a:r>
              <a:rPr lang="en-CA" b="0" i="1" dirty="0" err="1">
                <a:solidFill>
                  <a:srgbClr val="000000"/>
                </a:solidFill>
                <a:effectLst/>
                <a:latin typeface="Times New Roman" panose="02020603050405020304" pitchFamily="18" charset="0"/>
              </a:rPr>
              <a:t>PLoS</a:t>
            </a:r>
            <a:r>
              <a:rPr lang="en-CA" b="0" i="1" dirty="0">
                <a:solidFill>
                  <a:srgbClr val="000000"/>
                </a:solidFill>
                <a:effectLst/>
                <a:latin typeface="Times New Roman" panose="02020603050405020304" pitchFamily="18" charset="0"/>
              </a:rPr>
              <a:t> ONE</a:t>
            </a:r>
            <a:r>
              <a:rPr lang="en-CA" b="0" i="0" dirty="0">
                <a:solidFill>
                  <a:srgbClr val="000000"/>
                </a:solidFill>
                <a:effectLst/>
                <a:latin typeface="Times New Roman" panose="02020603050405020304" pitchFamily="18" charset="0"/>
              </a:rPr>
              <a:t>, 9(7), 1-10. https://pdfs.semanticscholar.org/a413/18f2d3bb6c04796113 adb93c74e86ccd63b9.pdf?_ga=2.263209419.690242277.1636907049-69174705.1620417751</a:t>
            </a:r>
          </a:p>
          <a:p>
            <a:r>
              <a:rPr lang="en-CA" b="0" i="0" dirty="0">
                <a:solidFill>
                  <a:srgbClr val="000000"/>
                </a:solidFill>
                <a:effectLst/>
                <a:latin typeface="Times New Roman" panose="02020603050405020304" pitchFamily="18" charset="0"/>
              </a:rPr>
              <a:t>Williams, R. J., </a:t>
            </a:r>
            <a:r>
              <a:rPr lang="en-CA" b="0" i="0" dirty="0" err="1">
                <a:solidFill>
                  <a:srgbClr val="000000"/>
                </a:solidFill>
                <a:effectLst/>
                <a:latin typeface="Times New Roman" panose="02020603050405020304" pitchFamily="18" charset="0"/>
              </a:rPr>
              <a:t>Volberg</a:t>
            </a:r>
            <a:r>
              <a:rPr lang="en-CA" b="0" i="0" dirty="0">
                <a:solidFill>
                  <a:srgbClr val="000000"/>
                </a:solidFill>
                <a:effectLst/>
                <a:latin typeface="Times New Roman" panose="02020603050405020304" pitchFamily="18" charset="0"/>
              </a:rPr>
              <a:t>, R. A., &amp; Stevens, R. M. (2012). </a:t>
            </a:r>
            <a:r>
              <a:rPr lang="en-CA" b="0" i="1" dirty="0">
                <a:solidFill>
                  <a:srgbClr val="000000"/>
                </a:solidFill>
                <a:effectLst/>
                <a:latin typeface="Times New Roman" panose="02020603050405020304" pitchFamily="18" charset="0"/>
              </a:rPr>
              <a:t>The population prevalence of problem gambling: Methodological influences, standardized rates, jurisdictional differences and worldwide trends. </a:t>
            </a:r>
            <a:r>
              <a:rPr lang="en-CA" b="0" i="0" dirty="0">
                <a:solidFill>
                  <a:srgbClr val="000000"/>
                </a:solidFill>
                <a:effectLst/>
                <a:latin typeface="Times New Roman" panose="02020603050405020304" pitchFamily="18" charset="0"/>
              </a:rPr>
              <a:t> Ontario Problem Gambling Research Centre.  https://opus.uleth.ca/bitstream/handle/10133/3068/2012-PREVALENCE-OPGRC%20(2).pdf</a:t>
            </a:r>
          </a:p>
          <a:p>
            <a:r>
              <a:rPr lang="en-CA" b="0" i="0" dirty="0">
                <a:solidFill>
                  <a:srgbClr val="000000"/>
                </a:solidFill>
                <a:effectLst/>
                <a:latin typeface="Times New Roman" panose="02020603050405020304" pitchFamily="18" charset="0"/>
              </a:rPr>
              <a:t>Zhang, Y. Y., Chen, J. J., Ye, H., &amp; </a:t>
            </a:r>
            <a:r>
              <a:rPr lang="en-CA" b="0" i="0" dirty="0" err="1">
                <a:solidFill>
                  <a:srgbClr val="000000"/>
                </a:solidFill>
                <a:effectLst/>
                <a:latin typeface="Times New Roman" panose="02020603050405020304" pitchFamily="18" charset="0"/>
              </a:rPr>
              <a:t>Volantin</a:t>
            </a:r>
            <a:r>
              <a:rPr lang="en-CA" b="0" i="0" dirty="0">
                <a:solidFill>
                  <a:srgbClr val="000000"/>
                </a:solidFill>
                <a:effectLst/>
                <a:latin typeface="Times New Roman" panose="02020603050405020304" pitchFamily="18" charset="0"/>
              </a:rPr>
              <a:t>, L. (2020). Psychological effects of cognitive behavioral therapy on internet addiction in adolescents: A systematic review protocol. </a:t>
            </a:r>
            <a:r>
              <a:rPr lang="en-CA" b="0" i="1" dirty="0">
                <a:solidFill>
                  <a:srgbClr val="000000"/>
                </a:solidFill>
                <a:effectLst/>
                <a:latin typeface="Times New Roman" panose="02020603050405020304" pitchFamily="18" charset="0"/>
              </a:rPr>
              <a:t>Medicine</a:t>
            </a:r>
            <a:r>
              <a:rPr lang="en-CA" b="0" i="0" dirty="0">
                <a:solidFill>
                  <a:srgbClr val="000000"/>
                </a:solidFill>
                <a:effectLst/>
                <a:latin typeface="Times New Roman" panose="02020603050405020304" pitchFamily="18" charset="0"/>
              </a:rPr>
              <a:t>, </a:t>
            </a:r>
            <a:r>
              <a:rPr lang="en-CA" b="0" i="1" dirty="0">
                <a:solidFill>
                  <a:srgbClr val="000000"/>
                </a:solidFill>
                <a:effectLst/>
                <a:latin typeface="Times New Roman" panose="02020603050405020304" pitchFamily="18" charset="0"/>
              </a:rPr>
              <a:t>99</a:t>
            </a:r>
            <a:r>
              <a:rPr lang="en-CA" b="0" i="0" dirty="0">
                <a:solidFill>
                  <a:srgbClr val="000000"/>
                </a:solidFill>
                <a:effectLst/>
                <a:latin typeface="Times New Roman" panose="02020603050405020304" pitchFamily="18" charset="0"/>
              </a:rPr>
              <a:t>(4), e18456. https://doi.org/10.1097/MD.0000000000018456</a:t>
            </a:r>
          </a:p>
          <a:p>
            <a:endParaRPr lang="en-CA" dirty="0"/>
          </a:p>
        </p:txBody>
      </p:sp>
    </p:spTree>
    <p:extLst>
      <p:ext uri="{BB962C8B-B14F-4D97-AF65-F5344CB8AC3E}">
        <p14:creationId xmlns:p14="http://schemas.microsoft.com/office/powerpoint/2010/main" val="12161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535D-C661-6490-8181-6475309320A7}"/>
              </a:ext>
            </a:extLst>
          </p:cNvPr>
          <p:cNvSpPr>
            <a:spLocks noGrp="1"/>
          </p:cNvSpPr>
          <p:nvPr>
            <p:ph type="title"/>
          </p:nvPr>
        </p:nvSpPr>
        <p:spPr/>
        <p:txBody>
          <a:bodyPr>
            <a:normAutofit/>
          </a:bodyPr>
          <a:lstStyle/>
          <a:p>
            <a:r>
              <a:rPr lang="en-US" sz="3600" b="1" dirty="0"/>
              <a:t>We participate in any number of activities and behaviors depending on a multitude of factors including:</a:t>
            </a:r>
            <a:endParaRPr lang="en-CA" sz="3600" b="1" dirty="0"/>
          </a:p>
        </p:txBody>
      </p:sp>
      <p:sp>
        <p:nvSpPr>
          <p:cNvPr id="3" name="Content Placeholder 2">
            <a:extLst>
              <a:ext uri="{FF2B5EF4-FFF2-40B4-BE49-F238E27FC236}">
                <a16:creationId xmlns:a16="http://schemas.microsoft.com/office/drawing/2014/main" id="{E81A6D13-666D-7EA9-0EDD-6B6C01DC8761}"/>
              </a:ext>
            </a:extLst>
          </p:cNvPr>
          <p:cNvSpPr>
            <a:spLocks noGrp="1"/>
          </p:cNvSpPr>
          <p:nvPr>
            <p:ph idx="1"/>
          </p:nvPr>
        </p:nvSpPr>
        <p:spPr>
          <a:xfrm>
            <a:off x="838200" y="3242325"/>
            <a:ext cx="4449417" cy="1434409"/>
          </a:xfrm>
        </p:spPr>
        <p:txBody>
          <a:bodyPr>
            <a:normAutofit fontScale="25000" lnSpcReduction="20000"/>
          </a:bodyPr>
          <a:lstStyle/>
          <a:p>
            <a:r>
              <a:rPr lang="en-US" sz="9600" dirty="0"/>
              <a:t>Exposure to activities</a:t>
            </a:r>
          </a:p>
          <a:p>
            <a:r>
              <a:rPr lang="en-US" sz="9600" dirty="0"/>
              <a:t>Our upbringing</a:t>
            </a:r>
          </a:p>
          <a:p>
            <a:r>
              <a:rPr lang="en-US" sz="9600" dirty="0"/>
              <a:t>Socio-economic status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Dddddddddddddddddddd</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8"/>
            <a:endParaRPr lang="en-CA" dirty="0"/>
          </a:p>
        </p:txBody>
      </p:sp>
      <p:pic>
        <p:nvPicPr>
          <p:cNvPr id="5" name="Picture 4" descr="A baby looking at a tablet&#10;&#10;Description automatically generated with medium confidence">
            <a:extLst>
              <a:ext uri="{FF2B5EF4-FFF2-40B4-BE49-F238E27FC236}">
                <a16:creationId xmlns:a16="http://schemas.microsoft.com/office/drawing/2014/main" id="{45BC3ED6-EC25-4997-01A7-3740F3537B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87549" y="1825625"/>
            <a:ext cx="4787249" cy="4267811"/>
          </a:xfrm>
          <a:prstGeom prst="rect">
            <a:avLst/>
          </a:prstGeom>
        </p:spPr>
      </p:pic>
      <p:sp>
        <p:nvSpPr>
          <p:cNvPr id="6" name="TextBox 5">
            <a:extLst>
              <a:ext uri="{FF2B5EF4-FFF2-40B4-BE49-F238E27FC236}">
                <a16:creationId xmlns:a16="http://schemas.microsoft.com/office/drawing/2014/main" id="{6826C998-D080-0C28-933B-9DC027649774}"/>
              </a:ext>
            </a:extLst>
          </p:cNvPr>
          <p:cNvSpPr txBox="1"/>
          <p:nvPr/>
        </p:nvSpPr>
        <p:spPr>
          <a:xfrm>
            <a:off x="6387549" y="6240187"/>
            <a:ext cx="4787249" cy="230832"/>
          </a:xfrm>
          <a:prstGeom prst="rect">
            <a:avLst/>
          </a:prstGeom>
          <a:noFill/>
        </p:spPr>
        <p:txBody>
          <a:bodyPr wrap="square" rtlCol="0">
            <a:spAutoFit/>
          </a:bodyPr>
          <a:lstStyle/>
          <a:p>
            <a:r>
              <a:rPr lang="en-CA" sz="900">
                <a:hlinkClick r:id="rId3" tooltip="http://flickr.com/photos/henriksent/6774634275"/>
              </a:rPr>
              <a:t>This Photo</a:t>
            </a:r>
            <a:r>
              <a:rPr lang="en-CA" sz="900"/>
              <a:t> by Unknown Author is licensed under </a:t>
            </a:r>
            <a:r>
              <a:rPr lang="en-CA" sz="900">
                <a:hlinkClick r:id="rId4" tooltip="https://creativecommons.org/licenses/by/3.0/"/>
              </a:rPr>
              <a:t>CC BY</a:t>
            </a:r>
            <a:endParaRPr lang="en-CA" sz="900"/>
          </a:p>
        </p:txBody>
      </p:sp>
    </p:spTree>
    <p:extLst>
      <p:ext uri="{BB962C8B-B14F-4D97-AF65-F5344CB8AC3E}">
        <p14:creationId xmlns:p14="http://schemas.microsoft.com/office/powerpoint/2010/main" val="40961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DF6C-0425-B0FD-0FD5-BFF3B0117DCC}"/>
              </a:ext>
            </a:extLst>
          </p:cNvPr>
          <p:cNvSpPr>
            <a:spLocks noGrp="1"/>
          </p:cNvSpPr>
          <p:nvPr>
            <p:ph type="title"/>
          </p:nvPr>
        </p:nvSpPr>
        <p:spPr>
          <a:xfrm>
            <a:off x="4965430" y="629268"/>
            <a:ext cx="6586491" cy="1286160"/>
          </a:xfrm>
        </p:spPr>
        <p:txBody>
          <a:bodyPr anchor="b">
            <a:normAutofit/>
          </a:bodyPr>
          <a:lstStyle/>
          <a:p>
            <a:r>
              <a:rPr lang="en-US"/>
              <a:t>Coping skills</a:t>
            </a:r>
            <a:endParaRPr lang="en-CA"/>
          </a:p>
        </p:txBody>
      </p:sp>
      <p:sp>
        <p:nvSpPr>
          <p:cNvPr id="3" name="Content Placeholder 2">
            <a:extLst>
              <a:ext uri="{FF2B5EF4-FFF2-40B4-BE49-F238E27FC236}">
                <a16:creationId xmlns:a16="http://schemas.microsoft.com/office/drawing/2014/main" id="{00147B9E-9653-CD72-29F2-AA450E5649C3}"/>
              </a:ext>
            </a:extLst>
          </p:cNvPr>
          <p:cNvSpPr>
            <a:spLocks noGrp="1"/>
          </p:cNvSpPr>
          <p:nvPr>
            <p:ph idx="1"/>
          </p:nvPr>
        </p:nvSpPr>
        <p:spPr>
          <a:xfrm>
            <a:off x="4965431" y="2438400"/>
            <a:ext cx="6586489" cy="3785419"/>
          </a:xfrm>
        </p:spPr>
        <p:txBody>
          <a:bodyPr>
            <a:normAutofit/>
          </a:bodyPr>
          <a:lstStyle/>
          <a:p>
            <a:r>
              <a:rPr lang="en-US" sz="2000" dirty="0"/>
              <a:t>Most people have activities they enjoy doing, and activities that help them cope with life’s daily stressors, more significant stresses or even traumatic experiences. </a:t>
            </a:r>
          </a:p>
          <a:p>
            <a:r>
              <a:rPr lang="en-US" sz="2000" dirty="0"/>
              <a:t>Coping skills are important, and as Social Service workers, having a set of effective coping skills for managing stress is important.  You can help your clients discover coping skills that are healthy.</a:t>
            </a:r>
            <a:endParaRPr lang="en-CA" sz="2000" dirty="0"/>
          </a:p>
        </p:txBody>
      </p:sp>
      <p:pic>
        <p:nvPicPr>
          <p:cNvPr id="5" name="Picture 4" descr="A couple of women sitting on a couch&#10;&#10;Description automatically generated with low confidence">
            <a:extLst>
              <a:ext uri="{FF2B5EF4-FFF2-40B4-BE49-F238E27FC236}">
                <a16:creationId xmlns:a16="http://schemas.microsoft.com/office/drawing/2014/main" id="{872C0110-1CCB-3EA2-A916-8E063DD062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21" r="17185"/>
          <a:stretch/>
        </p:blipFill>
        <p:spPr>
          <a:xfrm>
            <a:off x="20" y="10"/>
            <a:ext cx="4635571" cy="6857990"/>
          </a:xfrm>
          <a:prstGeom prst="rect">
            <a:avLst/>
          </a:prstGeom>
          <a:effectLst/>
        </p:spPr>
      </p:pic>
      <p:cxnSp>
        <p:nvCxnSpPr>
          <p:cNvPr id="18"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956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115779-E1E5-AB8A-6D5C-EB9D79CBD127}"/>
              </a:ext>
            </a:extLst>
          </p:cNvPr>
          <p:cNvSpPr txBox="1"/>
          <p:nvPr/>
        </p:nvSpPr>
        <p:spPr>
          <a:xfrm>
            <a:off x="2176264" y="665794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meditationlifeskills.com/coping-strategies-for-kid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112198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83296-D26B-3AC1-C96B-DBDDAD704700}"/>
              </a:ext>
            </a:extLst>
          </p:cNvPr>
          <p:cNvSpPr>
            <a:spLocks noGrp="1"/>
          </p:cNvSpPr>
          <p:nvPr>
            <p:ph type="title"/>
          </p:nvPr>
        </p:nvSpPr>
        <p:spPr/>
        <p:txBody>
          <a:bodyPr/>
          <a:lstStyle/>
          <a:p>
            <a:r>
              <a:rPr lang="en-US" dirty="0"/>
              <a:t>Features of a Substance Use Disorder</a:t>
            </a:r>
            <a:endParaRPr lang="en-CA" dirty="0"/>
          </a:p>
        </p:txBody>
      </p:sp>
      <p:graphicFrame>
        <p:nvGraphicFramePr>
          <p:cNvPr id="7" name="Content Placeholder 2">
            <a:extLst>
              <a:ext uri="{FF2B5EF4-FFF2-40B4-BE49-F238E27FC236}">
                <a16:creationId xmlns:a16="http://schemas.microsoft.com/office/drawing/2014/main" id="{2F48C528-433B-53CA-0963-D84CFB598968}"/>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35B3C511-58C0-9008-B494-32C12367C44A}"/>
              </a:ext>
            </a:extLst>
          </p:cNvPr>
          <p:cNvSpPr>
            <a:spLocks noGrp="1"/>
          </p:cNvSpPr>
          <p:nvPr>
            <p:ph sz="half" idx="2"/>
          </p:nvPr>
        </p:nvSpPr>
        <p:spPr>
          <a:xfrm>
            <a:off x="6410739" y="1690687"/>
            <a:ext cx="5181600" cy="4351337"/>
          </a:xfrm>
        </p:spPr>
        <p:txBody>
          <a:bodyPr>
            <a:normAutofit/>
          </a:bodyPr>
          <a:lstStyle/>
          <a:p>
            <a:pPr marL="0" indent="0" algn="ctr">
              <a:buNone/>
            </a:pPr>
            <a:r>
              <a:rPr lang="en-US" dirty="0"/>
              <a:t>If this is the criteria for a substance use disorder, is it possible for a </a:t>
            </a:r>
            <a:r>
              <a:rPr lang="en-US" dirty="0" err="1"/>
              <a:t>behaviour</a:t>
            </a:r>
            <a:r>
              <a:rPr lang="en-US" dirty="0"/>
              <a:t> to fall in this category?  </a:t>
            </a:r>
          </a:p>
          <a:p>
            <a:pPr marL="0" indent="0" algn="ctr">
              <a:buNone/>
            </a:pPr>
            <a:endParaRPr lang="en-US" dirty="0"/>
          </a:p>
          <a:p>
            <a:pPr marL="0" indent="0" algn="ctr">
              <a:buNone/>
            </a:pPr>
            <a:r>
              <a:rPr lang="en-US" dirty="0"/>
              <a:t>When does an activity become an addiction or disorder?</a:t>
            </a:r>
          </a:p>
          <a:p>
            <a:endParaRPr lang="en-CA" dirty="0"/>
          </a:p>
        </p:txBody>
      </p:sp>
    </p:spTree>
    <p:extLst>
      <p:ext uri="{BB962C8B-B14F-4D97-AF65-F5344CB8AC3E}">
        <p14:creationId xmlns:p14="http://schemas.microsoft.com/office/powerpoint/2010/main" val="144991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CAF2-9FE1-7480-6A3D-544EAFB68273}"/>
              </a:ext>
            </a:extLst>
          </p:cNvPr>
          <p:cNvSpPr>
            <a:spLocks noGrp="1"/>
          </p:cNvSpPr>
          <p:nvPr>
            <p:ph type="title"/>
          </p:nvPr>
        </p:nvSpPr>
        <p:spPr/>
        <p:txBody>
          <a:bodyPr/>
          <a:lstStyle/>
          <a:p>
            <a:pPr algn="ctr"/>
            <a:r>
              <a:rPr lang="en-US" dirty="0"/>
              <a:t>What Is a Process Addiction</a:t>
            </a:r>
            <a:endParaRPr lang="en-CA" dirty="0"/>
          </a:p>
        </p:txBody>
      </p:sp>
      <p:pic>
        <p:nvPicPr>
          <p:cNvPr id="4" name="Online Media 3" title="What is a Process Addiction?">
            <a:hlinkClick r:id="" action="ppaction://media"/>
            <a:extLst>
              <a:ext uri="{FF2B5EF4-FFF2-40B4-BE49-F238E27FC236}">
                <a16:creationId xmlns:a16="http://schemas.microsoft.com/office/drawing/2014/main" id="{E3E34276-4A0B-3F5C-4757-B4F3721C2F9B}"/>
              </a:ext>
            </a:extLst>
          </p:cNvPr>
          <p:cNvPicPr>
            <a:picLocks noGrp="1" noRot="1" noChangeAspect="1"/>
          </p:cNvPicPr>
          <p:nvPr>
            <p:ph idx="1"/>
            <a:videoFile r:link="rId1"/>
          </p:nvPr>
        </p:nvPicPr>
        <p:blipFill>
          <a:blip r:embed="rId3"/>
          <a:stretch>
            <a:fillRect/>
          </a:stretch>
        </p:blipFill>
        <p:spPr>
          <a:xfrm>
            <a:off x="1870019" y="1690688"/>
            <a:ext cx="8451962" cy="4775682"/>
          </a:xfrm>
          <a:prstGeom prst="rect">
            <a:avLst/>
          </a:prstGeom>
        </p:spPr>
      </p:pic>
      <p:sp>
        <p:nvSpPr>
          <p:cNvPr id="6" name="TextBox 5">
            <a:extLst>
              <a:ext uri="{FF2B5EF4-FFF2-40B4-BE49-F238E27FC236}">
                <a16:creationId xmlns:a16="http://schemas.microsoft.com/office/drawing/2014/main" id="{B4C7B358-A84A-7D07-F936-F7C86D3D7104}"/>
              </a:ext>
            </a:extLst>
          </p:cNvPr>
          <p:cNvSpPr txBox="1"/>
          <p:nvPr/>
        </p:nvSpPr>
        <p:spPr>
          <a:xfrm>
            <a:off x="1870019" y="1690688"/>
            <a:ext cx="6098344" cy="369332"/>
          </a:xfrm>
          <a:prstGeom prst="rect">
            <a:avLst/>
          </a:prstGeom>
          <a:noFill/>
        </p:spPr>
        <p:txBody>
          <a:bodyPr wrap="square">
            <a:spAutoFit/>
          </a:bodyPr>
          <a:lstStyle/>
          <a:p>
            <a:r>
              <a:rPr lang="en-CA" dirty="0"/>
              <a:t>https://youtu.be/oZjZcSOGj6o</a:t>
            </a:r>
          </a:p>
        </p:txBody>
      </p:sp>
      <p:sp>
        <p:nvSpPr>
          <p:cNvPr id="8" name="TextBox 7">
            <a:extLst>
              <a:ext uri="{FF2B5EF4-FFF2-40B4-BE49-F238E27FC236}">
                <a16:creationId xmlns:a16="http://schemas.microsoft.com/office/drawing/2014/main" id="{8579F34F-8D07-5075-F84E-2EACA4B2E71F}"/>
              </a:ext>
            </a:extLst>
          </p:cNvPr>
          <p:cNvSpPr txBox="1"/>
          <p:nvPr/>
        </p:nvSpPr>
        <p:spPr>
          <a:xfrm>
            <a:off x="1870019" y="6492875"/>
            <a:ext cx="6096000" cy="369332"/>
          </a:xfrm>
          <a:prstGeom prst="rect">
            <a:avLst/>
          </a:prstGeom>
          <a:noFill/>
        </p:spPr>
        <p:txBody>
          <a:bodyPr wrap="square">
            <a:spAutoFit/>
          </a:bodyPr>
          <a:lstStyle/>
          <a:p>
            <a:r>
              <a:rPr lang="en-US" dirty="0"/>
              <a:t>(Sunrise Residential Treatment Centre, 2015).</a:t>
            </a:r>
            <a:endParaRPr lang="en-CA" dirty="0"/>
          </a:p>
        </p:txBody>
      </p:sp>
    </p:spTree>
    <p:extLst>
      <p:ext uri="{BB962C8B-B14F-4D97-AF65-F5344CB8AC3E}">
        <p14:creationId xmlns:p14="http://schemas.microsoft.com/office/powerpoint/2010/main" val="1864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45F20-3B79-2818-260B-23A327F17713}"/>
              </a:ext>
            </a:extLst>
          </p:cNvPr>
          <p:cNvSpPr>
            <a:spLocks noGrp="1"/>
          </p:cNvSpPr>
          <p:nvPr>
            <p:ph type="title"/>
          </p:nvPr>
        </p:nvSpPr>
        <p:spPr>
          <a:xfrm>
            <a:off x="841248" y="548640"/>
            <a:ext cx="3600860" cy="5431536"/>
          </a:xfrm>
        </p:spPr>
        <p:txBody>
          <a:bodyPr>
            <a:normAutofit/>
          </a:bodyPr>
          <a:lstStyle/>
          <a:p>
            <a:r>
              <a:rPr lang="en-US" sz="5400"/>
              <a:t>A Behaviour Can Be a Disorder:</a:t>
            </a:r>
            <a:endParaRPr lang="en-CA"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B16A3AB-5D33-00F0-B4A5-08C4D90E707A}"/>
              </a:ext>
            </a:extLst>
          </p:cNvPr>
          <p:cNvSpPr>
            <a:spLocks noGrp="1"/>
          </p:cNvSpPr>
          <p:nvPr>
            <p:ph idx="1"/>
          </p:nvPr>
        </p:nvSpPr>
        <p:spPr>
          <a:xfrm>
            <a:off x="5126418" y="552091"/>
            <a:ext cx="6224335" cy="5431536"/>
          </a:xfrm>
        </p:spPr>
        <p:txBody>
          <a:bodyPr anchor="ctr">
            <a:normAutofit/>
          </a:bodyPr>
          <a:lstStyle/>
          <a:p>
            <a:pPr marL="0" indent="0">
              <a:buNone/>
            </a:pPr>
            <a:r>
              <a:rPr lang="en-US" sz="1700" dirty="0"/>
              <a:t>“</a:t>
            </a:r>
            <a:r>
              <a:rPr lang="en-US" sz="1700" dirty="0" err="1"/>
              <a:t>Behavioural</a:t>
            </a:r>
            <a:r>
              <a:rPr lang="en-US" sz="1700" dirty="0"/>
              <a:t> addictions result in a failure to resist an impulse, drive, or temptation to perform an act that is harmful to the person or to others” (Grant et al., 2013, p. 252).  </a:t>
            </a:r>
          </a:p>
          <a:p>
            <a:r>
              <a:rPr lang="en-US" sz="1700" dirty="0"/>
              <a:t>Grant et al., (2013) suggest that “</a:t>
            </a:r>
            <a:r>
              <a:rPr lang="en-US" sz="1700" dirty="0" err="1"/>
              <a:t>behavioural</a:t>
            </a:r>
            <a:r>
              <a:rPr lang="en-US" sz="1700" dirty="0"/>
              <a:t> addictions include:</a:t>
            </a:r>
          </a:p>
          <a:p>
            <a:r>
              <a:rPr lang="en-US" sz="1700" dirty="0"/>
              <a:t>Pathological gambling</a:t>
            </a:r>
          </a:p>
          <a:p>
            <a:r>
              <a:rPr lang="en-US" sz="1700" dirty="0"/>
              <a:t>Kleptomania</a:t>
            </a:r>
          </a:p>
          <a:p>
            <a:r>
              <a:rPr lang="en-US" sz="1700" dirty="0"/>
              <a:t>Pyromania</a:t>
            </a:r>
          </a:p>
          <a:p>
            <a:r>
              <a:rPr lang="en-US" sz="1700" dirty="0"/>
              <a:t>Compulsive buying</a:t>
            </a:r>
          </a:p>
          <a:p>
            <a:r>
              <a:rPr lang="en-US" sz="1700" dirty="0"/>
              <a:t>Compulsive sexual </a:t>
            </a:r>
            <a:r>
              <a:rPr lang="en-US" sz="1700" dirty="0" err="1"/>
              <a:t>behaviour</a:t>
            </a:r>
            <a:endParaRPr lang="en-US" sz="1700" dirty="0"/>
          </a:p>
          <a:p>
            <a:r>
              <a:rPr lang="en-US" sz="1700" dirty="0"/>
              <a:t>Internet addiction</a:t>
            </a:r>
          </a:p>
          <a:p>
            <a:r>
              <a:rPr lang="en-US" sz="1700" dirty="0"/>
              <a:t>Binge eating disorder” (p. 252)</a:t>
            </a:r>
          </a:p>
          <a:p>
            <a:pPr marL="0" indent="0">
              <a:buNone/>
            </a:pPr>
            <a:endParaRPr lang="en-US" sz="1700" dirty="0"/>
          </a:p>
          <a:p>
            <a:pPr marL="0" indent="0">
              <a:buNone/>
            </a:pPr>
            <a:r>
              <a:rPr lang="en-US" sz="1700" dirty="0"/>
              <a:t>According to the DSM-V, only one </a:t>
            </a:r>
            <a:r>
              <a:rPr lang="en-US" sz="1700" dirty="0" err="1"/>
              <a:t>behaviour</a:t>
            </a:r>
            <a:r>
              <a:rPr lang="en-US" sz="1700" dirty="0"/>
              <a:t> is currently considered a disorder: gambling.</a:t>
            </a:r>
            <a:endParaRPr lang="en-CA" sz="1700" dirty="0"/>
          </a:p>
        </p:txBody>
      </p:sp>
    </p:spTree>
    <p:extLst>
      <p:ext uri="{BB962C8B-B14F-4D97-AF65-F5344CB8AC3E}">
        <p14:creationId xmlns:p14="http://schemas.microsoft.com/office/powerpoint/2010/main" val="233780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Playing Cards">
            <a:extLst>
              <a:ext uri="{FF2B5EF4-FFF2-40B4-BE49-F238E27FC236}">
                <a16:creationId xmlns:a16="http://schemas.microsoft.com/office/drawing/2014/main" id="{D48B0C2C-2DB8-E347-6C5B-A37065634B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Arc 1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561550-FC28-89B1-7AE7-C8DB2FC8B3C1}"/>
              </a:ext>
            </a:extLst>
          </p:cNvPr>
          <p:cNvSpPr>
            <a:spLocks noGrp="1"/>
          </p:cNvSpPr>
          <p:nvPr>
            <p:ph type="title"/>
          </p:nvPr>
        </p:nvSpPr>
        <p:spPr>
          <a:xfrm>
            <a:off x="838201" y="479493"/>
            <a:ext cx="5257800" cy="1325563"/>
          </a:xfrm>
        </p:spPr>
        <p:txBody>
          <a:bodyPr>
            <a:normAutofit/>
          </a:bodyPr>
          <a:lstStyle/>
          <a:p>
            <a:r>
              <a:rPr lang="en-US" sz="3700"/>
              <a:t>Process Addiction: Gambling and the DSM-V</a:t>
            </a:r>
            <a:endParaRPr lang="en-CA" sz="3700"/>
          </a:p>
        </p:txBody>
      </p:sp>
      <p:sp>
        <p:nvSpPr>
          <p:cNvPr id="3" name="Content Placeholder 2">
            <a:extLst>
              <a:ext uri="{FF2B5EF4-FFF2-40B4-BE49-F238E27FC236}">
                <a16:creationId xmlns:a16="http://schemas.microsoft.com/office/drawing/2014/main" id="{5D25C937-EB36-FD94-48F6-51E5FD64B0F1}"/>
              </a:ext>
            </a:extLst>
          </p:cNvPr>
          <p:cNvSpPr>
            <a:spLocks noGrp="1"/>
          </p:cNvSpPr>
          <p:nvPr>
            <p:ph idx="1"/>
          </p:nvPr>
        </p:nvSpPr>
        <p:spPr>
          <a:xfrm>
            <a:off x="838201" y="1984443"/>
            <a:ext cx="5257800" cy="4192520"/>
          </a:xfrm>
        </p:spPr>
        <p:txBody>
          <a:bodyPr>
            <a:normAutofit/>
          </a:bodyPr>
          <a:lstStyle/>
          <a:p>
            <a:pPr marL="0" indent="0">
              <a:buNone/>
            </a:pPr>
            <a:r>
              <a:rPr lang="en-US" sz="2000" dirty="0"/>
              <a:t> At this time there does not seem to be a consensus among researchers on process/</a:t>
            </a:r>
            <a:r>
              <a:rPr lang="en-US" sz="2000" dirty="0" err="1"/>
              <a:t>behavioural</a:t>
            </a:r>
            <a:r>
              <a:rPr lang="en-US" sz="2000" dirty="0"/>
              <a:t> addiction related to the DSM-V. </a:t>
            </a:r>
          </a:p>
          <a:p>
            <a:pPr marL="0" indent="0">
              <a:buNone/>
            </a:pPr>
            <a:r>
              <a:rPr lang="en-US" sz="2000" dirty="0"/>
              <a:t>Gambling in section 5.2, as identified/quantified in the DSM -5 as a disorder:</a:t>
            </a:r>
          </a:p>
          <a:p>
            <a:pPr marL="0" indent="0">
              <a:buNone/>
            </a:pPr>
            <a:r>
              <a:rPr lang="en-US" sz="2000" dirty="0"/>
              <a:t>-“Of existing disorders, only gambling had enough in common with substance use disorders to justify its inclusion” (Grant &amp; Chamberlain, 2016, p. 300).  We will also examine other disorders as suggested by Grant et al (2013).</a:t>
            </a:r>
            <a:endParaRPr lang="en-CA" sz="2000" dirty="0"/>
          </a:p>
        </p:txBody>
      </p:sp>
    </p:spTree>
    <p:extLst>
      <p:ext uri="{BB962C8B-B14F-4D97-AF65-F5344CB8AC3E}">
        <p14:creationId xmlns:p14="http://schemas.microsoft.com/office/powerpoint/2010/main" val="318933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84C61F55-8AD7-99A6-ECDE-AA6182962798}"/>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t>Behaviors as Addictions and WHO</a:t>
            </a:r>
          </a:p>
        </p:txBody>
      </p:sp>
      <p:sp>
        <p:nvSpPr>
          <p:cNvPr id="3" name="Content Placeholder 2">
            <a:extLst>
              <a:ext uri="{FF2B5EF4-FFF2-40B4-BE49-F238E27FC236}">
                <a16:creationId xmlns:a16="http://schemas.microsoft.com/office/drawing/2014/main" id="{A02B9141-CDF6-D79F-AA61-70E78D284B61}"/>
              </a:ext>
            </a:extLst>
          </p:cNvPr>
          <p:cNvSpPr>
            <a:spLocks noGrp="1"/>
          </p:cNvSpPr>
          <p:nvPr>
            <p:ph sz="half" idx="1"/>
          </p:nvPr>
        </p:nvSpPr>
        <p:spPr>
          <a:xfrm>
            <a:off x="838200" y="1825625"/>
            <a:ext cx="5393361" cy="4351338"/>
          </a:xfrm>
        </p:spPr>
        <p:txBody>
          <a:bodyPr vert="horz" lIns="91440" tIns="45720" rIns="91440" bIns="45720" rtlCol="0">
            <a:normAutofit/>
          </a:bodyPr>
          <a:lstStyle/>
          <a:p>
            <a:pPr marL="0"/>
            <a:r>
              <a:rPr lang="en-US"/>
              <a:t>The World Health Organization would suggest other behaviours be considered as they have “held annual meetings since 2014 to discuss pressing needs, research agendas and policy initiatives related to Internet use, with gaming disorder being proposed as a formal diagnosis” (Potenza et al., 2018, p. 30).</a:t>
            </a:r>
          </a:p>
        </p:txBody>
      </p:sp>
      <p:pic>
        <p:nvPicPr>
          <p:cNvPr id="7" name="Content Placeholder 6" descr="Logo, icon&#10;&#10;Description automatically generated">
            <a:extLst>
              <a:ext uri="{FF2B5EF4-FFF2-40B4-BE49-F238E27FC236}">
                <a16:creationId xmlns:a16="http://schemas.microsoft.com/office/drawing/2014/main" id="{F7B75A06-784A-4439-7187-6404CFA9654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081" r="1492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399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0BA444A991944CB2E28A4A9EC9ED09" ma:contentTypeVersion="14" ma:contentTypeDescription="Create a new document." ma:contentTypeScope="" ma:versionID="ca9bb5cd47148e9c4147d361ccf700db">
  <xsd:schema xmlns:xsd="http://www.w3.org/2001/XMLSchema" xmlns:xs="http://www.w3.org/2001/XMLSchema" xmlns:p="http://schemas.microsoft.com/office/2006/metadata/properties" xmlns:ns3="d98d3ddf-1626-4aa3-a8ce-c711c8ab8206" xmlns:ns4="9402ece2-74f2-438f-a560-a276ab24c45f" targetNamespace="http://schemas.microsoft.com/office/2006/metadata/properties" ma:root="true" ma:fieldsID="61ab40ec055401c600d378c2ed929d72" ns3:_="" ns4:_="">
    <xsd:import namespace="d98d3ddf-1626-4aa3-a8ce-c711c8ab8206"/>
    <xsd:import namespace="9402ece2-74f2-438f-a560-a276ab24c4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d3ddf-1626-4aa3-a8ce-c711c8ab82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2ece2-74f2-438f-a560-a276ab24c4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D17C2-EBCC-4444-B290-E95DE63BD631}">
  <ds:schemaRefs>
    <ds:schemaRef ds:uri="http://schemas.microsoft.com/sharepoint/v3/contenttype/forms"/>
  </ds:schemaRefs>
</ds:datastoreItem>
</file>

<file path=customXml/itemProps2.xml><?xml version="1.0" encoding="utf-8"?>
<ds:datastoreItem xmlns:ds="http://schemas.openxmlformats.org/officeDocument/2006/customXml" ds:itemID="{1DE7C465-C040-48C2-8F9F-D6BF4CF07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d3ddf-1626-4aa3-a8ce-c711c8ab8206"/>
    <ds:schemaRef ds:uri="9402ece2-74f2-438f-a560-a276ab24c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C1A43-6F17-4601-99A7-7335A18FB410}">
  <ds:schemaRefs>
    <ds:schemaRef ds:uri="d98d3ddf-1626-4aa3-a8ce-c711c8ab8206"/>
    <ds:schemaRef ds:uri="http://purl.org/dc/elements/1.1/"/>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9402ece2-74f2-438f-a560-a276ab24c45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1200</TotalTime>
  <Words>2855</Words>
  <Application>Microsoft Office PowerPoint</Application>
  <PresentationFormat>Widescreen</PresentationFormat>
  <Paragraphs>1628</Paragraphs>
  <Slides>26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Exploring Substance Use in Canada. A Curriculum for Social Service Workers</vt:lpstr>
      <vt:lpstr>Learning Objectives:</vt:lpstr>
      <vt:lpstr>We participate in any number of activities and behaviors depending on a multitude of factors including:</vt:lpstr>
      <vt:lpstr>Coping skills</vt:lpstr>
      <vt:lpstr>Features of a Substance Use Disorder</vt:lpstr>
      <vt:lpstr>What Is a Process Addiction</vt:lpstr>
      <vt:lpstr>A Behaviour Can Be a Disorder:</vt:lpstr>
      <vt:lpstr>Process Addiction: Gambling and the DSM-V</vt:lpstr>
      <vt:lpstr>Behaviors as Addictions and WHO</vt:lpstr>
      <vt:lpstr>How are process addiction and substance use disorders similar? </vt:lpstr>
      <vt:lpstr>Gambling </vt:lpstr>
      <vt:lpstr>Gambling on Addiction</vt:lpstr>
      <vt:lpstr>Gambling Disorders</vt:lpstr>
      <vt:lpstr>Who is at Risk?</vt:lpstr>
      <vt:lpstr>Social Service Workers and Problem Gambling Support</vt:lpstr>
      <vt:lpstr>Behavioural Addictions Defined By Health Researchers In Canada</vt:lpstr>
      <vt:lpstr>Compulsive Eating: Brainstorm</vt:lpstr>
      <vt:lpstr>Food Addiction</vt:lpstr>
      <vt:lpstr>Compulsive Sexual Behaviours (CSB)</vt:lpstr>
      <vt:lpstr>Similarities Between Substanse Abuse and CSB</vt:lpstr>
      <vt:lpstr>Compulsive Internet Use: Brainstorm</vt:lpstr>
      <vt:lpstr>Compulsive Internet Use (CIU)</vt:lpstr>
      <vt:lpstr>Internet Addiction: Is It All In Your Brain?</vt:lpstr>
      <vt:lpstr>Self Care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Substance Use in Canada. A Curriculum for Social Service Workers</dc:title>
  <dc:creator>amber leanna</dc:creator>
  <cp:lastModifiedBy>Crouse,Julie</cp:lastModifiedBy>
  <cp:revision>3</cp:revision>
  <dcterms:created xsi:type="dcterms:W3CDTF">2022-05-25T00:56:23Z</dcterms:created>
  <dcterms:modified xsi:type="dcterms:W3CDTF">2022-06-08T12:33:53Z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0x010100B30BA444A991944CB2E28A4A9EC9ED09</vt:lpwstr>
  </property>
</Properties>
</file>