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2" r:id="rId5"/>
    <p:sldId id="305" r:id="rId6"/>
    <p:sldId id="333" r:id="rId7"/>
    <p:sldId id="334" r:id="rId8"/>
    <p:sldId id="335" r:id="rId9"/>
    <p:sldId id="256" r:id="rId10"/>
    <p:sldId id="337" r:id="rId11"/>
    <p:sldId id="338" r:id="rId12"/>
    <p:sldId id="339" r:id="rId13"/>
    <p:sldId id="340" r:id="rId14"/>
    <p:sldId id="341" r:id="rId15"/>
    <p:sldId id="342" r:id="rId16"/>
    <p:sldId id="343" r:id="rId17"/>
    <p:sldId id="344" r:id="rId18"/>
    <p:sldId id="345" r:id="rId19"/>
    <p:sldId id="347" r:id="rId20"/>
    <p:sldId id="349" r:id="rId21"/>
    <p:sldId id="348" r:id="rId22"/>
    <p:sldId id="346" r:id="rId23"/>
    <p:sldId id="350" r:id="rId24"/>
    <p:sldId id="351" r:id="rId25"/>
    <p:sldId id="352" r:id="rId26"/>
    <p:sldId id="353" r:id="rId27"/>
    <p:sldId id="354" r:id="rId28"/>
    <p:sldId id="356" r:id="rId29"/>
    <p:sldId id="336" r:id="rId30"/>
    <p:sldId id="35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C3F5C1-76CD-4C13-918F-83833348BB43}" v="2" dt="2022-06-08T12:45:52.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use,Julie" userId="8738619b-c4ec-4c6e-bf7e-c79ecf51b25e" providerId="ADAL" clId="{DBC3F5C1-76CD-4C13-918F-83833348BB43}"/>
    <pc:docChg chg="undo custSel delSld modSld">
      <pc:chgData name="Crouse,Julie" userId="8738619b-c4ec-4c6e-bf7e-c79ecf51b25e" providerId="ADAL" clId="{DBC3F5C1-76CD-4C13-918F-83833348BB43}" dt="2022-06-08T12:46:52.488" v="231" actId="47"/>
      <pc:docMkLst>
        <pc:docMk/>
      </pc:docMkLst>
      <pc:sldChg chg="modSp mod">
        <pc:chgData name="Crouse,Julie" userId="8738619b-c4ec-4c6e-bf7e-c79ecf51b25e" providerId="ADAL" clId="{DBC3F5C1-76CD-4C13-918F-83833348BB43}" dt="2022-06-08T12:38:17.598" v="67" actId="20577"/>
        <pc:sldMkLst>
          <pc:docMk/>
          <pc:sldMk cId="2191257569" sldId="256"/>
        </pc:sldMkLst>
        <pc:spChg chg="mod">
          <ac:chgData name="Crouse,Julie" userId="8738619b-c4ec-4c6e-bf7e-c79ecf51b25e" providerId="ADAL" clId="{DBC3F5C1-76CD-4C13-918F-83833348BB43}" dt="2022-06-08T12:38:17.598" v="67" actId="20577"/>
          <ac:spMkLst>
            <pc:docMk/>
            <pc:sldMk cId="2191257569" sldId="256"/>
            <ac:spMk id="4" creationId="{305B9967-6421-7978-58AA-9ACE91008BE3}"/>
          </ac:spMkLst>
        </pc:spChg>
      </pc:sldChg>
      <pc:sldChg chg="modSp mod">
        <pc:chgData name="Crouse,Julie" userId="8738619b-c4ec-4c6e-bf7e-c79ecf51b25e" providerId="ADAL" clId="{DBC3F5C1-76CD-4C13-918F-83833348BB43}" dt="2022-06-08T12:34:53.522" v="1" actId="20577"/>
        <pc:sldMkLst>
          <pc:docMk/>
          <pc:sldMk cId="4231247675" sldId="332"/>
        </pc:sldMkLst>
        <pc:spChg chg="mod">
          <ac:chgData name="Crouse,Julie" userId="8738619b-c4ec-4c6e-bf7e-c79ecf51b25e" providerId="ADAL" clId="{DBC3F5C1-76CD-4C13-918F-83833348BB43}" dt="2022-06-08T12:34:53.522" v="1" actId="20577"/>
          <ac:spMkLst>
            <pc:docMk/>
            <pc:sldMk cId="4231247675" sldId="332"/>
            <ac:spMk id="3" creationId="{E31CF4F7-23EC-1C00-2114-2A2709D94238}"/>
          </ac:spMkLst>
        </pc:spChg>
      </pc:sldChg>
      <pc:sldChg chg="modSp mod">
        <pc:chgData name="Crouse,Julie" userId="8738619b-c4ec-4c6e-bf7e-c79ecf51b25e" providerId="ADAL" clId="{DBC3F5C1-76CD-4C13-918F-83833348BB43}" dt="2022-06-08T12:37:31.412" v="3" actId="1076"/>
        <pc:sldMkLst>
          <pc:docMk/>
          <pc:sldMk cId="2421871263" sldId="334"/>
        </pc:sldMkLst>
        <pc:spChg chg="mod">
          <ac:chgData name="Crouse,Julie" userId="8738619b-c4ec-4c6e-bf7e-c79ecf51b25e" providerId="ADAL" clId="{DBC3F5C1-76CD-4C13-918F-83833348BB43}" dt="2022-06-08T12:37:31.412" v="3" actId="1076"/>
          <ac:spMkLst>
            <pc:docMk/>
            <pc:sldMk cId="2421871263" sldId="334"/>
            <ac:spMk id="6" creationId="{FAD2680F-127F-DA85-A375-C35A556BD556}"/>
          </ac:spMkLst>
        </pc:spChg>
      </pc:sldChg>
      <pc:sldChg chg="modSp mod">
        <pc:chgData name="Crouse,Julie" userId="8738619b-c4ec-4c6e-bf7e-c79ecf51b25e" providerId="ADAL" clId="{DBC3F5C1-76CD-4C13-918F-83833348BB43}" dt="2022-06-08T12:37:53.472" v="44" actId="20577"/>
        <pc:sldMkLst>
          <pc:docMk/>
          <pc:sldMk cId="3417388184" sldId="335"/>
        </pc:sldMkLst>
        <pc:spChg chg="mod">
          <ac:chgData name="Crouse,Julie" userId="8738619b-c4ec-4c6e-bf7e-c79ecf51b25e" providerId="ADAL" clId="{DBC3F5C1-76CD-4C13-918F-83833348BB43}" dt="2022-06-08T12:37:53.472" v="44" actId="20577"/>
          <ac:spMkLst>
            <pc:docMk/>
            <pc:sldMk cId="3417388184" sldId="335"/>
            <ac:spMk id="3" creationId="{6A1A3BD4-AF4B-5A9F-4FA3-B1B830751916}"/>
          </ac:spMkLst>
        </pc:spChg>
      </pc:sldChg>
      <pc:sldChg chg="addSp delSp modSp mod">
        <pc:chgData name="Crouse,Julie" userId="8738619b-c4ec-4c6e-bf7e-c79ecf51b25e" providerId="ADAL" clId="{DBC3F5C1-76CD-4C13-918F-83833348BB43}" dt="2022-06-08T12:39:06.671" v="82" actId="20577"/>
        <pc:sldMkLst>
          <pc:docMk/>
          <pc:sldMk cId="2404117548" sldId="337"/>
        </pc:sldMkLst>
        <pc:spChg chg="mod">
          <ac:chgData name="Crouse,Julie" userId="8738619b-c4ec-4c6e-bf7e-c79ecf51b25e" providerId="ADAL" clId="{DBC3F5C1-76CD-4C13-918F-83833348BB43}" dt="2022-06-08T12:38:51.705" v="75" actId="26606"/>
          <ac:spMkLst>
            <pc:docMk/>
            <pc:sldMk cId="2404117548" sldId="337"/>
            <ac:spMk id="2" creationId="{1D365F9E-D20A-0754-5944-C02CB2C85044}"/>
          </ac:spMkLst>
        </pc:spChg>
        <pc:spChg chg="mod">
          <ac:chgData name="Crouse,Julie" userId="8738619b-c4ec-4c6e-bf7e-c79ecf51b25e" providerId="ADAL" clId="{DBC3F5C1-76CD-4C13-918F-83833348BB43}" dt="2022-06-08T12:38:51.705" v="75" actId="26606"/>
          <ac:spMkLst>
            <pc:docMk/>
            <pc:sldMk cId="2404117548" sldId="337"/>
            <ac:spMk id="3" creationId="{72B47FA2-1782-9709-2D0D-191396E44BA8}"/>
          </ac:spMkLst>
        </pc:spChg>
        <pc:spChg chg="mod">
          <ac:chgData name="Crouse,Julie" userId="8738619b-c4ec-4c6e-bf7e-c79ecf51b25e" providerId="ADAL" clId="{DBC3F5C1-76CD-4C13-918F-83833348BB43}" dt="2022-06-08T12:39:06.671" v="82" actId="20577"/>
          <ac:spMkLst>
            <pc:docMk/>
            <pc:sldMk cId="2404117548" sldId="337"/>
            <ac:spMk id="4" creationId="{96AFEFDD-D493-AC85-E42E-975D8FB823A0}"/>
          </ac:spMkLst>
        </pc:spChg>
        <pc:spChg chg="del">
          <ac:chgData name="Crouse,Julie" userId="8738619b-c4ec-4c6e-bf7e-c79ecf51b25e" providerId="ADAL" clId="{DBC3F5C1-76CD-4C13-918F-83833348BB43}" dt="2022-06-08T12:38:51.705" v="75" actId="26606"/>
          <ac:spMkLst>
            <pc:docMk/>
            <pc:sldMk cId="2404117548" sldId="337"/>
            <ac:spMk id="18" creationId="{4FFBEE45-F140-49D5-85EA-C78C24340B23}"/>
          </ac:spMkLst>
        </pc:spChg>
        <pc:spChg chg="add">
          <ac:chgData name="Crouse,Julie" userId="8738619b-c4ec-4c6e-bf7e-c79ecf51b25e" providerId="ADAL" clId="{DBC3F5C1-76CD-4C13-918F-83833348BB43}" dt="2022-06-08T12:38:51.705" v="75" actId="26606"/>
          <ac:spMkLst>
            <pc:docMk/>
            <pc:sldMk cId="2404117548" sldId="337"/>
            <ac:spMk id="23" creationId="{4FFBEE45-F140-49D5-85EA-C78C24340B23}"/>
          </ac:spMkLst>
        </pc:spChg>
      </pc:sldChg>
      <pc:sldChg chg="modSp mod">
        <pc:chgData name="Crouse,Julie" userId="8738619b-c4ec-4c6e-bf7e-c79ecf51b25e" providerId="ADAL" clId="{DBC3F5C1-76CD-4C13-918F-83833348BB43}" dt="2022-06-08T12:39:53.694" v="96" actId="6549"/>
        <pc:sldMkLst>
          <pc:docMk/>
          <pc:sldMk cId="1706452486" sldId="342"/>
        </pc:sldMkLst>
        <pc:spChg chg="mod">
          <ac:chgData name="Crouse,Julie" userId="8738619b-c4ec-4c6e-bf7e-c79ecf51b25e" providerId="ADAL" clId="{DBC3F5C1-76CD-4C13-918F-83833348BB43}" dt="2022-06-08T12:39:53.694" v="96" actId="6549"/>
          <ac:spMkLst>
            <pc:docMk/>
            <pc:sldMk cId="1706452486" sldId="342"/>
            <ac:spMk id="3" creationId="{ACE7FCF9-03E8-E31D-F7F5-8813F52C988A}"/>
          </ac:spMkLst>
        </pc:spChg>
      </pc:sldChg>
      <pc:sldChg chg="modSp mod">
        <pc:chgData name="Crouse,Julie" userId="8738619b-c4ec-4c6e-bf7e-c79ecf51b25e" providerId="ADAL" clId="{DBC3F5C1-76CD-4C13-918F-83833348BB43}" dt="2022-06-08T12:41:01.389" v="100" actId="27636"/>
        <pc:sldMkLst>
          <pc:docMk/>
          <pc:sldMk cId="113256654" sldId="345"/>
        </pc:sldMkLst>
        <pc:spChg chg="mod">
          <ac:chgData name="Crouse,Julie" userId="8738619b-c4ec-4c6e-bf7e-c79ecf51b25e" providerId="ADAL" clId="{DBC3F5C1-76CD-4C13-918F-83833348BB43}" dt="2022-06-08T12:41:01.359" v="99" actId="27636"/>
          <ac:spMkLst>
            <pc:docMk/>
            <pc:sldMk cId="113256654" sldId="345"/>
            <ac:spMk id="5" creationId="{8327B21D-E53C-9F6E-1436-062C34AB61F4}"/>
          </ac:spMkLst>
        </pc:spChg>
        <pc:spChg chg="mod">
          <ac:chgData name="Crouse,Julie" userId="8738619b-c4ec-4c6e-bf7e-c79ecf51b25e" providerId="ADAL" clId="{DBC3F5C1-76CD-4C13-918F-83833348BB43}" dt="2022-06-08T12:41:01.389" v="100" actId="27636"/>
          <ac:spMkLst>
            <pc:docMk/>
            <pc:sldMk cId="113256654" sldId="345"/>
            <ac:spMk id="10" creationId="{47214D71-0C53-8CB1-A2F6-C3CB91FE4CC6}"/>
          </ac:spMkLst>
        </pc:spChg>
      </pc:sldChg>
      <pc:sldChg chg="modSp mod">
        <pc:chgData name="Crouse,Julie" userId="8738619b-c4ec-4c6e-bf7e-c79ecf51b25e" providerId="ADAL" clId="{DBC3F5C1-76CD-4C13-918F-83833348BB43}" dt="2022-06-08T12:42:29.800" v="117" actId="20577"/>
        <pc:sldMkLst>
          <pc:docMk/>
          <pc:sldMk cId="4275530575" sldId="346"/>
        </pc:sldMkLst>
        <pc:spChg chg="mod">
          <ac:chgData name="Crouse,Julie" userId="8738619b-c4ec-4c6e-bf7e-c79ecf51b25e" providerId="ADAL" clId="{DBC3F5C1-76CD-4C13-918F-83833348BB43}" dt="2022-06-08T12:42:29.800" v="117" actId="20577"/>
          <ac:spMkLst>
            <pc:docMk/>
            <pc:sldMk cId="4275530575" sldId="346"/>
            <ac:spMk id="2" creationId="{6D88728C-E54F-6551-04C4-90ECC07B95BE}"/>
          </ac:spMkLst>
        </pc:spChg>
      </pc:sldChg>
      <pc:sldChg chg="modSp mod">
        <pc:chgData name="Crouse,Julie" userId="8738619b-c4ec-4c6e-bf7e-c79ecf51b25e" providerId="ADAL" clId="{DBC3F5C1-76CD-4C13-918F-83833348BB43}" dt="2022-06-08T12:41:17.570" v="103" actId="27636"/>
        <pc:sldMkLst>
          <pc:docMk/>
          <pc:sldMk cId="287402713" sldId="347"/>
        </pc:sldMkLst>
        <pc:spChg chg="mod">
          <ac:chgData name="Crouse,Julie" userId="8738619b-c4ec-4c6e-bf7e-c79ecf51b25e" providerId="ADAL" clId="{DBC3F5C1-76CD-4C13-918F-83833348BB43}" dt="2022-06-08T12:41:17.570" v="103" actId="27636"/>
          <ac:spMkLst>
            <pc:docMk/>
            <pc:sldMk cId="287402713" sldId="347"/>
            <ac:spMk id="3" creationId="{78A27613-08E3-2AFC-DC1C-BEA106A745C1}"/>
          </ac:spMkLst>
        </pc:spChg>
      </pc:sldChg>
      <pc:sldChg chg="modSp mod">
        <pc:chgData name="Crouse,Julie" userId="8738619b-c4ec-4c6e-bf7e-c79ecf51b25e" providerId="ADAL" clId="{DBC3F5C1-76CD-4C13-918F-83833348BB43}" dt="2022-06-08T12:42:21.332" v="116" actId="14100"/>
        <pc:sldMkLst>
          <pc:docMk/>
          <pc:sldMk cId="35302763" sldId="348"/>
        </pc:sldMkLst>
        <pc:spChg chg="mod">
          <ac:chgData name="Crouse,Julie" userId="8738619b-c4ec-4c6e-bf7e-c79ecf51b25e" providerId="ADAL" clId="{DBC3F5C1-76CD-4C13-918F-83833348BB43}" dt="2022-06-08T12:42:21.332" v="116" actId="14100"/>
          <ac:spMkLst>
            <pc:docMk/>
            <pc:sldMk cId="35302763" sldId="348"/>
            <ac:spMk id="8" creationId="{C617BD8D-70D8-BE17-0526-DC6CA76389BB}"/>
          </ac:spMkLst>
        </pc:spChg>
      </pc:sldChg>
      <pc:sldChg chg="modSp mod">
        <pc:chgData name="Crouse,Julie" userId="8738619b-c4ec-4c6e-bf7e-c79ecf51b25e" providerId="ADAL" clId="{DBC3F5C1-76CD-4C13-918F-83833348BB43}" dt="2022-06-08T12:41:41.400" v="105" actId="14100"/>
        <pc:sldMkLst>
          <pc:docMk/>
          <pc:sldMk cId="3583699620" sldId="349"/>
        </pc:sldMkLst>
        <pc:spChg chg="mod">
          <ac:chgData name="Crouse,Julie" userId="8738619b-c4ec-4c6e-bf7e-c79ecf51b25e" providerId="ADAL" clId="{DBC3F5C1-76CD-4C13-918F-83833348BB43}" dt="2022-06-08T12:41:41.400" v="105" actId="14100"/>
          <ac:spMkLst>
            <pc:docMk/>
            <pc:sldMk cId="3583699620" sldId="349"/>
            <ac:spMk id="3" creationId="{A3541FBC-8938-85F6-6FA8-5E6DAB1FDAA4}"/>
          </ac:spMkLst>
        </pc:spChg>
      </pc:sldChg>
      <pc:sldChg chg="modSp mod">
        <pc:chgData name="Crouse,Julie" userId="8738619b-c4ec-4c6e-bf7e-c79ecf51b25e" providerId="ADAL" clId="{DBC3F5C1-76CD-4C13-918F-83833348BB43}" dt="2022-06-08T12:43:14.848" v="134" actId="20577"/>
        <pc:sldMkLst>
          <pc:docMk/>
          <pc:sldMk cId="4238100751" sldId="350"/>
        </pc:sldMkLst>
        <pc:spChg chg="mod">
          <ac:chgData name="Crouse,Julie" userId="8738619b-c4ec-4c6e-bf7e-c79ecf51b25e" providerId="ADAL" clId="{DBC3F5C1-76CD-4C13-918F-83833348BB43}" dt="2022-06-08T12:43:14.848" v="134" actId="20577"/>
          <ac:spMkLst>
            <pc:docMk/>
            <pc:sldMk cId="4238100751" sldId="350"/>
            <ac:spMk id="3" creationId="{01C8F880-7F60-D7DC-951C-77C2176435C4}"/>
          </ac:spMkLst>
        </pc:spChg>
      </pc:sldChg>
      <pc:sldChg chg="addSp delSp mod">
        <pc:chgData name="Crouse,Julie" userId="8738619b-c4ec-4c6e-bf7e-c79ecf51b25e" providerId="ADAL" clId="{DBC3F5C1-76CD-4C13-918F-83833348BB43}" dt="2022-06-08T12:44:36.663" v="147" actId="9405"/>
        <pc:sldMkLst>
          <pc:docMk/>
          <pc:sldMk cId="1183471964" sldId="351"/>
        </pc:sldMkLst>
        <pc:inkChg chg="add del">
          <ac:chgData name="Crouse,Julie" userId="8738619b-c4ec-4c6e-bf7e-c79ecf51b25e" providerId="ADAL" clId="{DBC3F5C1-76CD-4C13-918F-83833348BB43}" dt="2022-06-08T12:43:41.896" v="136" actId="9405"/>
          <ac:inkMkLst>
            <pc:docMk/>
            <pc:sldMk cId="1183471964" sldId="351"/>
            <ac:inkMk id="2" creationId="{4515886D-5406-6DDE-CB3F-616716A4D551}"/>
          </ac:inkMkLst>
        </pc:inkChg>
        <pc:inkChg chg="add del">
          <ac:chgData name="Crouse,Julie" userId="8738619b-c4ec-4c6e-bf7e-c79ecf51b25e" providerId="ADAL" clId="{DBC3F5C1-76CD-4C13-918F-83833348BB43}" dt="2022-06-08T12:43:54.983" v="138" actId="9405"/>
          <ac:inkMkLst>
            <pc:docMk/>
            <pc:sldMk cId="1183471964" sldId="351"/>
            <ac:inkMk id="3" creationId="{FB2721B0-4005-8126-65E6-B94DCD3107E6}"/>
          </ac:inkMkLst>
        </pc:inkChg>
        <pc:inkChg chg="add">
          <ac:chgData name="Crouse,Julie" userId="8738619b-c4ec-4c6e-bf7e-c79ecf51b25e" providerId="ADAL" clId="{DBC3F5C1-76CD-4C13-918F-83833348BB43}" dt="2022-06-08T12:44:03.751" v="139" actId="9405"/>
          <ac:inkMkLst>
            <pc:docMk/>
            <pc:sldMk cId="1183471964" sldId="351"/>
            <ac:inkMk id="5" creationId="{A51F3EC4-8C06-7913-C6CD-FDE3A73962DC}"/>
          </ac:inkMkLst>
        </pc:inkChg>
        <pc:inkChg chg="add del">
          <ac:chgData name="Crouse,Julie" userId="8738619b-c4ec-4c6e-bf7e-c79ecf51b25e" providerId="ADAL" clId="{DBC3F5C1-76CD-4C13-918F-83833348BB43}" dt="2022-06-08T12:44:36.663" v="147" actId="9405"/>
          <ac:inkMkLst>
            <pc:docMk/>
            <pc:sldMk cId="1183471964" sldId="351"/>
            <ac:inkMk id="7" creationId="{512A7D9B-08E6-5D1B-F3AC-EB28D7608FBA}"/>
          </ac:inkMkLst>
        </pc:inkChg>
      </pc:sldChg>
      <pc:sldChg chg="addSp delSp modSp mod">
        <pc:chgData name="Crouse,Julie" userId="8738619b-c4ec-4c6e-bf7e-c79ecf51b25e" providerId="ADAL" clId="{DBC3F5C1-76CD-4C13-918F-83833348BB43}" dt="2022-06-08T12:45:24.499" v="152"/>
        <pc:sldMkLst>
          <pc:docMk/>
          <pc:sldMk cId="3123940832" sldId="353"/>
        </pc:sldMkLst>
        <pc:spChg chg="mod">
          <ac:chgData name="Crouse,Julie" userId="8738619b-c4ec-4c6e-bf7e-c79ecf51b25e" providerId="ADAL" clId="{DBC3F5C1-76CD-4C13-918F-83833348BB43}" dt="2022-06-08T12:45:18.102" v="150" actId="20577"/>
          <ac:spMkLst>
            <pc:docMk/>
            <pc:sldMk cId="3123940832" sldId="353"/>
            <ac:spMk id="2" creationId="{1E2B7B9A-A0CD-ED41-3A97-2D64E483E908}"/>
          </ac:spMkLst>
        </pc:spChg>
        <pc:spChg chg="add del mod">
          <ac:chgData name="Crouse,Julie" userId="8738619b-c4ec-4c6e-bf7e-c79ecf51b25e" providerId="ADAL" clId="{DBC3F5C1-76CD-4C13-918F-83833348BB43}" dt="2022-06-08T12:45:24.499" v="152"/>
          <ac:spMkLst>
            <pc:docMk/>
            <pc:sldMk cId="3123940832" sldId="353"/>
            <ac:spMk id="7" creationId="{4A060B18-5B57-0511-B40E-958089628948}"/>
          </ac:spMkLst>
        </pc:spChg>
        <pc:inkChg chg="add del">
          <ac:chgData name="Crouse,Julie" userId="8738619b-c4ec-4c6e-bf7e-c79ecf51b25e" providerId="ADAL" clId="{DBC3F5C1-76CD-4C13-918F-83833348BB43}" dt="2022-06-08T12:44:35.728" v="146" actId="9405"/>
          <ac:inkMkLst>
            <pc:docMk/>
            <pc:sldMk cId="3123940832" sldId="353"/>
            <ac:inkMk id="4" creationId="{0C3BECB7-E153-9B65-29F1-B67414A32BCF}"/>
          </ac:inkMkLst>
        </pc:inkChg>
        <pc:inkChg chg="add del">
          <ac:chgData name="Crouse,Julie" userId="8738619b-c4ec-4c6e-bf7e-c79ecf51b25e" providerId="ADAL" clId="{DBC3F5C1-76CD-4C13-918F-83833348BB43}" dt="2022-06-08T12:44:35.628" v="145" actId="9405"/>
          <ac:inkMkLst>
            <pc:docMk/>
            <pc:sldMk cId="3123940832" sldId="353"/>
            <ac:inkMk id="5" creationId="{B7845431-F5EB-AF52-1692-BB0743F01AF4}"/>
          </ac:inkMkLst>
        </pc:inkChg>
        <pc:inkChg chg="add del">
          <ac:chgData name="Crouse,Julie" userId="8738619b-c4ec-4c6e-bf7e-c79ecf51b25e" providerId="ADAL" clId="{DBC3F5C1-76CD-4C13-918F-83833348BB43}" dt="2022-06-08T12:44:33.889" v="144" actId="9405"/>
          <ac:inkMkLst>
            <pc:docMk/>
            <pc:sldMk cId="3123940832" sldId="353"/>
            <ac:inkMk id="6" creationId="{E553AB8E-62D7-4943-1403-7E50FD873601}"/>
          </ac:inkMkLst>
        </pc:inkChg>
      </pc:sldChg>
      <pc:sldChg chg="addSp modSp mod">
        <pc:chgData name="Crouse,Julie" userId="8738619b-c4ec-4c6e-bf7e-c79ecf51b25e" providerId="ADAL" clId="{DBC3F5C1-76CD-4C13-918F-83833348BB43}" dt="2022-06-08T12:45:56.230" v="154" actId="1076"/>
        <pc:sldMkLst>
          <pc:docMk/>
          <pc:sldMk cId="2410638572" sldId="354"/>
        </pc:sldMkLst>
        <pc:spChg chg="add mod">
          <ac:chgData name="Crouse,Julie" userId="8738619b-c4ec-4c6e-bf7e-c79ecf51b25e" providerId="ADAL" clId="{DBC3F5C1-76CD-4C13-918F-83833348BB43}" dt="2022-06-08T12:45:56.230" v="154" actId="1076"/>
          <ac:spMkLst>
            <pc:docMk/>
            <pc:sldMk cId="2410638572" sldId="354"/>
            <ac:spMk id="8" creationId="{6ED9C268-3563-E8A7-9028-9EEE7E5D8EAD}"/>
          </ac:spMkLst>
        </pc:spChg>
      </pc:sldChg>
      <pc:sldChg chg="modSp mod">
        <pc:chgData name="Crouse,Julie" userId="8738619b-c4ec-4c6e-bf7e-c79ecf51b25e" providerId="ADAL" clId="{DBC3F5C1-76CD-4C13-918F-83833348BB43}" dt="2022-06-08T12:46:44.526" v="230" actId="20577"/>
        <pc:sldMkLst>
          <pc:docMk/>
          <pc:sldMk cId="787719039" sldId="356"/>
        </pc:sldMkLst>
        <pc:spChg chg="mod">
          <ac:chgData name="Crouse,Julie" userId="8738619b-c4ec-4c6e-bf7e-c79ecf51b25e" providerId="ADAL" clId="{DBC3F5C1-76CD-4C13-918F-83833348BB43}" dt="2022-06-08T12:46:44.526" v="230" actId="20577"/>
          <ac:spMkLst>
            <pc:docMk/>
            <pc:sldMk cId="787719039" sldId="356"/>
            <ac:spMk id="8" creationId="{531AA156-F54C-33B7-6687-3FE287A8D00E}"/>
          </ac:spMkLst>
        </pc:spChg>
      </pc:sldChg>
      <pc:sldChg chg="del">
        <pc:chgData name="Crouse,Julie" userId="8738619b-c4ec-4c6e-bf7e-c79ecf51b25e" providerId="ADAL" clId="{DBC3F5C1-76CD-4C13-918F-83833348BB43}" dt="2022-06-08T12:46:52.488" v="231" actId="47"/>
        <pc:sldMkLst>
          <pc:docMk/>
          <pc:sldMk cId="3997929121" sldId="35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8T12:44:03.747"/>
    </inkml:context>
    <inkml:brush xml:id="br0">
      <inkml:brushProperty name="width" value="0.05" units="cm"/>
      <inkml:brushProperty name="height" value="0.05" units="cm"/>
    </inkml:brush>
  </inkml:definitions>
  <inkml:trace contextRef="#ctx0" brushRef="#br0">0 192 24575,'5'0'0,"6"0"0,2-5 0,3-1 0,4-5 0,2 0 0,4-3 0,1 0 0,1-1 0,1-4 0,0-3 0,0-2 0,-5-3 0,-7 4-8191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7795-8741-4B59-7CFD-31F5C8731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96F5BCE-374A-F345-63EB-DA4F792774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ABBE47D-4B96-D369-2707-929521BAE41F}"/>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5" name="Footer Placeholder 4">
            <a:extLst>
              <a:ext uri="{FF2B5EF4-FFF2-40B4-BE49-F238E27FC236}">
                <a16:creationId xmlns:a16="http://schemas.microsoft.com/office/drawing/2014/main" id="{1A0A9E88-4A1C-7A36-BD34-785DFBF21A7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B498898-FEE1-595C-669F-140DB3A9C964}"/>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2108292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EB70-95D0-9A37-2911-90EA96EEBD2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479B303-C511-8168-D64F-05A7C2B388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36EA75-19A4-64FA-103A-0875CD858B51}"/>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5" name="Footer Placeholder 4">
            <a:extLst>
              <a:ext uri="{FF2B5EF4-FFF2-40B4-BE49-F238E27FC236}">
                <a16:creationId xmlns:a16="http://schemas.microsoft.com/office/drawing/2014/main" id="{C7A7503E-070E-39DC-B8E5-C449AE615DC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008A9DA-4167-3B46-F068-23AFD6015676}"/>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226578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E3BCF6-9AA6-008D-843C-B9C24D961B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0D767EB-5510-655B-7E23-61EDB3B893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6A5F5B5-B10A-E333-E8F4-32770B1BD8BB}"/>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5" name="Footer Placeholder 4">
            <a:extLst>
              <a:ext uri="{FF2B5EF4-FFF2-40B4-BE49-F238E27FC236}">
                <a16:creationId xmlns:a16="http://schemas.microsoft.com/office/drawing/2014/main" id="{CFA77AEE-3868-B1F2-CD1D-310258B5FD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3226C59-71C9-C7D1-265C-CF551D702C02}"/>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57913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3CFC-EA68-474F-62C0-D77067CD1BA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021CE7A-5404-52FF-C6B1-356753F7B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9E598E-29E3-7202-BDB5-E093C242C28E}"/>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5" name="Footer Placeholder 4">
            <a:extLst>
              <a:ext uri="{FF2B5EF4-FFF2-40B4-BE49-F238E27FC236}">
                <a16:creationId xmlns:a16="http://schemas.microsoft.com/office/drawing/2014/main" id="{341BF554-4143-FF15-EB05-80D27AA135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3674734-6F5B-D3EA-4DD4-F0C58719284D}"/>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247409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26CC-9C74-61F8-59EF-0E347471ED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C0366BF-A262-34CA-2FC8-0932A99A65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2D9F24-2F94-38CA-ED78-DA2DB2C5A843}"/>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5" name="Footer Placeholder 4">
            <a:extLst>
              <a:ext uri="{FF2B5EF4-FFF2-40B4-BE49-F238E27FC236}">
                <a16:creationId xmlns:a16="http://schemas.microsoft.com/office/drawing/2014/main" id="{C7C31E61-A52E-E520-38F2-67792861653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C1F9A14-5B1B-00AD-A6A5-28A445785C22}"/>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338390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6C21E-DC39-AC23-58C5-BE64FEE2783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2AE529A-1D73-5C51-A301-CE00CA0E25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A0D5CC7-6C9C-4F6C-3B47-9C37F2028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E83A645-CDFA-54EF-BD53-01C9E579C0EC}"/>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6" name="Footer Placeholder 5">
            <a:extLst>
              <a:ext uri="{FF2B5EF4-FFF2-40B4-BE49-F238E27FC236}">
                <a16:creationId xmlns:a16="http://schemas.microsoft.com/office/drawing/2014/main" id="{B48B540C-DD76-2F5D-6D54-5F06B20ACE1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A120670-FD98-9BE2-D0BF-BF790934C236}"/>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137267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D6ABA-74B2-9339-23A4-69DACE97E29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B7EA96B-A703-4EB5-2D24-A4A70DA3E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349C50-9CC0-9C73-64B7-3354088F69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ED85CFF-BF16-7ECD-2176-365BE4D76A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6B5AF-D63A-4E1E-7032-686D136EF8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441E78C-052C-BA33-E508-2A49C093834B}"/>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8" name="Footer Placeholder 7">
            <a:extLst>
              <a:ext uri="{FF2B5EF4-FFF2-40B4-BE49-F238E27FC236}">
                <a16:creationId xmlns:a16="http://schemas.microsoft.com/office/drawing/2014/main" id="{84E90708-0DF1-B657-4B8F-372128A73DC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3904E2F-35F1-EEFB-A3E5-71C4E9380AE2}"/>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207018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74D68-34CD-121E-C830-9784BDDFA51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2D062BB-DF0F-897A-1454-E1A48BDD56C1}"/>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4" name="Footer Placeholder 3">
            <a:extLst>
              <a:ext uri="{FF2B5EF4-FFF2-40B4-BE49-F238E27FC236}">
                <a16:creationId xmlns:a16="http://schemas.microsoft.com/office/drawing/2014/main" id="{FB37BA11-DF01-C063-B7CC-F20CC10D631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F341F1B-D931-94A9-D98C-D5809FD38664}"/>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171085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D3D6-2094-6A48-63FF-FCF4A7099318}"/>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3" name="Footer Placeholder 2">
            <a:extLst>
              <a:ext uri="{FF2B5EF4-FFF2-40B4-BE49-F238E27FC236}">
                <a16:creationId xmlns:a16="http://schemas.microsoft.com/office/drawing/2014/main" id="{EB318DFB-6263-1D2C-CF9C-25A2F90A602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BC43801-571C-F18A-6DC1-B44B8995F496}"/>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386794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ED75-C675-ED5F-B81C-D083EE160E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2E1267F-CF3F-CD11-CB3A-380838894E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23FD1B4-A106-508B-C1A8-7804B3872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5FDF6E-D8B9-83AE-54F0-114C0770870A}"/>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6" name="Footer Placeholder 5">
            <a:extLst>
              <a:ext uri="{FF2B5EF4-FFF2-40B4-BE49-F238E27FC236}">
                <a16:creationId xmlns:a16="http://schemas.microsoft.com/office/drawing/2014/main" id="{5C388844-164E-5BCC-B69E-E97F810A605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279CD52-C82B-FF0D-5D65-480CEF3D940F}"/>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3506363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5E724-7594-780E-A850-A8E0A997B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5835AAC-923A-DDFF-4A04-EC4DDE31D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D553075-54A6-0301-28F2-E2F004BEE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41CB78-C513-0A71-8C91-C39CC1616102}"/>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6" name="Footer Placeholder 5">
            <a:extLst>
              <a:ext uri="{FF2B5EF4-FFF2-40B4-BE49-F238E27FC236}">
                <a16:creationId xmlns:a16="http://schemas.microsoft.com/office/drawing/2014/main" id="{3C53778D-5E38-C565-C268-A00F03E37C1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F87827C-22A3-CC09-308F-FFF62ED20A9F}"/>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359322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49E43A-1C64-4191-A94C-09C3A03F1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F06DADF-EF31-139B-8EC4-115C837681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F2F27D3-3DF3-FBFA-0285-BBE463521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194F2-0D88-4BBE-AB04-D5BA3EC989F8}" type="datetimeFigureOut">
              <a:rPr lang="en-CA" smtClean="0"/>
              <a:t>2022-06-08</a:t>
            </a:fld>
            <a:endParaRPr lang="en-CA"/>
          </a:p>
        </p:txBody>
      </p:sp>
      <p:sp>
        <p:nvSpPr>
          <p:cNvPr id="5" name="Footer Placeholder 4">
            <a:extLst>
              <a:ext uri="{FF2B5EF4-FFF2-40B4-BE49-F238E27FC236}">
                <a16:creationId xmlns:a16="http://schemas.microsoft.com/office/drawing/2014/main" id="{7E880A7B-8F82-F71C-9C6F-BB10BA147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432AC29-6CAB-D9DF-37C7-FECC641A54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48732-00FE-476C-81FA-224B03D9F4D4}" type="slidenum">
              <a:rPr lang="en-CA" smtClean="0"/>
              <a:t>‹#›</a:t>
            </a:fld>
            <a:endParaRPr lang="en-CA"/>
          </a:p>
        </p:txBody>
      </p:sp>
    </p:spTree>
    <p:extLst>
      <p:ext uri="{BB962C8B-B14F-4D97-AF65-F5344CB8AC3E}">
        <p14:creationId xmlns:p14="http://schemas.microsoft.com/office/powerpoint/2010/main" val="1418063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etivist.org/debate/helping-the-poor"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yMoL4i28hVw?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hoosehelp.com/topics/living-with-an-addict/what-about-the-kids-part-1"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journalistsresource.org/studies/government/health-care/integrated-care-collaborative-mental-health/" TargetMode="External"/><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hyperlink" Target="https://creativecommons.org/licenses/by-nd/3.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x1EYcVpQeeE?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opentextbc.ca/abealfreader4/chapter/the-story-of-gabor-mate/" TargetMode="External"/><Relationship Id="rId2" Type="http://schemas.openxmlformats.org/officeDocument/2006/relationships/image" Target="../media/image11.jp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customXml" Target="../ink/ink1.xml"/><Relationship Id="rId4"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343ORgL3kIc?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hands-holding-embracing-loving-718562/" TargetMode="External"/><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opentextbc.ca/abealfreader4/chapter/the-story-of-gabor-mate/"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qQdlvZc9leI?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urses.lumenlearning.com/boundless-psychology/chapter/introduction-to-health-psychology/"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sf2HtrfwiQE?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HUngLgGRJpo?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0066-D139-5443-0230-90AA71F1E1AE}"/>
              </a:ext>
            </a:extLst>
          </p:cNvPr>
          <p:cNvSpPr>
            <a:spLocks noGrp="1"/>
          </p:cNvSpPr>
          <p:nvPr>
            <p:ph type="ctrTitle"/>
          </p:nvPr>
        </p:nvSpPr>
        <p:spPr/>
        <p:txBody>
          <a:bodyPr>
            <a:normAutofit/>
          </a:bodyPr>
          <a:lstStyle/>
          <a:p>
            <a:r>
              <a:rPr kumimoji="0" lang="en-CA" sz="4000" b="0" i="0" u="none" strike="noStrike" kern="1200" cap="none" spc="0" normalizeH="0" baseline="0" noProof="0" dirty="0">
                <a:ln>
                  <a:noFill/>
                </a:ln>
                <a:solidFill>
                  <a:prstClr val="black"/>
                </a:solidFill>
                <a:effectLst/>
                <a:uLnTx/>
                <a:uFillTx/>
                <a:latin typeface="Calibri Light" panose="020F0302020204030204"/>
                <a:ea typeface="+mj-ea"/>
                <a:cs typeface="+mj-cs"/>
              </a:rPr>
              <a:t>Exploring Substance Use in Canada. A Curriculum for Social Service Workers</a:t>
            </a:r>
            <a:br>
              <a:rPr lang="en-CA" sz="6000" b="1" dirty="0">
                <a:latin typeface="+mj-lt"/>
              </a:rPr>
            </a:br>
            <a:endParaRPr lang="en-CA" dirty="0"/>
          </a:p>
        </p:txBody>
      </p:sp>
      <p:sp>
        <p:nvSpPr>
          <p:cNvPr id="3" name="Subtitle 2">
            <a:extLst>
              <a:ext uri="{FF2B5EF4-FFF2-40B4-BE49-F238E27FC236}">
                <a16:creationId xmlns:a16="http://schemas.microsoft.com/office/drawing/2014/main" id="{E31CF4F7-23EC-1C00-2114-2A2709D94238}"/>
              </a:ext>
            </a:extLst>
          </p:cNvPr>
          <p:cNvSpPr>
            <a:spLocks noGrp="1"/>
          </p:cNvSpPr>
          <p:nvPr>
            <p:ph type="subTitle" idx="1"/>
          </p:nvPr>
        </p:nvSpPr>
        <p:spPr>
          <a:xfrm>
            <a:off x="0" y="3602038"/>
            <a:ext cx="12192000" cy="1655762"/>
          </a:xfrm>
        </p:spPr>
        <p:txBody>
          <a:bodyPr>
            <a:normAutofit/>
          </a:bodyPr>
          <a:lstStyle/>
          <a:p>
            <a:r>
              <a:rPr lang="en-US" sz="4800" dirty="0"/>
              <a:t>Chapter 6: Theories</a:t>
            </a:r>
          </a:p>
          <a:p>
            <a:endParaRPr lang="en-CA" sz="4800" dirty="0"/>
          </a:p>
        </p:txBody>
      </p:sp>
    </p:spTree>
    <p:extLst>
      <p:ext uri="{BB962C8B-B14F-4D97-AF65-F5344CB8AC3E}">
        <p14:creationId xmlns:p14="http://schemas.microsoft.com/office/powerpoint/2010/main" val="423124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31528-03B1-3E9F-0578-EE909259DFCB}"/>
              </a:ext>
            </a:extLst>
          </p:cNvPr>
          <p:cNvSpPr>
            <a:spLocks noGrp="1"/>
          </p:cNvSpPr>
          <p:nvPr>
            <p:ph type="title"/>
          </p:nvPr>
        </p:nvSpPr>
        <p:spPr>
          <a:xfrm>
            <a:off x="6513788" y="365125"/>
            <a:ext cx="4840010" cy="1807305"/>
          </a:xfrm>
        </p:spPr>
        <p:txBody>
          <a:bodyPr>
            <a:normAutofit/>
          </a:bodyPr>
          <a:lstStyle/>
          <a:p>
            <a:r>
              <a:rPr lang="en-CA" sz="4100"/>
              <a:t>The Social Services Field and the Moral Model</a:t>
            </a:r>
          </a:p>
        </p:txBody>
      </p:sp>
      <p:pic>
        <p:nvPicPr>
          <p:cNvPr id="6" name="Picture 5" descr="Background pattern&#10;&#10;Description automatically generated">
            <a:extLst>
              <a:ext uri="{FF2B5EF4-FFF2-40B4-BE49-F238E27FC236}">
                <a16:creationId xmlns:a16="http://schemas.microsoft.com/office/drawing/2014/main" id="{CBB7E071-ACB9-967D-FEB1-D9593818AFB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622" r="2520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D5DCD498-651A-2BB7-357C-A8B1C50D2A20}"/>
              </a:ext>
            </a:extLst>
          </p:cNvPr>
          <p:cNvSpPr>
            <a:spLocks noGrp="1"/>
          </p:cNvSpPr>
          <p:nvPr>
            <p:ph idx="1"/>
          </p:nvPr>
        </p:nvSpPr>
        <p:spPr>
          <a:xfrm>
            <a:off x="6513788" y="2333297"/>
            <a:ext cx="4840010" cy="3843666"/>
          </a:xfrm>
        </p:spPr>
        <p:txBody>
          <a:bodyPr>
            <a:normAutofit/>
          </a:bodyPr>
          <a:lstStyle/>
          <a:p>
            <a:r>
              <a:rPr lang="en-US" sz="2000" dirty="0"/>
              <a:t>The field of Social Services is working to move beyond a moral model of substance use disorders. </a:t>
            </a:r>
          </a:p>
          <a:p>
            <a:r>
              <a:rPr lang="en-US" sz="2000" dirty="0"/>
              <a:t> We can help people make their own decisions (self-efficacy)</a:t>
            </a:r>
          </a:p>
          <a:p>
            <a:r>
              <a:rPr lang="en-US" sz="2000" dirty="0"/>
              <a:t> We can advocate for services to improve the lives of people who use substances and live with SUDs.</a:t>
            </a:r>
            <a:endParaRPr lang="en-CA" sz="2000" dirty="0"/>
          </a:p>
        </p:txBody>
      </p:sp>
      <p:sp>
        <p:nvSpPr>
          <p:cNvPr id="7" name="TextBox 6">
            <a:extLst>
              <a:ext uri="{FF2B5EF4-FFF2-40B4-BE49-F238E27FC236}">
                <a16:creationId xmlns:a16="http://schemas.microsoft.com/office/drawing/2014/main" id="{F83D8112-1DC5-C74A-EF1C-EAD75FDB5A61}"/>
              </a:ext>
            </a:extLst>
          </p:cNvPr>
          <p:cNvSpPr txBox="1"/>
          <p:nvPr/>
        </p:nvSpPr>
        <p:spPr>
          <a:xfrm>
            <a:off x="9751908" y="6657945"/>
            <a:ext cx="244009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netivist.org/debate/helping-the-poor">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CA" sz="700">
              <a:solidFill>
                <a:srgbClr val="FFFFFF"/>
              </a:solidFill>
            </a:endParaRPr>
          </a:p>
        </p:txBody>
      </p:sp>
    </p:spTree>
    <p:extLst>
      <p:ext uri="{BB962C8B-B14F-4D97-AF65-F5344CB8AC3E}">
        <p14:creationId xmlns:p14="http://schemas.microsoft.com/office/powerpoint/2010/main" val="241503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E3154-F496-4B80-248A-CB3868790652}"/>
              </a:ext>
            </a:extLst>
          </p:cNvPr>
          <p:cNvSpPr>
            <a:spLocks noGrp="1"/>
          </p:cNvSpPr>
          <p:nvPr>
            <p:ph type="title"/>
          </p:nvPr>
        </p:nvSpPr>
        <p:spPr>
          <a:xfrm>
            <a:off x="838200" y="365125"/>
            <a:ext cx="10515600" cy="880579"/>
          </a:xfrm>
        </p:spPr>
        <p:txBody>
          <a:bodyPr/>
          <a:lstStyle/>
          <a:p>
            <a:pPr algn="ctr"/>
            <a:r>
              <a:rPr lang="en-CA" dirty="0"/>
              <a:t>The Biology of Addiction: Killing Pain</a:t>
            </a:r>
          </a:p>
        </p:txBody>
      </p:sp>
      <p:pic>
        <p:nvPicPr>
          <p:cNvPr id="4" name="Online Media 3" title="The Biology of Addiction: Killing Pain: Episode 2">
            <a:hlinkClick r:id="" action="ppaction://media"/>
            <a:extLst>
              <a:ext uri="{FF2B5EF4-FFF2-40B4-BE49-F238E27FC236}">
                <a16:creationId xmlns:a16="http://schemas.microsoft.com/office/drawing/2014/main" id="{4B03C5C4-BAF6-3C0A-832E-8C82A261A297}"/>
              </a:ext>
            </a:extLst>
          </p:cNvPr>
          <p:cNvPicPr>
            <a:picLocks noGrp="1" noRot="1" noChangeAspect="1"/>
          </p:cNvPicPr>
          <p:nvPr>
            <p:ph idx="1"/>
            <a:videoFile r:link="rId1"/>
          </p:nvPr>
        </p:nvPicPr>
        <p:blipFill>
          <a:blip r:embed="rId3"/>
          <a:stretch>
            <a:fillRect/>
          </a:stretch>
        </p:blipFill>
        <p:spPr>
          <a:xfrm>
            <a:off x="1249052" y="1690688"/>
            <a:ext cx="9693896" cy="4632049"/>
          </a:xfrm>
          <a:prstGeom prst="rect">
            <a:avLst/>
          </a:prstGeom>
        </p:spPr>
      </p:pic>
      <p:sp>
        <p:nvSpPr>
          <p:cNvPr id="6" name="TextBox 5">
            <a:extLst>
              <a:ext uri="{FF2B5EF4-FFF2-40B4-BE49-F238E27FC236}">
                <a16:creationId xmlns:a16="http://schemas.microsoft.com/office/drawing/2014/main" id="{439F3041-D60D-2166-3D65-E7CAD76E60C9}"/>
              </a:ext>
            </a:extLst>
          </p:cNvPr>
          <p:cNvSpPr txBox="1"/>
          <p:nvPr/>
        </p:nvSpPr>
        <p:spPr>
          <a:xfrm>
            <a:off x="1249052" y="1321356"/>
            <a:ext cx="6096000" cy="369332"/>
          </a:xfrm>
          <a:prstGeom prst="rect">
            <a:avLst/>
          </a:prstGeom>
          <a:noFill/>
        </p:spPr>
        <p:txBody>
          <a:bodyPr wrap="square">
            <a:spAutoFit/>
          </a:bodyPr>
          <a:lstStyle/>
          <a:p>
            <a:r>
              <a:rPr lang="en-CA" dirty="0"/>
              <a:t>https://youtu.be/yMoL4i28hVw</a:t>
            </a:r>
          </a:p>
        </p:txBody>
      </p:sp>
      <p:sp>
        <p:nvSpPr>
          <p:cNvPr id="8" name="TextBox 7">
            <a:extLst>
              <a:ext uri="{FF2B5EF4-FFF2-40B4-BE49-F238E27FC236}">
                <a16:creationId xmlns:a16="http://schemas.microsoft.com/office/drawing/2014/main" id="{8F0C4EE8-F99E-D6DA-A86A-FA55196676A2}"/>
              </a:ext>
            </a:extLst>
          </p:cNvPr>
          <p:cNvSpPr txBox="1"/>
          <p:nvPr/>
        </p:nvSpPr>
        <p:spPr>
          <a:xfrm>
            <a:off x="1249052" y="6398389"/>
            <a:ext cx="6096000" cy="369332"/>
          </a:xfrm>
          <a:prstGeom prst="rect">
            <a:avLst/>
          </a:prstGeom>
          <a:noFill/>
        </p:spPr>
        <p:txBody>
          <a:bodyPr wrap="square">
            <a:spAutoFit/>
          </a:bodyPr>
          <a:lstStyle/>
          <a:p>
            <a:r>
              <a:rPr lang="en-CA" dirty="0"/>
              <a:t>(Killing Pain, 2018).</a:t>
            </a:r>
          </a:p>
        </p:txBody>
      </p:sp>
    </p:spTree>
    <p:extLst>
      <p:ext uri="{BB962C8B-B14F-4D97-AF65-F5344CB8AC3E}">
        <p14:creationId xmlns:p14="http://schemas.microsoft.com/office/powerpoint/2010/main" val="145745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EF4F-611F-CEDF-CC56-50C1C24B62F3}"/>
              </a:ext>
            </a:extLst>
          </p:cNvPr>
          <p:cNvSpPr>
            <a:spLocks noGrp="1"/>
          </p:cNvSpPr>
          <p:nvPr>
            <p:ph type="title"/>
          </p:nvPr>
        </p:nvSpPr>
        <p:spPr/>
        <p:txBody>
          <a:bodyPr/>
          <a:lstStyle/>
          <a:p>
            <a:r>
              <a:rPr lang="en-CA" dirty="0"/>
              <a:t>Understanding the Biological Theory </a:t>
            </a:r>
          </a:p>
        </p:txBody>
      </p:sp>
      <p:sp>
        <p:nvSpPr>
          <p:cNvPr id="3" name="Content Placeholder 2">
            <a:extLst>
              <a:ext uri="{FF2B5EF4-FFF2-40B4-BE49-F238E27FC236}">
                <a16:creationId xmlns:a16="http://schemas.microsoft.com/office/drawing/2014/main" id="{ACE7FCF9-03E8-E31D-F7F5-8813F52C988A}"/>
              </a:ext>
            </a:extLst>
          </p:cNvPr>
          <p:cNvSpPr>
            <a:spLocks noGrp="1"/>
          </p:cNvSpPr>
          <p:nvPr>
            <p:ph idx="1"/>
          </p:nvPr>
        </p:nvSpPr>
        <p:spPr/>
        <p:txBody>
          <a:bodyPr>
            <a:normAutofit/>
          </a:bodyPr>
          <a:lstStyle/>
          <a:p>
            <a:r>
              <a:rPr lang="en-US" dirty="0"/>
              <a:t> For a person living with a substance use disorder, every time they use a substance it triggers adaptations in dopamine production</a:t>
            </a:r>
          </a:p>
          <a:p>
            <a:r>
              <a:rPr lang="en-US" dirty="0"/>
              <a:t>Biological theory focuses on how substances impact the brain, and can help with the development of treatment that focuses specifically on the brain:</a:t>
            </a:r>
          </a:p>
          <a:p>
            <a:pPr lvl="1"/>
            <a:r>
              <a:rPr lang="en-US" dirty="0"/>
              <a:t>Methadone Maintenance Treatment (MMT) is a treatment focuses on the biology of an opiate use disorder (</a:t>
            </a:r>
            <a:r>
              <a:rPr lang="en-US" dirty="0" err="1"/>
              <a:t>Soyka</a:t>
            </a:r>
            <a:r>
              <a:rPr lang="en-US" dirty="0"/>
              <a:t> et al., 2017).</a:t>
            </a:r>
          </a:p>
          <a:p>
            <a:pPr lvl="1"/>
            <a:r>
              <a:rPr lang="en-US" dirty="0"/>
              <a:t>Benzodiazepines can be used to target the biology of alcohol withdrawal symptoms (</a:t>
            </a:r>
            <a:r>
              <a:rPr lang="en-US" dirty="0" err="1"/>
              <a:t>Soyka</a:t>
            </a:r>
            <a:r>
              <a:rPr lang="en-US" dirty="0"/>
              <a:t> et al., 2017).</a:t>
            </a:r>
          </a:p>
          <a:p>
            <a:r>
              <a:rPr lang="en-US" dirty="0"/>
              <a:t>Mental health plays a role in substance use</a:t>
            </a:r>
          </a:p>
          <a:p>
            <a:endParaRPr lang="en-US" dirty="0"/>
          </a:p>
          <a:p>
            <a:endParaRPr lang="en-US" dirty="0"/>
          </a:p>
          <a:p>
            <a:endParaRPr lang="en-US" dirty="0"/>
          </a:p>
          <a:p>
            <a:pPr marL="0" indent="0">
              <a:buNone/>
            </a:pPr>
            <a:endParaRPr lang="en-US" dirty="0"/>
          </a:p>
          <a:p>
            <a:endParaRPr lang="en-CA" dirty="0"/>
          </a:p>
        </p:txBody>
      </p:sp>
    </p:spTree>
    <p:extLst>
      <p:ext uri="{BB962C8B-B14F-4D97-AF65-F5344CB8AC3E}">
        <p14:creationId xmlns:p14="http://schemas.microsoft.com/office/powerpoint/2010/main" val="170645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1359-6F58-60F1-072A-CE7A0443758E}"/>
              </a:ext>
            </a:extLst>
          </p:cNvPr>
          <p:cNvSpPr>
            <a:spLocks noGrp="1"/>
          </p:cNvSpPr>
          <p:nvPr>
            <p:ph type="title"/>
          </p:nvPr>
        </p:nvSpPr>
        <p:spPr>
          <a:xfrm>
            <a:off x="0" y="206099"/>
            <a:ext cx="12192000" cy="1325563"/>
          </a:xfrm>
        </p:spPr>
        <p:txBody>
          <a:bodyPr>
            <a:normAutofit/>
          </a:bodyPr>
          <a:lstStyle/>
          <a:p>
            <a:pPr algn="ctr"/>
            <a:r>
              <a:rPr lang="en-CA" sz="3600" dirty="0"/>
              <a:t>Vulnerabilities and the Biological Theory</a:t>
            </a:r>
          </a:p>
        </p:txBody>
      </p:sp>
      <p:sp>
        <p:nvSpPr>
          <p:cNvPr id="3" name="Content Placeholder 2">
            <a:extLst>
              <a:ext uri="{FF2B5EF4-FFF2-40B4-BE49-F238E27FC236}">
                <a16:creationId xmlns:a16="http://schemas.microsoft.com/office/drawing/2014/main" id="{955E57C7-0CF0-EB94-1760-A941F570F18B}"/>
              </a:ext>
            </a:extLst>
          </p:cNvPr>
          <p:cNvSpPr>
            <a:spLocks noGrp="1"/>
          </p:cNvSpPr>
          <p:nvPr>
            <p:ph idx="1"/>
          </p:nvPr>
        </p:nvSpPr>
        <p:spPr>
          <a:xfrm>
            <a:off x="838200" y="1825625"/>
            <a:ext cx="10515600" cy="4351338"/>
          </a:xfrm>
        </p:spPr>
        <p:txBody>
          <a:bodyPr>
            <a:normAutofit fontScale="85000" lnSpcReduction="20000"/>
          </a:bodyPr>
          <a:lstStyle/>
          <a:p>
            <a:r>
              <a:rPr lang="en-US" dirty="0"/>
              <a:t>Adolescents and young adults, may be vulnerable to developing a substance use disorder at certain ages, due to the stages of brain development.  Specific brain regions, like the amygdala typically mature slower, impacting decision making, which may be a reason why some youth struggle with substance use (Rutherford et al., 2010).</a:t>
            </a:r>
          </a:p>
          <a:p>
            <a:r>
              <a:rPr lang="en-US" dirty="0"/>
              <a:t>Some youth who have schizophrenia, and have not been diagnosed, use substances to manage their illness (Van Nimwegen, 2005). </a:t>
            </a:r>
          </a:p>
          <a:p>
            <a:r>
              <a:rPr lang="en-US" dirty="0"/>
              <a:t>Vulnerable individuals may be people who have a genetic predisposition (a parent or a close family member who has struggled with a substance use disorder)</a:t>
            </a:r>
          </a:p>
          <a:p>
            <a:r>
              <a:rPr lang="en-US" dirty="0"/>
              <a:t>Many studies do not allow us to separate the effects of genetic and environmental influences (Open Educational Resource, n.d.).  This means that substance use disorders from a genetic perspective should not be considered simply a biological phenomenon</a:t>
            </a:r>
            <a:endParaRPr lang="en-CA" dirty="0"/>
          </a:p>
        </p:txBody>
      </p:sp>
    </p:spTree>
    <p:extLst>
      <p:ext uri="{BB962C8B-B14F-4D97-AF65-F5344CB8AC3E}">
        <p14:creationId xmlns:p14="http://schemas.microsoft.com/office/powerpoint/2010/main" val="137967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18590-88ED-D0D8-E85A-13C5B29F7246}"/>
              </a:ext>
            </a:extLst>
          </p:cNvPr>
          <p:cNvSpPr>
            <a:spLocks noGrp="1"/>
          </p:cNvSpPr>
          <p:nvPr>
            <p:ph type="title"/>
          </p:nvPr>
        </p:nvSpPr>
        <p:spPr>
          <a:xfrm>
            <a:off x="429768" y="411480"/>
            <a:ext cx="11201400" cy="1106424"/>
          </a:xfrm>
        </p:spPr>
        <p:txBody>
          <a:bodyPr vert="horz" lIns="91440" tIns="45720" rIns="91440" bIns="45720" rtlCol="0" anchor="ctr">
            <a:normAutofit/>
          </a:bodyPr>
          <a:lstStyle/>
          <a:p>
            <a:r>
              <a:rPr lang="en-US" sz="3600"/>
              <a:t>Learning Theory</a:t>
            </a:r>
          </a:p>
        </p:txBody>
      </p:sp>
      <p:sp>
        <p:nvSpPr>
          <p:cNvPr id="27" name="Rectangle 26">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icture containing water, food, person, beverage&#10;&#10;Description automatically generated">
            <a:extLst>
              <a:ext uri="{FF2B5EF4-FFF2-40B4-BE49-F238E27FC236}">
                <a16:creationId xmlns:a16="http://schemas.microsoft.com/office/drawing/2014/main" id="{ED41A955-A095-CFF7-F471-DD196AC4287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67" r="2" b="2"/>
          <a:stretch/>
        </p:blipFill>
        <p:spPr>
          <a:xfrm>
            <a:off x="429768" y="1721922"/>
            <a:ext cx="6704891" cy="4520559"/>
          </a:xfrm>
          <a:prstGeom prst="rect">
            <a:avLst/>
          </a:prstGeom>
        </p:spPr>
      </p:pic>
      <p:sp useBgFill="1">
        <p:nvSpPr>
          <p:cNvPr id="29" name="Rectangle 28">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2E2683D-1E88-8AD2-49AD-D818DF4C7C06}"/>
              </a:ext>
            </a:extLst>
          </p:cNvPr>
          <p:cNvSpPr>
            <a:spLocks noGrp="1"/>
          </p:cNvSpPr>
          <p:nvPr>
            <p:ph sz="half" idx="1"/>
          </p:nvPr>
        </p:nvSpPr>
        <p:spPr>
          <a:xfrm>
            <a:off x="7938752" y="2020824"/>
            <a:ext cx="3455097" cy="3959352"/>
          </a:xfrm>
        </p:spPr>
        <p:txBody>
          <a:bodyPr vert="horz" lIns="91440" tIns="45720" rIns="91440" bIns="45720" rtlCol="0" anchor="ctr">
            <a:normAutofit/>
          </a:bodyPr>
          <a:lstStyle/>
          <a:p>
            <a:r>
              <a:rPr lang="en-US" sz="1700"/>
              <a:t>Learning theory is an example of a psychological theory</a:t>
            </a:r>
          </a:p>
          <a:p>
            <a:r>
              <a:rPr lang="en-US" sz="1700"/>
              <a:t>Learning theory suggests that a substance use disorder results from the learning we receive from the social environment, our experiences (observing a peer or parent smoke or vape may influence whether a young person also begins smoking or vaping)</a:t>
            </a:r>
          </a:p>
          <a:p>
            <a:r>
              <a:rPr lang="en-US" sz="1700"/>
              <a:t>Observations “can instill positive expediencies for the effects of these substances and provide models that show how to obtain and use them” (Moos, 2007).</a:t>
            </a:r>
          </a:p>
          <a:p>
            <a:pPr marL="0"/>
            <a:endParaRPr lang="en-US" sz="1700"/>
          </a:p>
        </p:txBody>
      </p:sp>
      <p:sp>
        <p:nvSpPr>
          <p:cNvPr id="7" name="TextBox 6">
            <a:extLst>
              <a:ext uri="{FF2B5EF4-FFF2-40B4-BE49-F238E27FC236}">
                <a16:creationId xmlns:a16="http://schemas.microsoft.com/office/drawing/2014/main" id="{05F5DA21-9FA2-5F2B-FE9C-CEC7A27D9E5F}"/>
              </a:ext>
            </a:extLst>
          </p:cNvPr>
          <p:cNvSpPr txBox="1"/>
          <p:nvPr/>
        </p:nvSpPr>
        <p:spPr>
          <a:xfrm>
            <a:off x="4947843" y="6042426"/>
            <a:ext cx="218681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choosehelp.com/topics/living-with-an-addict/what-about-the-kids-part-1">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1047721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C24BF9-628E-5456-24C4-64A10DCC07B2}"/>
              </a:ext>
            </a:extLst>
          </p:cNvPr>
          <p:cNvSpPr>
            <a:spLocks noGrp="1"/>
          </p:cNvSpPr>
          <p:nvPr>
            <p:ph type="title"/>
          </p:nvPr>
        </p:nvSpPr>
        <p:spPr/>
        <p:txBody>
          <a:bodyPr/>
          <a:lstStyle/>
          <a:p>
            <a:r>
              <a:rPr lang="en-CA" dirty="0"/>
              <a:t>Psychological Theories: Learning Models</a:t>
            </a:r>
          </a:p>
        </p:txBody>
      </p:sp>
      <p:sp>
        <p:nvSpPr>
          <p:cNvPr id="8" name="Text Placeholder 7">
            <a:extLst>
              <a:ext uri="{FF2B5EF4-FFF2-40B4-BE49-F238E27FC236}">
                <a16:creationId xmlns:a16="http://schemas.microsoft.com/office/drawing/2014/main" id="{B20F60FD-AE4B-4B2E-0681-00F059CCF388}"/>
              </a:ext>
            </a:extLst>
          </p:cNvPr>
          <p:cNvSpPr>
            <a:spLocks noGrp="1"/>
          </p:cNvSpPr>
          <p:nvPr>
            <p:ph type="body" idx="1"/>
          </p:nvPr>
        </p:nvSpPr>
        <p:spPr/>
        <p:txBody>
          <a:bodyPr/>
          <a:lstStyle/>
          <a:p>
            <a:r>
              <a:rPr lang="en-CA" dirty="0"/>
              <a:t>Classical Conditioning</a:t>
            </a:r>
          </a:p>
        </p:txBody>
      </p:sp>
      <p:sp>
        <p:nvSpPr>
          <p:cNvPr id="5" name="Content Placeholder 4">
            <a:extLst>
              <a:ext uri="{FF2B5EF4-FFF2-40B4-BE49-F238E27FC236}">
                <a16:creationId xmlns:a16="http://schemas.microsoft.com/office/drawing/2014/main" id="{8327B21D-E53C-9F6E-1436-062C34AB61F4}"/>
              </a:ext>
            </a:extLst>
          </p:cNvPr>
          <p:cNvSpPr>
            <a:spLocks noGrp="1"/>
          </p:cNvSpPr>
          <p:nvPr>
            <p:ph sz="half" idx="2"/>
          </p:nvPr>
        </p:nvSpPr>
        <p:spPr>
          <a:xfrm>
            <a:off x="839788" y="2505074"/>
            <a:ext cx="5157787" cy="4525645"/>
          </a:xfrm>
        </p:spPr>
        <p:txBody>
          <a:bodyPr>
            <a:normAutofit fontScale="70000" lnSpcReduction="20000"/>
          </a:bodyPr>
          <a:lstStyle/>
          <a:p>
            <a:r>
              <a:rPr lang="en-US" dirty="0"/>
              <a:t>Classical conditioning helps individuals understand their relationship with a substance and how they may crave a particular substance based on their environment.  For example, someone who smokes tobacco may feel a pleasant feeling every time they visit a particular store, as that is the store where they buy cigarettes from, and often smoke as soon as they leave the store. “Common triggers that bring-on cravings include drinking coffee or alcohol, relaxing after work or after a meal, talking on the phone, driving, feeling stressed or angry” (Health Canada, 2021, para. 6). With classical conditioning, you can examine activators and help an individual identify strategies to reduce the emotions associated with the activators.</a:t>
            </a:r>
          </a:p>
        </p:txBody>
      </p:sp>
      <p:sp>
        <p:nvSpPr>
          <p:cNvPr id="9" name="Text Placeholder 8">
            <a:extLst>
              <a:ext uri="{FF2B5EF4-FFF2-40B4-BE49-F238E27FC236}">
                <a16:creationId xmlns:a16="http://schemas.microsoft.com/office/drawing/2014/main" id="{0963FB99-312C-EEEB-89A8-1F3C93BA34ED}"/>
              </a:ext>
            </a:extLst>
          </p:cNvPr>
          <p:cNvSpPr>
            <a:spLocks noGrp="1"/>
          </p:cNvSpPr>
          <p:nvPr>
            <p:ph type="body" sz="quarter" idx="3"/>
          </p:nvPr>
        </p:nvSpPr>
        <p:spPr>
          <a:xfrm>
            <a:off x="6169024" y="1690688"/>
            <a:ext cx="5183188" cy="823912"/>
          </a:xfrm>
        </p:spPr>
        <p:txBody>
          <a:bodyPr/>
          <a:lstStyle/>
          <a:p>
            <a:r>
              <a:rPr lang="en-CA" dirty="0"/>
              <a:t>Operant Conditioning</a:t>
            </a:r>
          </a:p>
        </p:txBody>
      </p:sp>
      <p:sp>
        <p:nvSpPr>
          <p:cNvPr id="10" name="Content Placeholder 9">
            <a:extLst>
              <a:ext uri="{FF2B5EF4-FFF2-40B4-BE49-F238E27FC236}">
                <a16:creationId xmlns:a16="http://schemas.microsoft.com/office/drawing/2014/main" id="{47214D71-0C53-8CB1-A2F6-C3CB91FE4CC6}"/>
              </a:ext>
            </a:extLst>
          </p:cNvPr>
          <p:cNvSpPr>
            <a:spLocks noGrp="1"/>
          </p:cNvSpPr>
          <p:nvPr>
            <p:ph sz="quarter" idx="4"/>
          </p:nvPr>
        </p:nvSpPr>
        <p:spPr>
          <a:xfrm>
            <a:off x="6172200" y="2505074"/>
            <a:ext cx="5183188" cy="4231005"/>
          </a:xfrm>
        </p:spPr>
        <p:txBody>
          <a:bodyPr>
            <a:normAutofit fontScale="70000" lnSpcReduction="20000"/>
          </a:bodyPr>
          <a:lstStyle/>
          <a:p>
            <a:r>
              <a:rPr lang="en-US" dirty="0"/>
              <a:t>Operant conditioning uses the concept of rewards and punishments.  If a person uses a substance, there are biological changes that happen (refer to Chapter 3 and 4).  For some it is a pleasant feeling, for others, it is unpleasant.  Not every person who uses a substance will develop a disorder; for some the pleasant feeling is just that, a pleasant feeling. For others the pleasant feeling takes over, and the reward becomes the focus.  This focus can then develop into a substance use disorder.  The Community Reinforcement Approach builds on operant conditioning; “the goal of CRA is to help people discover and adopt a pleasurable and healthy lifestyle that is more rewarding than a lifestyle filled with using alcohol or drugs” (Meyers et al., 2011, para. 7).</a:t>
            </a:r>
            <a:endParaRPr lang="en-CA" dirty="0"/>
          </a:p>
        </p:txBody>
      </p:sp>
    </p:spTree>
    <p:extLst>
      <p:ext uri="{BB962C8B-B14F-4D97-AF65-F5344CB8AC3E}">
        <p14:creationId xmlns:p14="http://schemas.microsoft.com/office/powerpoint/2010/main" val="113256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1FA3-9B0D-50D8-90E8-5FC1851A9CFF}"/>
              </a:ext>
            </a:extLst>
          </p:cNvPr>
          <p:cNvSpPr>
            <a:spLocks noGrp="1"/>
          </p:cNvSpPr>
          <p:nvPr>
            <p:ph type="title"/>
          </p:nvPr>
        </p:nvSpPr>
        <p:spPr/>
        <p:txBody>
          <a:bodyPr/>
          <a:lstStyle/>
          <a:p>
            <a:r>
              <a:rPr lang="en-CA" dirty="0"/>
              <a:t>Social Connections</a:t>
            </a:r>
          </a:p>
        </p:txBody>
      </p:sp>
      <p:sp>
        <p:nvSpPr>
          <p:cNvPr id="3" name="Content Placeholder 2">
            <a:extLst>
              <a:ext uri="{FF2B5EF4-FFF2-40B4-BE49-F238E27FC236}">
                <a16:creationId xmlns:a16="http://schemas.microsoft.com/office/drawing/2014/main" id="{78A27613-08E3-2AFC-DC1C-BEA106A745C1}"/>
              </a:ext>
            </a:extLst>
          </p:cNvPr>
          <p:cNvSpPr>
            <a:spLocks noGrp="1"/>
          </p:cNvSpPr>
          <p:nvPr>
            <p:ph idx="1"/>
          </p:nvPr>
        </p:nvSpPr>
        <p:spPr/>
        <p:txBody>
          <a:bodyPr>
            <a:normAutofit fontScale="92500" lnSpcReduction="10000"/>
          </a:bodyPr>
          <a:lstStyle/>
          <a:p>
            <a:r>
              <a:rPr lang="en-US" dirty="0"/>
              <a:t>Social connections are critical for our development as babies, toddlers, youth and into adulthood. They play a role in what we do, how we act, and how we live</a:t>
            </a:r>
          </a:p>
          <a:p>
            <a:r>
              <a:rPr lang="en-US" dirty="0"/>
              <a:t>Social connections are also important for our health. In the beginning days of the COVID-19 pandemic, many people were negatively impacted by the social gathering restrictions.  Some people increased their substance use to cope with the isolation (Public Health Agency of Canada, 2021). Some people used technology to connect with family, friends, and even with their workplace</a:t>
            </a:r>
          </a:p>
          <a:p>
            <a:r>
              <a:rPr lang="en-US" dirty="0"/>
              <a:t>Many of the treatment models use a social-ecological approach, identifying factors like trauma, adverse childhood experiences, mental health, racism, as well as self-efficacy. </a:t>
            </a:r>
            <a:endParaRPr lang="en-CA" dirty="0"/>
          </a:p>
        </p:txBody>
      </p:sp>
    </p:spTree>
    <p:extLst>
      <p:ext uri="{BB962C8B-B14F-4D97-AF65-F5344CB8AC3E}">
        <p14:creationId xmlns:p14="http://schemas.microsoft.com/office/powerpoint/2010/main" val="287402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D357-9573-14B1-D5EB-D59B6BCB44B5}"/>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Social Learning Theory</a:t>
            </a:r>
          </a:p>
        </p:txBody>
      </p:sp>
      <p:sp>
        <p:nvSpPr>
          <p:cNvPr id="3" name="Content Placeholder 2">
            <a:extLst>
              <a:ext uri="{FF2B5EF4-FFF2-40B4-BE49-F238E27FC236}">
                <a16:creationId xmlns:a16="http://schemas.microsoft.com/office/drawing/2014/main" id="{A3541FBC-8938-85F6-6FA8-5E6DAB1FDAA4}"/>
              </a:ext>
            </a:extLst>
          </p:cNvPr>
          <p:cNvSpPr>
            <a:spLocks noGrp="1"/>
          </p:cNvSpPr>
          <p:nvPr>
            <p:ph sz="half" idx="1"/>
          </p:nvPr>
        </p:nvSpPr>
        <p:spPr>
          <a:xfrm>
            <a:off x="4965431" y="2314808"/>
            <a:ext cx="6586489" cy="3909012"/>
          </a:xfrm>
        </p:spPr>
        <p:txBody>
          <a:bodyPr vert="horz" lIns="91440" tIns="45720" rIns="91440" bIns="45720" rtlCol="0">
            <a:noAutofit/>
          </a:bodyPr>
          <a:lstStyle/>
          <a:p>
            <a:pPr marL="0" marR="0" lvl="0" indent="0" fontAlgn="auto">
              <a:spcBef>
                <a:spcPts val="1000"/>
              </a:spcBef>
              <a:spcAft>
                <a:spcPts val="0"/>
              </a:spcAft>
              <a:buClrTx/>
              <a:buSzTx/>
              <a:buNone/>
              <a:tabLst/>
              <a:defRPr/>
            </a:pPr>
            <a:r>
              <a:rPr kumimoji="0" lang="en-US" sz="1800" b="0" i="0" u="none" strike="noStrike" cap="none" spc="0" normalizeH="0" baseline="0" noProof="0" dirty="0">
                <a:ln>
                  <a:noFill/>
                </a:ln>
                <a:effectLst/>
                <a:uLnTx/>
                <a:uFillTx/>
              </a:rPr>
              <a:t>Social learning theory suggests </a:t>
            </a:r>
            <a:r>
              <a:rPr kumimoji="0" lang="en-US" sz="1800" b="0" i="0" u="none" strike="noStrike" cap="none" spc="0" normalizeH="0" baseline="0" noProof="0" dirty="0" err="1">
                <a:ln>
                  <a:noFill/>
                </a:ln>
                <a:effectLst/>
                <a:uLnTx/>
                <a:uFillTx/>
              </a:rPr>
              <a:t>behaviour</a:t>
            </a:r>
            <a:r>
              <a:rPr kumimoji="0" lang="en-US" sz="1800" b="0" i="0" u="none" strike="noStrike" cap="none" spc="0" normalizeH="0" baseline="0" noProof="0" dirty="0">
                <a:ln>
                  <a:noFill/>
                </a:ln>
                <a:effectLst/>
                <a:uLnTx/>
                <a:uFillTx/>
              </a:rPr>
              <a:t> is influenced by the interaction of the following factors:</a:t>
            </a:r>
          </a:p>
          <a:p>
            <a:pPr marL="0" marR="0" lvl="0" fontAlgn="auto">
              <a:spcBef>
                <a:spcPts val="1000"/>
              </a:spcBef>
              <a:spcAft>
                <a:spcPts val="0"/>
              </a:spcAft>
              <a:buClrTx/>
              <a:buSzTx/>
              <a:tabLst/>
              <a:defRPr/>
            </a:pPr>
            <a:r>
              <a:rPr kumimoji="0" lang="en-US" sz="1800" b="0" i="0" u="none" strike="noStrike" cap="none" spc="0" normalizeH="0" baseline="0" noProof="0" dirty="0">
                <a:ln>
                  <a:noFill/>
                </a:ln>
                <a:effectLst/>
                <a:uLnTx/>
                <a:uFillTx/>
              </a:rPr>
              <a:t>Personal</a:t>
            </a:r>
          </a:p>
          <a:p>
            <a:pPr marL="0" marR="0" lvl="0" fontAlgn="auto">
              <a:spcBef>
                <a:spcPts val="1000"/>
              </a:spcBef>
              <a:spcAft>
                <a:spcPts val="0"/>
              </a:spcAft>
              <a:buClrTx/>
              <a:buSzTx/>
              <a:tabLst/>
              <a:defRPr/>
            </a:pPr>
            <a:r>
              <a:rPr kumimoji="0" lang="en-US" sz="1800" b="0" i="0" u="none" strike="noStrike" cap="none" spc="0" normalizeH="0" baseline="0" noProof="0" dirty="0">
                <a:ln>
                  <a:noFill/>
                </a:ln>
                <a:effectLst/>
                <a:uLnTx/>
                <a:uFillTx/>
              </a:rPr>
              <a:t>Social</a:t>
            </a:r>
          </a:p>
          <a:p>
            <a:pPr marL="0" marR="0" lvl="0" fontAlgn="auto">
              <a:spcBef>
                <a:spcPts val="1000"/>
              </a:spcBef>
              <a:spcAft>
                <a:spcPts val="0"/>
              </a:spcAft>
              <a:buClrTx/>
              <a:buSzTx/>
              <a:tabLst/>
              <a:defRPr/>
            </a:pPr>
            <a:r>
              <a:rPr kumimoji="0" lang="en-US" sz="1800" b="0" i="0" u="none" strike="noStrike" cap="none" spc="0" normalizeH="0" baseline="0" noProof="0" dirty="0">
                <a:ln>
                  <a:noFill/>
                </a:ln>
                <a:effectLst/>
                <a:uLnTx/>
                <a:uFillTx/>
              </a:rPr>
              <a:t>Environmental</a:t>
            </a:r>
          </a:p>
          <a:p>
            <a:pPr marL="0" marR="0" lvl="0" fontAlgn="auto">
              <a:spcBef>
                <a:spcPts val="1000"/>
              </a:spcBef>
              <a:spcAft>
                <a:spcPts val="0"/>
              </a:spcAft>
              <a:buClrTx/>
              <a:buSzTx/>
              <a:tabLst/>
              <a:defRPr/>
            </a:pPr>
            <a:r>
              <a:rPr kumimoji="0" lang="en-US" sz="1800" b="0" i="0" u="none" strike="noStrike" cap="none" spc="0" normalizeH="0" baseline="0" noProof="0" dirty="0">
                <a:ln>
                  <a:noFill/>
                </a:ln>
                <a:effectLst/>
                <a:uLnTx/>
                <a:uFillTx/>
              </a:rPr>
              <a:t>Intrapersonal factors </a:t>
            </a:r>
          </a:p>
          <a:p>
            <a:pPr marL="0" marR="0" lvl="0" fontAlgn="auto">
              <a:spcBef>
                <a:spcPts val="1000"/>
              </a:spcBef>
              <a:spcAft>
                <a:spcPts val="0"/>
              </a:spcAft>
              <a:buClrTx/>
              <a:buSzTx/>
              <a:tabLst/>
              <a:defRPr/>
            </a:pPr>
            <a:r>
              <a:rPr kumimoji="0" lang="en-US" sz="1800" b="0" i="0" u="none" strike="noStrike" cap="none" spc="0" normalizeH="0" baseline="0" noProof="0" dirty="0">
                <a:ln>
                  <a:noFill/>
                </a:ln>
                <a:effectLst/>
                <a:uLnTx/>
                <a:uFillTx/>
              </a:rPr>
              <a:t>Interpersonal factors</a:t>
            </a:r>
          </a:p>
          <a:p>
            <a:pPr marL="0" marR="0" lvl="0" fontAlgn="auto">
              <a:spcBef>
                <a:spcPts val="1000"/>
              </a:spcBef>
              <a:spcAft>
                <a:spcPts val="0"/>
              </a:spcAft>
              <a:buClrTx/>
              <a:buSzTx/>
              <a:tabLst/>
              <a:defRPr/>
            </a:pPr>
            <a:r>
              <a:rPr kumimoji="0" lang="en-US" sz="1800" b="0" i="0" u="none" strike="noStrike" cap="none" spc="0" normalizeH="0" baseline="0" noProof="0" dirty="0">
                <a:ln>
                  <a:noFill/>
                </a:ln>
                <a:effectLst/>
                <a:uLnTx/>
                <a:uFillTx/>
              </a:rPr>
              <a:t>Institutional factors</a:t>
            </a:r>
          </a:p>
          <a:p>
            <a:pPr marL="0" marR="0" lvl="0" fontAlgn="auto">
              <a:spcBef>
                <a:spcPts val="1000"/>
              </a:spcBef>
              <a:spcAft>
                <a:spcPts val="0"/>
              </a:spcAft>
              <a:buClrTx/>
              <a:buSzTx/>
              <a:tabLst/>
              <a:defRPr/>
            </a:pPr>
            <a:r>
              <a:rPr kumimoji="0" lang="en-US" sz="1800" b="0" i="0" u="none" strike="noStrike" cap="none" spc="0" normalizeH="0" baseline="0" noProof="0" dirty="0">
                <a:ln>
                  <a:noFill/>
                </a:ln>
                <a:effectLst/>
                <a:uLnTx/>
                <a:uFillTx/>
              </a:rPr>
              <a:t>Organizational factors</a:t>
            </a:r>
          </a:p>
          <a:p>
            <a:pPr marL="0" marR="0" lvl="0" fontAlgn="auto">
              <a:spcBef>
                <a:spcPts val="1000"/>
              </a:spcBef>
              <a:spcAft>
                <a:spcPts val="0"/>
              </a:spcAft>
              <a:buClrTx/>
              <a:buSzTx/>
              <a:tabLst/>
              <a:defRPr/>
            </a:pPr>
            <a:r>
              <a:rPr kumimoji="0" lang="en-US" sz="1800" b="0" i="0" u="none" strike="noStrike" cap="none" spc="0" normalizeH="0" baseline="0" noProof="0" dirty="0">
                <a:ln>
                  <a:noFill/>
                </a:ln>
                <a:effectLst/>
                <a:uLnTx/>
                <a:uFillTx/>
              </a:rPr>
              <a:t>Community factors</a:t>
            </a:r>
          </a:p>
          <a:p>
            <a:pPr marL="0" marR="0" lvl="0" fontAlgn="auto">
              <a:spcBef>
                <a:spcPts val="1000"/>
              </a:spcBef>
              <a:spcAft>
                <a:spcPts val="0"/>
              </a:spcAft>
              <a:buClrTx/>
              <a:buSzTx/>
              <a:tabLst/>
              <a:defRPr/>
            </a:pPr>
            <a:r>
              <a:rPr kumimoji="0" lang="en-US" sz="1800" b="0" i="0" u="none" strike="noStrike" cap="none" spc="0" normalizeH="0" baseline="0" noProof="0" dirty="0">
                <a:ln>
                  <a:noFill/>
                </a:ln>
                <a:effectLst/>
                <a:uLnTx/>
                <a:uFillTx/>
              </a:rPr>
              <a:t>Public policy</a:t>
            </a:r>
          </a:p>
          <a:p>
            <a:pPr marL="0" marR="0" lvl="0" fontAlgn="auto">
              <a:spcBef>
                <a:spcPts val="1000"/>
              </a:spcBef>
              <a:spcAft>
                <a:spcPts val="0"/>
              </a:spcAft>
              <a:buClrTx/>
              <a:buSzTx/>
              <a:tabLst/>
              <a:defRPr/>
            </a:pPr>
            <a:r>
              <a:rPr kumimoji="0" lang="en-US" sz="1800" b="0" i="0" u="none" strike="noStrike" cap="none" spc="0" normalizeH="0" baseline="0" noProof="0" dirty="0">
                <a:ln>
                  <a:noFill/>
                </a:ln>
                <a:effectLst/>
                <a:uLnTx/>
                <a:uFillTx/>
              </a:rPr>
              <a:t>(McLeroy, 1988).</a:t>
            </a:r>
            <a:endParaRPr lang="en-US" sz="1800" dirty="0"/>
          </a:p>
        </p:txBody>
      </p:sp>
      <p:pic>
        <p:nvPicPr>
          <p:cNvPr id="6" name="Content Placeholder 5" descr="A picture containing wall, person, person, indoor&#10;&#10;Description automatically generated">
            <a:extLst>
              <a:ext uri="{FF2B5EF4-FFF2-40B4-BE49-F238E27FC236}">
                <a16:creationId xmlns:a16="http://schemas.microsoft.com/office/drawing/2014/main" id="{C701D798-8B99-3463-FEEC-2B10DFC6D2F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200" r="23681" b="-1"/>
          <a:stretch/>
        </p:blipFill>
        <p:spPr>
          <a:xfrm>
            <a:off x="20" y="10"/>
            <a:ext cx="4635571" cy="6857990"/>
          </a:xfrm>
          <a:prstGeom prst="rect">
            <a:avLst/>
          </a:prstGeom>
          <a:effectLst/>
        </p:spPr>
      </p:pic>
      <p:cxnSp>
        <p:nvCxnSpPr>
          <p:cNvPr id="9"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D7F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B8348CC-7C71-0F71-62BB-5E6CDEAB80FE}"/>
              </a:ext>
            </a:extLst>
          </p:cNvPr>
          <p:cNvSpPr txBox="1"/>
          <p:nvPr/>
        </p:nvSpPr>
        <p:spPr>
          <a:xfrm>
            <a:off x="2309313" y="6657945"/>
            <a:ext cx="2326278"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journalistsresource.org/studies/government/health-care/integrated-care-collaborative-mental-health/">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CA" sz="700">
              <a:solidFill>
                <a:srgbClr val="FFFFFF"/>
              </a:solidFill>
            </a:endParaRPr>
          </a:p>
        </p:txBody>
      </p:sp>
    </p:spTree>
    <p:extLst>
      <p:ext uri="{BB962C8B-B14F-4D97-AF65-F5344CB8AC3E}">
        <p14:creationId xmlns:p14="http://schemas.microsoft.com/office/powerpoint/2010/main" val="3583699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5AD2D-7457-4C24-F2A5-FD2A266514DB}"/>
              </a:ext>
            </a:extLst>
          </p:cNvPr>
          <p:cNvSpPr>
            <a:spLocks noGrp="1"/>
          </p:cNvSpPr>
          <p:nvPr>
            <p:ph type="title"/>
          </p:nvPr>
        </p:nvSpPr>
        <p:spPr>
          <a:xfrm>
            <a:off x="429768" y="411480"/>
            <a:ext cx="11201400" cy="1106424"/>
          </a:xfrm>
        </p:spPr>
        <p:txBody>
          <a:bodyPr>
            <a:normAutofit/>
          </a:bodyPr>
          <a:lstStyle/>
          <a:p>
            <a:r>
              <a:rPr lang="en-US" sz="3600"/>
              <a:t>Substance use disorders as biopsychosocial phenomemon</a:t>
            </a:r>
            <a:br>
              <a:rPr lang="en-US" sz="3600"/>
            </a:br>
            <a:endParaRPr lang="en-CA" sz="3600"/>
          </a:p>
        </p:txBody>
      </p:sp>
      <p:sp>
        <p:nvSpPr>
          <p:cNvPr id="13" name="Rectangle 12">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Diagram&#10;&#10;Description automatically generated">
            <a:extLst>
              <a:ext uri="{FF2B5EF4-FFF2-40B4-BE49-F238E27FC236}">
                <a16:creationId xmlns:a16="http://schemas.microsoft.com/office/drawing/2014/main" id="{9768A34F-4C58-F6F3-70D4-F6A56E202D9E}"/>
              </a:ext>
            </a:extLst>
          </p:cNvPr>
          <p:cNvPicPr>
            <a:picLocks noChangeAspect="1"/>
          </p:cNvPicPr>
          <p:nvPr/>
        </p:nvPicPr>
        <p:blipFill rotWithShape="1">
          <a:blip r:embed="rId2"/>
          <a:srcRect l="5075" r="-2" b="-2"/>
          <a:stretch/>
        </p:blipFill>
        <p:spPr>
          <a:xfrm>
            <a:off x="429768" y="1721922"/>
            <a:ext cx="6704891" cy="4520559"/>
          </a:xfrm>
          <a:prstGeom prst="rect">
            <a:avLst/>
          </a:prstGeom>
        </p:spPr>
      </p:pic>
      <p:sp useBgFill="1">
        <p:nvSpPr>
          <p:cNvPr id="15" name="Rectangle 14">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617BD8D-70D8-BE17-0526-DC6CA76389BB}"/>
              </a:ext>
            </a:extLst>
          </p:cNvPr>
          <p:cNvSpPr>
            <a:spLocks noGrp="1"/>
          </p:cNvSpPr>
          <p:nvPr>
            <p:ph idx="1"/>
          </p:nvPr>
        </p:nvSpPr>
        <p:spPr>
          <a:xfrm>
            <a:off x="7711440" y="1818639"/>
            <a:ext cx="3919728" cy="4393029"/>
          </a:xfrm>
        </p:spPr>
        <p:txBody>
          <a:bodyPr anchor="ctr">
            <a:normAutofit lnSpcReduction="10000"/>
          </a:bodyPr>
          <a:lstStyle/>
          <a:p>
            <a:pPr marL="0" indent="0">
              <a:buNone/>
            </a:pPr>
            <a:r>
              <a:rPr lang="en-US" sz="1800" dirty="0"/>
              <a:t> To look at substance use disorders in a binary fashion, choosing one lens or another is not effective.  Breaking down substance use and connecting it to biological factors, psychological factors, and social factors can help provide Social Service workers an opportunity to see a “whole” person and to provide wrap-around supports that can help a person meet their individual goals related to their substance use.</a:t>
            </a:r>
          </a:p>
          <a:p>
            <a:pPr marL="0" indent="0">
              <a:buNone/>
            </a:pPr>
            <a:r>
              <a:rPr lang="en-US" sz="1800" dirty="0"/>
              <a:t>  You can further explore poverty, race, gender, and other examples of intersectionality that may play a role in a person’s substance use as you are working with them, ensuring your work is culturally and gender sensitive.</a:t>
            </a:r>
          </a:p>
        </p:txBody>
      </p:sp>
      <p:sp>
        <p:nvSpPr>
          <p:cNvPr id="10" name="TextBox 9">
            <a:extLst>
              <a:ext uri="{FF2B5EF4-FFF2-40B4-BE49-F238E27FC236}">
                <a16:creationId xmlns:a16="http://schemas.microsoft.com/office/drawing/2014/main" id="{F04A65E2-4D8B-40AA-2AFE-AC7E53BE68AD}"/>
              </a:ext>
            </a:extLst>
          </p:cNvPr>
          <p:cNvSpPr txBox="1"/>
          <p:nvPr/>
        </p:nvSpPr>
        <p:spPr>
          <a:xfrm>
            <a:off x="1840408" y="6227075"/>
            <a:ext cx="6098344" cy="646331"/>
          </a:xfrm>
          <a:prstGeom prst="rect">
            <a:avLst/>
          </a:prstGeom>
          <a:noFill/>
        </p:spPr>
        <p:txBody>
          <a:bodyPr wrap="square">
            <a:spAutoFit/>
          </a:bodyPr>
          <a:lstStyle/>
          <a:p>
            <a:r>
              <a:rPr lang="en-CA" dirty="0"/>
              <a:t>(Brown-Rice &amp; Moro, 2018).</a:t>
            </a:r>
          </a:p>
          <a:p>
            <a:endParaRPr lang="en-CA" dirty="0"/>
          </a:p>
        </p:txBody>
      </p:sp>
    </p:spTree>
    <p:extLst>
      <p:ext uri="{BB962C8B-B14F-4D97-AF65-F5344CB8AC3E}">
        <p14:creationId xmlns:p14="http://schemas.microsoft.com/office/powerpoint/2010/main" val="35302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728C-E54F-6551-04C4-90ECC07B95BE}"/>
              </a:ext>
            </a:extLst>
          </p:cNvPr>
          <p:cNvSpPr>
            <a:spLocks noGrp="1"/>
          </p:cNvSpPr>
          <p:nvPr>
            <p:ph type="title"/>
          </p:nvPr>
        </p:nvSpPr>
        <p:spPr/>
        <p:txBody>
          <a:bodyPr/>
          <a:lstStyle/>
          <a:p>
            <a:r>
              <a:rPr lang="en-CA" dirty="0"/>
              <a:t>Social Connections</a:t>
            </a:r>
          </a:p>
        </p:txBody>
      </p:sp>
      <p:pic>
        <p:nvPicPr>
          <p:cNvPr id="4" name="Online Media 3" title="Social Connection">
            <a:hlinkClick r:id="" action="ppaction://media"/>
            <a:extLst>
              <a:ext uri="{FF2B5EF4-FFF2-40B4-BE49-F238E27FC236}">
                <a16:creationId xmlns:a16="http://schemas.microsoft.com/office/drawing/2014/main" id="{0C02CA16-9C52-8B08-D86A-442DB685A80B}"/>
              </a:ext>
            </a:extLst>
          </p:cNvPr>
          <p:cNvPicPr>
            <a:picLocks noGrp="1" noRot="1" noChangeAspect="1"/>
          </p:cNvPicPr>
          <p:nvPr>
            <p:ph idx="1"/>
            <a:videoFile r:link="rId1"/>
          </p:nvPr>
        </p:nvPicPr>
        <p:blipFill>
          <a:blip r:embed="rId3"/>
          <a:stretch>
            <a:fillRect/>
          </a:stretch>
        </p:blipFill>
        <p:spPr>
          <a:xfrm>
            <a:off x="838200" y="1477108"/>
            <a:ext cx="10641037" cy="4699855"/>
          </a:xfrm>
          <a:prstGeom prst="rect">
            <a:avLst/>
          </a:prstGeom>
        </p:spPr>
      </p:pic>
      <p:sp>
        <p:nvSpPr>
          <p:cNvPr id="6" name="TextBox 5">
            <a:extLst>
              <a:ext uri="{FF2B5EF4-FFF2-40B4-BE49-F238E27FC236}">
                <a16:creationId xmlns:a16="http://schemas.microsoft.com/office/drawing/2014/main" id="{CA049A2E-A161-0C49-545D-53115CA30474}"/>
              </a:ext>
            </a:extLst>
          </p:cNvPr>
          <p:cNvSpPr txBox="1"/>
          <p:nvPr/>
        </p:nvSpPr>
        <p:spPr>
          <a:xfrm>
            <a:off x="838200" y="1477108"/>
            <a:ext cx="6098344" cy="369332"/>
          </a:xfrm>
          <a:prstGeom prst="rect">
            <a:avLst/>
          </a:prstGeom>
          <a:noFill/>
        </p:spPr>
        <p:txBody>
          <a:bodyPr wrap="square">
            <a:spAutoFit/>
          </a:bodyPr>
          <a:lstStyle/>
          <a:p>
            <a:r>
              <a:rPr lang="en-CA" dirty="0"/>
              <a:t>https://youtu.be/x1EYcVpQeeE</a:t>
            </a:r>
          </a:p>
        </p:txBody>
      </p:sp>
      <p:sp>
        <p:nvSpPr>
          <p:cNvPr id="8" name="TextBox 7">
            <a:extLst>
              <a:ext uri="{FF2B5EF4-FFF2-40B4-BE49-F238E27FC236}">
                <a16:creationId xmlns:a16="http://schemas.microsoft.com/office/drawing/2014/main" id="{D984DF70-E763-3C4F-607B-6993EFAF72E4}"/>
              </a:ext>
            </a:extLst>
          </p:cNvPr>
          <p:cNvSpPr txBox="1"/>
          <p:nvPr/>
        </p:nvSpPr>
        <p:spPr>
          <a:xfrm>
            <a:off x="840544" y="6176963"/>
            <a:ext cx="6096000" cy="369332"/>
          </a:xfrm>
          <a:prstGeom prst="rect">
            <a:avLst/>
          </a:prstGeom>
          <a:noFill/>
        </p:spPr>
        <p:txBody>
          <a:bodyPr wrap="square">
            <a:spAutoFit/>
          </a:bodyPr>
          <a:lstStyle/>
          <a:p>
            <a:r>
              <a:rPr lang="en-CA" dirty="0"/>
              <a:t>(Every Mind Matters, 2019).</a:t>
            </a:r>
          </a:p>
        </p:txBody>
      </p:sp>
    </p:spTree>
    <p:extLst>
      <p:ext uri="{BB962C8B-B14F-4D97-AF65-F5344CB8AC3E}">
        <p14:creationId xmlns:p14="http://schemas.microsoft.com/office/powerpoint/2010/main" val="427553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A7D388-4DBA-C6E3-F9F5-D03622898F4F}"/>
              </a:ext>
            </a:extLst>
          </p:cNvPr>
          <p:cNvSpPr>
            <a:spLocks noGrp="1"/>
          </p:cNvSpPr>
          <p:nvPr>
            <p:ph type="title"/>
          </p:nvPr>
        </p:nvSpPr>
        <p:spPr>
          <a:xfrm>
            <a:off x="838200" y="621792"/>
            <a:ext cx="4795157" cy="5413248"/>
          </a:xfrm>
        </p:spPr>
        <p:txBody>
          <a:bodyPr>
            <a:normAutofit/>
          </a:bodyPr>
          <a:lstStyle/>
          <a:p>
            <a:r>
              <a:rPr lang="en-CA" sz="5200" dirty="0">
                <a:solidFill>
                  <a:schemeClr val="bg1"/>
                </a:solidFill>
              </a:rPr>
              <a:t>Learning Objectives:</a:t>
            </a:r>
          </a:p>
        </p:txBody>
      </p:sp>
      <p:sp>
        <p:nvSpPr>
          <p:cNvPr id="3" name="Content Placeholder 2">
            <a:extLst>
              <a:ext uri="{FF2B5EF4-FFF2-40B4-BE49-F238E27FC236}">
                <a16:creationId xmlns:a16="http://schemas.microsoft.com/office/drawing/2014/main" id="{91C702F9-CC26-8A0E-FDB2-25EE81EC6DC5}"/>
              </a:ext>
            </a:extLst>
          </p:cNvPr>
          <p:cNvSpPr>
            <a:spLocks noGrp="1"/>
          </p:cNvSpPr>
          <p:nvPr>
            <p:ph idx="1"/>
          </p:nvPr>
        </p:nvSpPr>
        <p:spPr>
          <a:xfrm>
            <a:off x="6521450" y="621792"/>
            <a:ext cx="5352498" cy="5413248"/>
          </a:xfrm>
        </p:spPr>
        <p:txBody>
          <a:bodyPr anchor="ctr">
            <a:normAutofit/>
          </a:bodyPr>
          <a:lstStyle/>
          <a:p>
            <a:r>
              <a:rPr lang="en-US" sz="2400" dirty="0">
                <a:latin typeface="+mj-lt"/>
              </a:rPr>
              <a:t>Explore various theories of substance use</a:t>
            </a:r>
          </a:p>
          <a:p>
            <a:r>
              <a:rPr lang="en-US" sz="2400" dirty="0">
                <a:latin typeface="+mj-lt"/>
              </a:rPr>
              <a:t>Compare and contrast theories</a:t>
            </a:r>
          </a:p>
          <a:p>
            <a:r>
              <a:rPr lang="en-US" sz="2400" dirty="0">
                <a:latin typeface="+mj-lt"/>
              </a:rPr>
              <a:t>Discuss how theories impact service provision and prevention initiatives</a:t>
            </a:r>
            <a:endParaRPr lang="en-CA" sz="2400" dirty="0">
              <a:latin typeface="+mj-lt"/>
            </a:endParaRPr>
          </a:p>
        </p:txBody>
      </p:sp>
    </p:spTree>
    <p:extLst>
      <p:ext uri="{BB962C8B-B14F-4D97-AF65-F5344CB8AC3E}">
        <p14:creationId xmlns:p14="http://schemas.microsoft.com/office/powerpoint/2010/main" val="342670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9233-6641-AF70-748B-D099C6FAD698}"/>
              </a:ext>
            </a:extLst>
          </p:cNvPr>
          <p:cNvSpPr>
            <a:spLocks noGrp="1"/>
          </p:cNvSpPr>
          <p:nvPr>
            <p:ph type="title"/>
          </p:nvPr>
        </p:nvSpPr>
        <p:spPr/>
        <p:txBody>
          <a:bodyPr/>
          <a:lstStyle/>
          <a:p>
            <a:r>
              <a:rPr lang="en-CA" dirty="0"/>
              <a:t>Trauma</a:t>
            </a:r>
          </a:p>
        </p:txBody>
      </p:sp>
      <p:sp>
        <p:nvSpPr>
          <p:cNvPr id="3" name="Content Placeholder 2">
            <a:extLst>
              <a:ext uri="{FF2B5EF4-FFF2-40B4-BE49-F238E27FC236}">
                <a16:creationId xmlns:a16="http://schemas.microsoft.com/office/drawing/2014/main" id="{01C8F880-7F60-D7DC-951C-77C2176435C4}"/>
              </a:ext>
            </a:extLst>
          </p:cNvPr>
          <p:cNvSpPr>
            <a:spLocks noGrp="1"/>
          </p:cNvSpPr>
          <p:nvPr>
            <p:ph idx="1"/>
          </p:nvPr>
        </p:nvSpPr>
        <p:spPr>
          <a:xfrm>
            <a:off x="838200" y="1463040"/>
            <a:ext cx="10515600" cy="4713923"/>
          </a:xfrm>
        </p:spPr>
        <p:txBody>
          <a:bodyPr>
            <a:normAutofit fontScale="92500" lnSpcReduction="10000"/>
          </a:bodyPr>
          <a:lstStyle/>
          <a:p>
            <a:r>
              <a:rPr lang="en-US" dirty="0"/>
              <a:t>A traumatic experience can be something that happens to us, for example an accident or a loss.  A traumatic experience can cause trauma; trauma is NOT necessarily something that happens each time a difficult situation arises in your life</a:t>
            </a:r>
          </a:p>
          <a:p>
            <a:r>
              <a:rPr lang="en-US" dirty="0"/>
              <a:t> The Canadian Association of Mental Health (2021) describes trauma as “the lasting emotional response that often results from living through a distressing event</a:t>
            </a:r>
          </a:p>
          <a:p>
            <a:r>
              <a:rPr lang="en-US" dirty="0"/>
              <a:t>Experiencing a traumatic event can harm a person’s sense of safety, sense of self, and ability to regulate emotions and navigate relationships” (para. 1).</a:t>
            </a:r>
          </a:p>
          <a:p>
            <a:r>
              <a:rPr lang="en-US" dirty="0"/>
              <a:t>Trauma as an initial or latent experience can happen at any time at any place.</a:t>
            </a:r>
            <a:endParaRPr lang="en-CA" dirty="0"/>
          </a:p>
        </p:txBody>
      </p:sp>
    </p:spTree>
    <p:extLst>
      <p:ext uri="{BB962C8B-B14F-4D97-AF65-F5344CB8AC3E}">
        <p14:creationId xmlns:p14="http://schemas.microsoft.com/office/powerpoint/2010/main" val="4238100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1973F5-3A2A-5E2D-F0BE-598A5472A820}"/>
              </a:ext>
            </a:extLst>
          </p:cNvPr>
          <p:cNvSpPr>
            <a:spLocks noGrp="1"/>
          </p:cNvSpPr>
          <p:nvPr>
            <p:ph type="title"/>
          </p:nvPr>
        </p:nvSpPr>
        <p:spPr/>
        <p:txBody>
          <a:bodyPr>
            <a:normAutofit/>
          </a:bodyPr>
          <a:lstStyle/>
          <a:p>
            <a:r>
              <a:rPr lang="en-CA" sz="4000" b="1" dirty="0"/>
              <a:t>Dr. Gabor Mate</a:t>
            </a:r>
          </a:p>
        </p:txBody>
      </p:sp>
      <p:pic>
        <p:nvPicPr>
          <p:cNvPr id="8" name="Content Placeholder 7" descr="A picture containing person, person, indoor, wall&#10;&#10;Description automatically generated">
            <a:extLst>
              <a:ext uri="{FF2B5EF4-FFF2-40B4-BE49-F238E27FC236}">
                <a16:creationId xmlns:a16="http://schemas.microsoft.com/office/drawing/2014/main" id="{8E4C301A-D1A1-3785-B61D-E592B7624D8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83188" y="1109662"/>
            <a:ext cx="6172200" cy="4629150"/>
          </a:xfrm>
        </p:spPr>
      </p:pic>
      <p:sp>
        <p:nvSpPr>
          <p:cNvPr id="6" name="Text Placeholder 5">
            <a:extLst>
              <a:ext uri="{FF2B5EF4-FFF2-40B4-BE49-F238E27FC236}">
                <a16:creationId xmlns:a16="http://schemas.microsoft.com/office/drawing/2014/main" id="{8D346997-2940-AE3D-C446-28AB3417F5AF}"/>
              </a:ext>
            </a:extLst>
          </p:cNvPr>
          <p:cNvSpPr>
            <a:spLocks noGrp="1"/>
          </p:cNvSpPr>
          <p:nvPr>
            <p:ph type="body" sz="half" idx="2"/>
          </p:nvPr>
        </p:nvSpPr>
        <p:spPr>
          <a:xfrm>
            <a:off x="839788" y="2388704"/>
            <a:ext cx="3932237" cy="2743201"/>
          </a:xfrm>
        </p:spPr>
        <p:txBody>
          <a:bodyPr>
            <a:normAutofit/>
          </a:bodyPr>
          <a:lstStyle/>
          <a:p>
            <a:r>
              <a:rPr lang="en-US" sz="2400" dirty="0"/>
              <a:t> Dr. Gabor Mate (2021) considers trauma as “the invisible force that shapes our lives. It shapes the way we live, the way we love and the way we make sense of the world. It is the root of our deepest wounds” (para. 6).</a:t>
            </a:r>
            <a:endParaRPr lang="en-CA" sz="2400" dirty="0"/>
          </a:p>
        </p:txBody>
      </p:sp>
      <p:sp>
        <p:nvSpPr>
          <p:cNvPr id="9" name="TextBox 8">
            <a:extLst>
              <a:ext uri="{FF2B5EF4-FFF2-40B4-BE49-F238E27FC236}">
                <a16:creationId xmlns:a16="http://schemas.microsoft.com/office/drawing/2014/main" id="{82B644D7-8F5F-3065-4686-77A764D4D7C3}"/>
              </a:ext>
            </a:extLst>
          </p:cNvPr>
          <p:cNvSpPr txBox="1"/>
          <p:nvPr/>
        </p:nvSpPr>
        <p:spPr>
          <a:xfrm>
            <a:off x="5183188" y="5738812"/>
            <a:ext cx="6172200" cy="230832"/>
          </a:xfrm>
          <a:prstGeom prst="rect">
            <a:avLst/>
          </a:prstGeom>
          <a:noFill/>
        </p:spPr>
        <p:txBody>
          <a:bodyPr wrap="square" rtlCol="0">
            <a:spAutoFit/>
          </a:bodyPr>
          <a:lstStyle/>
          <a:p>
            <a:r>
              <a:rPr lang="en-CA" sz="900" dirty="0">
                <a:hlinkClick r:id="rId3" tooltip="https://opentextbc.ca/abealfreader4/chapter/the-story-of-gabor-mate/"/>
              </a:rPr>
              <a:t>This Photo</a:t>
            </a:r>
            <a:r>
              <a:rPr lang="en-CA" sz="900" dirty="0"/>
              <a:t> by Unknown Author is licensed under </a:t>
            </a:r>
            <a:r>
              <a:rPr lang="en-CA" sz="900" dirty="0">
                <a:hlinkClick r:id="rId4" tooltip="https://creativecommons.org/licenses/by-sa/3.0/"/>
              </a:rPr>
              <a:t>CC BY-SA</a:t>
            </a:r>
            <a:endParaRPr lang="en-CA" sz="900" dirty="0"/>
          </a:p>
        </p:txBody>
      </p:sp>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A51F3EC4-8C06-7913-C6CD-FDE3A73962DC}"/>
                  </a:ext>
                </a:extLst>
              </p14:cNvPr>
              <p14:cNvContentPartPr/>
              <p14:nvPr/>
            </p14:nvContentPartPr>
            <p14:xfrm>
              <a:off x="3880640" y="1474760"/>
              <a:ext cx="106920" cy="69120"/>
            </p14:xfrm>
          </p:contentPart>
        </mc:Choice>
        <mc:Fallback>
          <p:pic>
            <p:nvPicPr>
              <p:cNvPr id="5" name="Ink 4">
                <a:extLst>
                  <a:ext uri="{FF2B5EF4-FFF2-40B4-BE49-F238E27FC236}">
                    <a16:creationId xmlns:a16="http://schemas.microsoft.com/office/drawing/2014/main" id="{A51F3EC4-8C06-7913-C6CD-FDE3A73962DC}"/>
                  </a:ext>
                </a:extLst>
              </p:cNvPr>
              <p:cNvPicPr/>
              <p:nvPr/>
            </p:nvPicPr>
            <p:blipFill>
              <a:blip r:embed="rId6"/>
              <a:stretch>
                <a:fillRect/>
              </a:stretch>
            </p:blipFill>
            <p:spPr>
              <a:xfrm>
                <a:off x="3871640" y="1466120"/>
                <a:ext cx="124560" cy="86760"/>
              </a:xfrm>
              <a:prstGeom prst="rect">
                <a:avLst/>
              </a:prstGeom>
            </p:spPr>
          </p:pic>
        </mc:Fallback>
      </mc:AlternateContent>
    </p:spTree>
    <p:extLst>
      <p:ext uri="{BB962C8B-B14F-4D97-AF65-F5344CB8AC3E}">
        <p14:creationId xmlns:p14="http://schemas.microsoft.com/office/powerpoint/2010/main" val="1183471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D593-10A8-27DF-B2DF-F59C4F5EEEC5}"/>
              </a:ext>
            </a:extLst>
          </p:cNvPr>
          <p:cNvSpPr>
            <a:spLocks noGrp="1"/>
          </p:cNvSpPr>
          <p:nvPr>
            <p:ph type="title"/>
          </p:nvPr>
        </p:nvSpPr>
        <p:spPr/>
        <p:txBody>
          <a:bodyPr/>
          <a:lstStyle/>
          <a:p>
            <a:pPr algn="ctr"/>
            <a:r>
              <a:rPr lang="en-CA" dirty="0"/>
              <a:t>Trauma and Addiction: Crash Course Psychology #31</a:t>
            </a:r>
          </a:p>
        </p:txBody>
      </p:sp>
      <p:pic>
        <p:nvPicPr>
          <p:cNvPr id="4" name="Online Media 3" title="Trauma and Addiction: Crash Course Psychology #31">
            <a:hlinkClick r:id="" action="ppaction://media"/>
            <a:extLst>
              <a:ext uri="{FF2B5EF4-FFF2-40B4-BE49-F238E27FC236}">
                <a16:creationId xmlns:a16="http://schemas.microsoft.com/office/drawing/2014/main" id="{D631529E-3C42-F3AD-B3AA-6AC970623B17}"/>
              </a:ext>
            </a:extLst>
          </p:cNvPr>
          <p:cNvPicPr>
            <a:picLocks noGrp="1" noRot="1" noChangeAspect="1"/>
          </p:cNvPicPr>
          <p:nvPr>
            <p:ph idx="1"/>
            <a:videoFile r:link="rId1"/>
          </p:nvPr>
        </p:nvPicPr>
        <p:blipFill>
          <a:blip r:embed="rId3"/>
          <a:stretch>
            <a:fillRect/>
          </a:stretch>
        </p:blipFill>
        <p:spPr>
          <a:xfrm>
            <a:off x="838200" y="1825625"/>
            <a:ext cx="10626969" cy="4351338"/>
          </a:xfrm>
          <a:prstGeom prst="rect">
            <a:avLst/>
          </a:prstGeom>
        </p:spPr>
      </p:pic>
      <p:sp>
        <p:nvSpPr>
          <p:cNvPr id="6" name="TextBox 5">
            <a:extLst>
              <a:ext uri="{FF2B5EF4-FFF2-40B4-BE49-F238E27FC236}">
                <a16:creationId xmlns:a16="http://schemas.microsoft.com/office/drawing/2014/main" id="{E226CFBC-F6F3-C403-B49D-075FC69CE4CA}"/>
              </a:ext>
            </a:extLst>
          </p:cNvPr>
          <p:cNvSpPr txBox="1"/>
          <p:nvPr/>
        </p:nvSpPr>
        <p:spPr>
          <a:xfrm>
            <a:off x="838200" y="1825625"/>
            <a:ext cx="6096000" cy="369332"/>
          </a:xfrm>
          <a:prstGeom prst="rect">
            <a:avLst/>
          </a:prstGeom>
          <a:noFill/>
        </p:spPr>
        <p:txBody>
          <a:bodyPr wrap="square">
            <a:spAutoFit/>
          </a:bodyPr>
          <a:lstStyle/>
          <a:p>
            <a:r>
              <a:rPr lang="en-CA" dirty="0"/>
              <a:t>https://youtu.be/343ORgL3kIc</a:t>
            </a:r>
          </a:p>
        </p:txBody>
      </p:sp>
      <p:sp>
        <p:nvSpPr>
          <p:cNvPr id="8" name="TextBox 7">
            <a:extLst>
              <a:ext uri="{FF2B5EF4-FFF2-40B4-BE49-F238E27FC236}">
                <a16:creationId xmlns:a16="http://schemas.microsoft.com/office/drawing/2014/main" id="{9F67DC51-22B0-2C5C-4975-D238C9DC2D15}"/>
              </a:ext>
            </a:extLst>
          </p:cNvPr>
          <p:cNvSpPr txBox="1"/>
          <p:nvPr/>
        </p:nvSpPr>
        <p:spPr>
          <a:xfrm>
            <a:off x="838200" y="6123543"/>
            <a:ext cx="6096000" cy="369332"/>
          </a:xfrm>
          <a:prstGeom prst="rect">
            <a:avLst/>
          </a:prstGeom>
          <a:noFill/>
        </p:spPr>
        <p:txBody>
          <a:bodyPr wrap="square">
            <a:spAutoFit/>
          </a:bodyPr>
          <a:lstStyle/>
          <a:p>
            <a:r>
              <a:rPr lang="en-CA" dirty="0"/>
              <a:t>(</a:t>
            </a:r>
            <a:r>
              <a:rPr lang="en-CA" dirty="0" err="1"/>
              <a:t>CrashCourse</a:t>
            </a:r>
            <a:r>
              <a:rPr lang="en-CA" dirty="0"/>
              <a:t>, 2014).</a:t>
            </a:r>
          </a:p>
        </p:txBody>
      </p:sp>
    </p:spTree>
    <p:extLst>
      <p:ext uri="{BB962C8B-B14F-4D97-AF65-F5344CB8AC3E}">
        <p14:creationId xmlns:p14="http://schemas.microsoft.com/office/powerpoint/2010/main" val="161514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7B9A-A0CD-ED41-3A97-2D64E483E908}"/>
              </a:ext>
            </a:extLst>
          </p:cNvPr>
          <p:cNvSpPr>
            <a:spLocks noGrp="1"/>
          </p:cNvSpPr>
          <p:nvPr>
            <p:ph type="title"/>
          </p:nvPr>
        </p:nvSpPr>
        <p:spPr/>
        <p:txBody>
          <a:bodyPr/>
          <a:lstStyle/>
          <a:p>
            <a:r>
              <a:rPr lang="en-CA" dirty="0"/>
              <a:t>What qualifies as trauma?</a:t>
            </a:r>
          </a:p>
        </p:txBody>
      </p:sp>
      <p:sp>
        <p:nvSpPr>
          <p:cNvPr id="3" name="Content Placeholder 2">
            <a:extLst>
              <a:ext uri="{FF2B5EF4-FFF2-40B4-BE49-F238E27FC236}">
                <a16:creationId xmlns:a16="http://schemas.microsoft.com/office/drawing/2014/main" id="{24315184-EE27-D99A-48A2-8A7C7A7706DE}"/>
              </a:ext>
            </a:extLst>
          </p:cNvPr>
          <p:cNvSpPr>
            <a:spLocks noGrp="1"/>
          </p:cNvSpPr>
          <p:nvPr>
            <p:ph idx="1"/>
          </p:nvPr>
        </p:nvSpPr>
        <p:spPr/>
        <p:txBody>
          <a:bodyPr>
            <a:normAutofit fontScale="92500" lnSpcReduction="10000"/>
          </a:bodyPr>
          <a:lstStyle/>
          <a:p>
            <a:r>
              <a:rPr lang="en-US" dirty="0"/>
              <a:t>Holmes (2021) suggests trauma must include “stigmatization, marginalization, or oppression because of gender, sex, race, class, sexual orientation, age, ethnicity, culture, spirituality, ability/disability” (p. 24). </a:t>
            </a:r>
          </a:p>
          <a:p>
            <a:r>
              <a:rPr lang="en-US" dirty="0"/>
              <a:t> Trauma is complex and must be understood as not necessarily having just one experience.  </a:t>
            </a:r>
          </a:p>
          <a:p>
            <a:r>
              <a:rPr lang="en-US" dirty="0"/>
              <a:t>Other researchers suggest “trauma has been found to contribute to a range of mental health conditions” (Cleary et al., 2020, para. 1) and for some, coping with trauma means using substances (</a:t>
            </a:r>
            <a:r>
              <a:rPr lang="en-US" dirty="0" err="1"/>
              <a:t>Saddichha</a:t>
            </a:r>
            <a:r>
              <a:rPr lang="en-US" dirty="0"/>
              <a:t> et al., 2015).  </a:t>
            </a:r>
          </a:p>
          <a:p>
            <a:r>
              <a:rPr lang="en-US" dirty="0"/>
              <a:t>When trauma affects people’s coping mechanisms, they may not be able to appropriately respond to any stressors, much less recover (Cleary et al., 2020).  </a:t>
            </a:r>
            <a:endParaRPr lang="en-CA" dirty="0"/>
          </a:p>
        </p:txBody>
      </p:sp>
    </p:spTree>
    <p:extLst>
      <p:ext uri="{BB962C8B-B14F-4D97-AF65-F5344CB8AC3E}">
        <p14:creationId xmlns:p14="http://schemas.microsoft.com/office/powerpoint/2010/main" val="3123940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A0E1E8-AE0E-BD95-DC5D-5703DC4C9591}"/>
              </a:ext>
            </a:extLst>
          </p:cNvPr>
          <p:cNvSpPr>
            <a:spLocks noGrp="1"/>
          </p:cNvSpPr>
          <p:nvPr>
            <p:ph type="title"/>
          </p:nvPr>
        </p:nvSpPr>
        <p:spPr>
          <a:xfrm>
            <a:off x="7255564" y="834888"/>
            <a:ext cx="4314645" cy="1268958"/>
          </a:xfrm>
        </p:spPr>
        <p:txBody>
          <a:bodyPr anchor="b">
            <a:normAutofit/>
          </a:bodyPr>
          <a:lstStyle/>
          <a:p>
            <a:r>
              <a:rPr lang="en-CA" sz="3200"/>
              <a:t>Trauma Informed Care</a:t>
            </a:r>
          </a:p>
        </p:txBody>
      </p:sp>
      <p:pic>
        <p:nvPicPr>
          <p:cNvPr id="5" name="Picture 4" descr="Shape&#10;&#10;Description automatically generated with medium confidence">
            <a:extLst>
              <a:ext uri="{FF2B5EF4-FFF2-40B4-BE49-F238E27FC236}">
                <a16:creationId xmlns:a16="http://schemas.microsoft.com/office/drawing/2014/main" id="{4462EC69-6EF7-AEC5-5449-BB04B06CD1E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373" r="10960"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2" name="Rectangle 1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36B0713-2BA1-1689-1229-290B4A6C2C6B}"/>
              </a:ext>
            </a:extLst>
          </p:cNvPr>
          <p:cNvSpPr>
            <a:spLocks noGrp="1"/>
          </p:cNvSpPr>
          <p:nvPr>
            <p:ph idx="1"/>
          </p:nvPr>
        </p:nvSpPr>
        <p:spPr>
          <a:xfrm>
            <a:off x="7255563" y="2557587"/>
            <a:ext cx="4314645" cy="3717317"/>
          </a:xfrm>
        </p:spPr>
        <p:txBody>
          <a:bodyPr anchor="t">
            <a:normAutofit/>
          </a:bodyPr>
          <a:lstStyle/>
          <a:p>
            <a:r>
              <a:rPr lang="en-US" sz="1800"/>
              <a:t>Trauma informed care recognizes the prevalence of trauma, how it manifests and impacts people and focuses on supporting the needs of an individual while minimizing the risk of re-traumatisation, and maximizing choice and empowerment (Cleary, 2020). </a:t>
            </a:r>
          </a:p>
          <a:p>
            <a:r>
              <a:rPr lang="en-US" sz="1800"/>
              <a:t> When trauma and a substance use disorder are connected, it is imperative that a trauma-informed approach is used</a:t>
            </a:r>
            <a:endParaRPr lang="en-CA" sz="1800"/>
          </a:p>
        </p:txBody>
      </p:sp>
      <p:sp>
        <p:nvSpPr>
          <p:cNvPr id="8" name="TextBox 7">
            <a:extLst>
              <a:ext uri="{FF2B5EF4-FFF2-40B4-BE49-F238E27FC236}">
                <a16:creationId xmlns:a16="http://schemas.microsoft.com/office/drawing/2014/main" id="{6ED9C268-3563-E8A7-9028-9EEE7E5D8EAD}"/>
              </a:ext>
            </a:extLst>
          </p:cNvPr>
          <p:cNvSpPr txBox="1"/>
          <p:nvPr/>
        </p:nvSpPr>
        <p:spPr>
          <a:xfrm>
            <a:off x="5579428" y="6627158"/>
            <a:ext cx="6172200" cy="230832"/>
          </a:xfrm>
          <a:prstGeom prst="rect">
            <a:avLst/>
          </a:prstGeom>
          <a:noFill/>
        </p:spPr>
        <p:txBody>
          <a:bodyPr wrap="square" rtlCol="0">
            <a:spAutoFit/>
          </a:bodyPr>
          <a:lstStyle/>
          <a:p>
            <a:r>
              <a:rPr lang="en-CA" sz="900" dirty="0">
                <a:hlinkClick r:id="rId4" tooltip="https://opentextbc.ca/abealfreader4/chapter/the-story-of-gabor-mate/"/>
              </a:rPr>
              <a:t>This Photo</a:t>
            </a:r>
            <a:r>
              <a:rPr lang="en-CA" sz="900" dirty="0"/>
              <a:t> by Unknown Author is licensed under </a:t>
            </a:r>
            <a:r>
              <a:rPr lang="en-CA" sz="900" dirty="0">
                <a:hlinkClick r:id="rId5" tooltip="https://creativecommons.org/licenses/by-sa/3.0/"/>
              </a:rPr>
              <a:t>CC BY-SA</a:t>
            </a:r>
            <a:endParaRPr lang="en-CA" sz="900" dirty="0"/>
          </a:p>
        </p:txBody>
      </p:sp>
    </p:spTree>
    <p:extLst>
      <p:ext uri="{BB962C8B-B14F-4D97-AF65-F5344CB8AC3E}">
        <p14:creationId xmlns:p14="http://schemas.microsoft.com/office/powerpoint/2010/main" val="2410638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4A2134-BD17-29F2-8ACE-4383679DAFB3}"/>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6000" dirty="0"/>
              <a:t>Self Care</a:t>
            </a:r>
          </a:p>
        </p:txBody>
      </p:sp>
      <p:sp>
        <p:nvSpPr>
          <p:cNvPr id="8" name="Content Placeholder 7">
            <a:extLst>
              <a:ext uri="{FF2B5EF4-FFF2-40B4-BE49-F238E27FC236}">
                <a16:creationId xmlns:a16="http://schemas.microsoft.com/office/drawing/2014/main" id="{531AA156-F54C-33B7-6687-3FE287A8D00E}"/>
              </a:ext>
            </a:extLst>
          </p:cNvPr>
          <p:cNvSpPr>
            <a:spLocks noGrp="1"/>
          </p:cNvSpPr>
          <p:nvPr>
            <p:ph sz="half" idx="1"/>
          </p:nvPr>
        </p:nvSpPr>
        <p:spPr>
          <a:xfrm>
            <a:off x="648931" y="2438401"/>
            <a:ext cx="3667036" cy="1510747"/>
          </a:xfrm>
        </p:spPr>
        <p:txBody>
          <a:bodyPr vert="horz" lIns="91440" tIns="45720" rIns="91440" bIns="45720" rtlCol="0">
            <a:normAutofit/>
          </a:bodyPr>
          <a:lstStyle/>
          <a:p>
            <a:pPr marL="0"/>
            <a:r>
              <a:rPr lang="en-US" sz="2400" dirty="0"/>
              <a:t>Please participate in guided meditation as an act of self care and report back next class.</a:t>
            </a:r>
          </a:p>
          <a:p>
            <a:pPr marL="0" indent="0">
              <a:buNone/>
            </a:pPr>
            <a:endParaRPr lang="en-US" sz="1800" dirty="0"/>
          </a:p>
        </p:txBody>
      </p:sp>
      <p:sp>
        <p:nvSpPr>
          <p:cNvPr id="19" name="Rectangle 14">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DE413851-FD21-06B4-A4D6-91D146EEBA94}"/>
              </a:ext>
            </a:extLst>
          </p:cNvPr>
          <p:cNvPicPr>
            <a:picLocks noGrp="1" noChangeAspect="1"/>
          </p:cNvPicPr>
          <p:nvPr>
            <p:ph sz="half" idx="2"/>
          </p:nvPr>
        </p:nvPicPr>
        <p:blipFill rotWithShape="1">
          <a:blip r:embed="rId2"/>
          <a:srcRect b="11350"/>
          <a:stretch/>
        </p:blipFill>
        <p:spPr>
          <a:xfrm>
            <a:off x="5276088" y="640082"/>
            <a:ext cx="6276250" cy="5577838"/>
          </a:xfrm>
          <a:prstGeom prst="rect">
            <a:avLst/>
          </a:prstGeom>
          <a:effectLst/>
        </p:spPr>
      </p:pic>
    </p:spTree>
    <p:extLst>
      <p:ext uri="{BB962C8B-B14F-4D97-AF65-F5344CB8AC3E}">
        <p14:creationId xmlns:p14="http://schemas.microsoft.com/office/powerpoint/2010/main" val="78771903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7526-BFC9-E45A-1BAF-6D8A73C0CABE}"/>
              </a:ext>
            </a:extLst>
          </p:cNvPr>
          <p:cNvSpPr>
            <a:spLocks noGrp="1"/>
          </p:cNvSpPr>
          <p:nvPr>
            <p:ph type="title"/>
          </p:nvPr>
        </p:nvSpPr>
        <p:spPr>
          <a:xfrm>
            <a:off x="4094921" y="551310"/>
            <a:ext cx="3800061" cy="259453"/>
          </a:xfrm>
        </p:spPr>
        <p:txBody>
          <a:bodyPr>
            <a:noAutofit/>
          </a:bodyPr>
          <a:lstStyle/>
          <a:p>
            <a:pPr algn="ctr"/>
            <a:r>
              <a:rPr lang="en-CA" sz="18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E0431C5A-F211-53CB-ADBD-DE0BD106F548}"/>
              </a:ext>
            </a:extLst>
          </p:cNvPr>
          <p:cNvSpPr>
            <a:spLocks noGrp="1"/>
          </p:cNvSpPr>
          <p:nvPr>
            <p:ph idx="1"/>
          </p:nvPr>
        </p:nvSpPr>
        <p:spPr>
          <a:xfrm>
            <a:off x="132523" y="810763"/>
            <a:ext cx="11913704" cy="5947846"/>
          </a:xfrm>
        </p:spPr>
        <p:txBody>
          <a:bodyPr>
            <a:normAutofit/>
          </a:bodyPr>
          <a:lstStyle/>
          <a:p>
            <a:pPr algn="l"/>
            <a:r>
              <a:rPr lang="en-US" sz="1100" b="0" i="0" dirty="0">
                <a:solidFill>
                  <a:srgbClr val="000000"/>
                </a:solidFill>
                <a:effectLst/>
                <a:latin typeface="Times New Roman" panose="02020603050405020304" pitchFamily="18" charset="0"/>
              </a:rPr>
              <a:t>ALLCEU Counselling. (2012, July 18).  </a:t>
            </a:r>
            <a:r>
              <a:rPr lang="en-US" sz="1100" b="0" i="1" dirty="0">
                <a:solidFill>
                  <a:srgbClr val="000000"/>
                </a:solidFill>
                <a:effectLst/>
                <a:latin typeface="Times New Roman" panose="02020603050405020304" pitchFamily="18" charset="0"/>
              </a:rPr>
              <a:t>Theories of addiction.</a:t>
            </a:r>
            <a:r>
              <a:rPr lang="en-US" sz="1100" b="0" i="0" dirty="0">
                <a:solidFill>
                  <a:srgbClr val="000000"/>
                </a:solidFill>
                <a:effectLst/>
                <a:latin typeface="Times New Roman" panose="02020603050405020304" pitchFamily="18" charset="0"/>
              </a:rPr>
              <a:t> [Video]. YouTube. https://www.youtube.com/watch?v=sf2HtrfwiQE&amp;feature=emb_imp_woyt</a:t>
            </a:r>
          </a:p>
          <a:p>
            <a:pPr algn="l"/>
            <a:r>
              <a:rPr lang="en-US" sz="1100" b="0" i="0" dirty="0">
                <a:solidFill>
                  <a:srgbClr val="000000"/>
                </a:solidFill>
                <a:effectLst/>
                <a:latin typeface="Times New Roman" panose="02020603050405020304" pitchFamily="18" charset="0"/>
              </a:rPr>
              <a:t>Brown-Rice, K., &amp; Moro, R. (2018). Genetics and brain chemistry. In P. Lassiter, &amp; J. Culbreth (Eds.), </a:t>
            </a:r>
            <a:r>
              <a:rPr lang="en-US" sz="1100" b="0" i="1" dirty="0">
                <a:solidFill>
                  <a:srgbClr val="000000"/>
                </a:solidFill>
                <a:effectLst/>
                <a:latin typeface="Times New Roman" panose="02020603050405020304" pitchFamily="18" charset="0"/>
              </a:rPr>
              <a:t>Theory and practice of addiction counseling</a:t>
            </a:r>
            <a:r>
              <a:rPr lang="en-US" sz="1100" b="0" i="0" dirty="0">
                <a:solidFill>
                  <a:srgbClr val="000000"/>
                </a:solidFill>
                <a:effectLst/>
                <a:latin typeface="Times New Roman" panose="02020603050405020304" pitchFamily="18" charset="0"/>
              </a:rPr>
              <a:t> (pp. 47-75). SAGE Publications, Inc.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Cleary, M., West, S., </a:t>
            </a:r>
            <a:r>
              <a:rPr kumimoji="0" lang="en-US" sz="11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Kornhaber</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R., </a:t>
            </a:r>
            <a:r>
              <a:rPr kumimoji="0" lang="en-US" sz="11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Visentin</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 Neil, A., Haik, J., &amp; McLean, L. (2020). Moving the lenses of trauma — Trauma-informed care in the burns care setting. </a:t>
            </a:r>
            <a:r>
              <a:rPr kumimoji="0" lang="en-US" sz="11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Burns,</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1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46</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(6), 1365-1372. https://doi-org.libproxy.stfx.ca/10.1016/j.burns.2020.01.01</a:t>
            </a:r>
            <a:endParaRPr lang="en-US" sz="1100" b="0" i="0" dirty="0">
              <a:solidFill>
                <a:srgbClr val="000000"/>
              </a:solidFill>
              <a:effectLst/>
              <a:latin typeface="Times New Roman" panose="02020603050405020304" pitchFamily="18" charset="0"/>
            </a:endParaRPr>
          </a:p>
          <a:p>
            <a:pPr algn="l"/>
            <a:r>
              <a:rPr lang="en-US" sz="1100" b="0" i="0" dirty="0">
                <a:solidFill>
                  <a:srgbClr val="000000"/>
                </a:solidFill>
                <a:effectLst/>
                <a:latin typeface="Times New Roman" panose="02020603050405020304" pitchFamily="18" charset="0"/>
              </a:rPr>
              <a:t>Council on Social Work Education. (2021). </a:t>
            </a:r>
            <a:r>
              <a:rPr lang="en-US" sz="1100" b="0" i="1" dirty="0">
                <a:solidFill>
                  <a:srgbClr val="000000"/>
                </a:solidFill>
                <a:effectLst/>
                <a:latin typeface="Times New Roman" panose="02020603050405020304" pitchFamily="18" charset="0"/>
              </a:rPr>
              <a:t>Orientation to theories of substance use.</a:t>
            </a:r>
            <a:r>
              <a:rPr lang="en-US" sz="1100" b="0" i="0" dirty="0">
                <a:solidFill>
                  <a:srgbClr val="000000"/>
                </a:solidFill>
                <a:effectLst/>
                <a:latin typeface="Times New Roman" panose="02020603050405020304" pitchFamily="18" charset="0"/>
              </a:rPr>
              <a:t> [Video]. </a:t>
            </a:r>
            <a:r>
              <a:rPr lang="en-US" sz="1100" b="0" i="0" dirty="0" err="1">
                <a:solidFill>
                  <a:srgbClr val="000000"/>
                </a:solidFill>
                <a:effectLst/>
                <a:latin typeface="Times New Roman" panose="02020603050405020304" pitchFamily="18" charset="0"/>
              </a:rPr>
              <a:t>Youtube</a:t>
            </a:r>
            <a:r>
              <a:rPr lang="en-US" sz="1100" b="0" i="0" dirty="0">
                <a:solidFill>
                  <a:srgbClr val="000000"/>
                </a:solidFill>
                <a:effectLst/>
                <a:latin typeface="Times New Roman" panose="02020603050405020304" pitchFamily="18" charset="0"/>
              </a:rPr>
              <a:t>. https://www.youtube.com/watch?v=qQdlvZc9leI&amp;feature=emb_imp_woyt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Crash Course. (2014, Sept. 22). </a:t>
            </a:r>
            <a:r>
              <a:rPr kumimoji="0" lang="en-US" sz="11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Trauma and addiction: Crash course psychology #31.</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[Video]. </a:t>
            </a:r>
            <a:r>
              <a:rPr kumimoji="0" lang="en-US" sz="11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https://www.youtube.com/watch?v=343ORgL3kIc</a:t>
            </a:r>
            <a:endParaRPr lang="en-US" sz="1100" b="0" i="0" dirty="0">
              <a:solidFill>
                <a:srgbClr val="000000"/>
              </a:solidFill>
              <a:effectLst/>
              <a:latin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Every Mind Matters. (2019). </a:t>
            </a:r>
            <a:r>
              <a:rPr kumimoji="0" lang="en-US" sz="11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Social connection.</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[Video]. </a:t>
            </a:r>
            <a:r>
              <a:rPr kumimoji="0" lang="en-US" sz="11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https://www.youtube.com/watch?v=x1EYcVpQeeE</a:t>
            </a:r>
            <a:endParaRPr lang="en-US" sz="1100" b="0" i="0" dirty="0">
              <a:solidFill>
                <a:srgbClr val="000000"/>
              </a:solidFill>
              <a:effectLst/>
              <a:latin typeface="Times New Roman" panose="02020603050405020304" pitchFamily="18" charset="0"/>
            </a:endParaRPr>
          </a:p>
          <a:p>
            <a:pPr algn="l"/>
            <a:r>
              <a:rPr lang="en-CA" sz="1100" b="0" dirty="0" err="1">
                <a:solidFill>
                  <a:srgbClr val="000000"/>
                </a:solidFill>
                <a:effectLst/>
                <a:latin typeface="Times New Roman" panose="02020603050405020304" pitchFamily="18" charset="0"/>
              </a:rPr>
              <a:t>FilmBilder</a:t>
            </a:r>
            <a:r>
              <a:rPr lang="en-CA" sz="1100" b="0" dirty="0">
                <a:solidFill>
                  <a:srgbClr val="000000"/>
                </a:solidFill>
                <a:effectLst/>
                <a:latin typeface="Times New Roman" panose="02020603050405020304" pitchFamily="18" charset="0"/>
              </a:rPr>
              <a:t> &amp; Friends. (2014, Oct. 13). </a:t>
            </a:r>
            <a:r>
              <a:rPr lang="en-CA" sz="1100" b="0" i="1" dirty="0">
                <a:solidFill>
                  <a:srgbClr val="000000"/>
                </a:solidFill>
                <a:effectLst/>
                <a:latin typeface="Times New Roman" panose="02020603050405020304" pitchFamily="18" charset="0"/>
              </a:rPr>
              <a:t>Nuggets.</a:t>
            </a:r>
            <a:r>
              <a:rPr lang="en-CA" sz="1100" b="0" dirty="0">
                <a:solidFill>
                  <a:srgbClr val="000000"/>
                </a:solidFill>
                <a:effectLst/>
                <a:latin typeface="Times New Roman" panose="02020603050405020304" pitchFamily="18" charset="0"/>
              </a:rPr>
              <a:t> [Video]. </a:t>
            </a:r>
            <a:r>
              <a:rPr lang="en-CA" sz="1100" b="0" dirty="0" err="1">
                <a:solidFill>
                  <a:srgbClr val="000000"/>
                </a:solidFill>
                <a:effectLst/>
                <a:latin typeface="Times New Roman" panose="02020603050405020304" pitchFamily="18" charset="0"/>
              </a:rPr>
              <a:t>Youtube</a:t>
            </a:r>
            <a:r>
              <a:rPr lang="en-CA" sz="1100" b="0" dirty="0">
                <a:solidFill>
                  <a:srgbClr val="000000"/>
                </a:solidFill>
                <a:effectLst/>
                <a:latin typeface="Times New Roman" panose="02020603050405020304" pitchFamily="18" charset="0"/>
              </a:rPr>
              <a:t>. </a:t>
            </a:r>
            <a:r>
              <a:rPr lang="en-CA" sz="1100" b="0" dirty="0">
                <a:effectLst/>
                <a:latin typeface="Times New Roman" panose="02020603050405020304" pitchFamily="18" charset="0"/>
              </a:rPr>
              <a:t>https://www.youtube.com/watch?v=HUngLgGRJpo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Health Canada. (2021).  </a:t>
            </a:r>
            <a:r>
              <a:rPr kumimoji="0" lang="en-US" sz="11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How to quit smoking</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https://www.canada.ca/en/health-canada/services/smoking-tobacco/quit-smoking/how.html#a4</a:t>
            </a:r>
            <a:endParaRPr kumimoji="0" lang="en-US" sz="1400" b="0" i="0"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Homes, C. (2021). </a:t>
            </a:r>
            <a:r>
              <a:rPr kumimoji="0" lang="en-US" sz="11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Bridging the gap in women’s substance use services: A trauma-informed, gender-responsive, and anti-oppressive approach.</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http://repository.cityu.edu/bitstream/handle/20.500.11803/1465/ChristineHolmesCapstone.pdf?sequence=2&amp;isAllowed=y\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Mate, G. (2021). </a:t>
            </a:r>
            <a:r>
              <a:rPr kumimoji="0" lang="en-US" sz="11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wisdom of trauma.</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https://drgabormate.com/the-wisdom-of-trauma/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McLeroy, K. R., Bibeau, D., </a:t>
            </a:r>
            <a:r>
              <a:rPr kumimoji="0" lang="en-US" sz="11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Steckler</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 &amp; Glanz, K. (1988). An ecological perspective on health promotion programs. </a:t>
            </a:r>
            <a:r>
              <a:rPr kumimoji="0" lang="en-US" sz="11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Health Education Quarterly, 15</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 351-77.  https://doi.org/10.1177%2F109019818801500401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Meyers, R. J., </a:t>
            </a:r>
            <a:r>
              <a:rPr kumimoji="0" lang="en-US" sz="11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Roozen</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 G., &amp; Smith, J. E. (2011). The community reinforcement approach: an update of the evidence. </a:t>
            </a:r>
            <a:r>
              <a:rPr kumimoji="0" lang="en-US" sz="11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Alcohol Research &amp; Health: The Journal of the National Institute on Alcohol Abuse and Alcoholism</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1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33</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 380–388. https://www.ncbi.nlm.nih.gov/pmc/articles/PMC3860533/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Moos, R. H. (2007). Theory-based processes that promote the remission of substance use Disorders. </a:t>
            </a:r>
            <a:r>
              <a:rPr kumimoji="0" lang="en-US" sz="11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Clinical Psychology Review, 27</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 537-551, https://doi.org/10.1016/j.cpr.2006.12.006</a:t>
            </a:r>
            <a:r>
              <a:rPr lang="en-US" sz="1100" dirty="0">
                <a:solidFill>
                  <a:srgbClr val="000000"/>
                </a:solidFill>
                <a:latin typeface="Times New Roman" panose="02020603050405020304" pitchFamily="18"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Open Educational Resource. (n.d.). </a:t>
            </a:r>
            <a:r>
              <a:rPr kumimoji="0" lang="en-US" sz="11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Theories of addiction: Causes and maintenance of addiction.  Chapter 4.</a:t>
            </a:r>
            <a:r>
              <a:rPr kumimoji="0" lang="en-US" sz="11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https://www.open.edu/openlearn/ocw/pluginfile.php/629967/mod_resource/content/1/addictionarticle1teeson.pdf</a:t>
            </a:r>
          </a:p>
          <a:p>
            <a:pPr algn="l"/>
            <a:endParaRPr lang="en-US" sz="1600" b="0" i="0" dirty="0">
              <a:solidFill>
                <a:srgbClr val="000000"/>
              </a:solidFill>
              <a:effectLst/>
              <a:latin typeface="Times New Roman" panose="02020603050405020304" pitchFamily="18" charset="0"/>
            </a:endParaRPr>
          </a:p>
          <a:p>
            <a:pPr algn="l"/>
            <a:endParaRPr lang="en-US" sz="1400" b="0" i="0" dirty="0">
              <a:solidFill>
                <a:srgbClr val="000000"/>
              </a:solidFill>
              <a:effectLst/>
              <a:latin typeface="Times New Roman" panose="02020603050405020304" pitchFamily="18" charset="0"/>
            </a:endParaRPr>
          </a:p>
          <a:p>
            <a:endParaRPr lang="en-CA" sz="1200" dirty="0"/>
          </a:p>
        </p:txBody>
      </p:sp>
    </p:spTree>
    <p:extLst>
      <p:ext uri="{BB962C8B-B14F-4D97-AF65-F5344CB8AC3E}">
        <p14:creationId xmlns:p14="http://schemas.microsoft.com/office/powerpoint/2010/main" val="1293640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7526-BFC9-E45A-1BAF-6D8A73C0CABE}"/>
              </a:ext>
            </a:extLst>
          </p:cNvPr>
          <p:cNvSpPr>
            <a:spLocks noGrp="1"/>
          </p:cNvSpPr>
          <p:nvPr>
            <p:ph type="title"/>
          </p:nvPr>
        </p:nvSpPr>
        <p:spPr>
          <a:xfrm>
            <a:off x="4094921" y="551310"/>
            <a:ext cx="3800061" cy="259453"/>
          </a:xfrm>
        </p:spPr>
        <p:txBody>
          <a:bodyPr>
            <a:noAutofit/>
          </a:bodyPr>
          <a:lstStyle/>
          <a:p>
            <a:pPr algn="ctr"/>
            <a:r>
              <a:rPr lang="en-CA" sz="18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E0431C5A-F211-53CB-ADBD-DE0BD106F548}"/>
              </a:ext>
            </a:extLst>
          </p:cNvPr>
          <p:cNvSpPr>
            <a:spLocks noGrp="1"/>
          </p:cNvSpPr>
          <p:nvPr>
            <p:ph idx="1"/>
          </p:nvPr>
        </p:nvSpPr>
        <p:spPr>
          <a:xfrm>
            <a:off x="132523" y="810763"/>
            <a:ext cx="11913704" cy="5947846"/>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Public Health Agency of Canada. (2021). </a:t>
            </a:r>
            <a:r>
              <a:rPr kumimoji="0" lang="en-US" sz="9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COVID-19: Focus on substance use and stigma.</a:t>
            </a: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https://www.canada.ca/en/public-health/news/2021/05/covid-19-focus-on-substance-use-and-stigma.html</a:t>
            </a:r>
            <a:endParaRPr kumimoji="0" lang="en-CA"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Rutherford, H. J., Mayes, L. C., &amp; Potenza, M. N. (2010). Neurobiology of adolescent substance use disorders: implications for prevention and treatment. </a:t>
            </a:r>
            <a:r>
              <a:rPr kumimoji="0" lang="en-US" sz="9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Child and Adolescent Psychiatric Clinics of North America</a:t>
            </a: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9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19</a:t>
            </a: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 479–492. </a:t>
            </a: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https://doi.org/10.1016/j.chc.2010.03.003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Saddichha</a:t>
            </a: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S., </a:t>
            </a:r>
            <a:r>
              <a:rPr kumimoji="0" lang="en-US" sz="9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Werker</a:t>
            </a: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G., Schuetz, C., &amp; </a:t>
            </a:r>
            <a:r>
              <a:rPr kumimoji="0" lang="en-US" sz="9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Krausz</a:t>
            </a: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 (2015). Stimulants and cannabis use among a marginalized population in British Columbia, Canada. </a:t>
            </a:r>
            <a:r>
              <a:rPr kumimoji="0" lang="en-US" sz="9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International Journal of Offender Therapy and Comparative Criminology,</a:t>
            </a: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9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59</a:t>
            </a: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(13), 1487-1498.  https://doi.org/10.1177%2F0306624X14541661/</a:t>
            </a:r>
            <a:endParaRPr kumimoji="0" lang="en-CA"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9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Soyka</a:t>
            </a:r>
            <a:r>
              <a:rPr kumimoji="0" lang="en-CA"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 </a:t>
            </a:r>
            <a:r>
              <a:rPr kumimoji="0" lang="en-CA" sz="9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Kranzler</a:t>
            </a:r>
            <a:r>
              <a:rPr kumimoji="0" lang="en-CA"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 R., </a:t>
            </a:r>
            <a:r>
              <a:rPr kumimoji="0" lang="en-CA" sz="9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Hesselbrock</a:t>
            </a:r>
            <a:r>
              <a:rPr kumimoji="0" lang="en-CA"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 Kasper, S., Mutschler, J., </a:t>
            </a:r>
            <a:r>
              <a:rPr kumimoji="0" lang="en-CA" sz="9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Möller</a:t>
            </a:r>
            <a:r>
              <a:rPr kumimoji="0" lang="en-CA"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 J., &amp; The WFSBP Task Force on Treatment Guidelines for Substance Use Disorders. (2017). Guidelines for biological treatment of substance use and related disorders, part 1: Alcoholism, first revision. T</a:t>
            </a:r>
            <a:r>
              <a:rPr kumimoji="0" lang="en-CA" sz="9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he World Journal of Biological Psychiatry, 18(</a:t>
            </a:r>
            <a:r>
              <a:rPr kumimoji="0" lang="en-CA"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 86-119. </a:t>
            </a:r>
            <a:r>
              <a:rPr kumimoji="0" lang="en-CA"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https://books.google.ca/</a:t>
            </a:r>
            <a:r>
              <a:rPr kumimoji="0" lang="en-CA" sz="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books?hl</a:t>
            </a:r>
            <a:r>
              <a:rPr kumimoji="0" lang="en-CA"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en-CA" sz="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en&amp;lr</a:t>
            </a:r>
            <a:r>
              <a:rPr kumimoji="0" lang="en-CA"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=&amp;id=</a:t>
            </a:r>
            <a:r>
              <a:rPr kumimoji="0" lang="en-CA" sz="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sWtwAAAAQBAJ&amp;oi</a:t>
            </a:r>
            <a:r>
              <a:rPr kumimoji="0" lang="en-CA"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en-CA" sz="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fnd&amp;pg</a:t>
            </a:r>
            <a:r>
              <a:rPr kumimoji="0" lang="en-CA"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=PT8&amp;dq=</a:t>
            </a:r>
            <a:r>
              <a:rPr kumimoji="0" lang="en-CA" sz="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behavioural+theory+addiction&amp;ots</a:t>
            </a:r>
            <a:r>
              <a:rPr kumimoji="0" lang="en-CA"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=Lv9CW4hdLO&amp;sig=</a:t>
            </a:r>
            <a:r>
              <a:rPr kumimoji="0" lang="en-CA" sz="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sEK</a:t>
            </a:r>
            <a:r>
              <a:rPr kumimoji="0" lang="en-CA"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–99BluIaVzBJsoGDadb9or8#v=</a:t>
            </a:r>
            <a:r>
              <a:rPr kumimoji="0" lang="en-CA" sz="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onepage&amp;q</a:t>
            </a:r>
            <a:r>
              <a:rPr kumimoji="0" lang="en-CA"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=behavioural%20theory%20addiction&amp;f=false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Canadian Association of Mental Health. (2021). </a:t>
            </a:r>
            <a:r>
              <a:rPr kumimoji="0" lang="en-US" sz="9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Trauma.</a:t>
            </a: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https://www.camh.ca/en/health-info/mental-illness-and-addiction-index/trauma</a:t>
            </a:r>
            <a:endParaRPr kumimoji="0" lang="en-CA"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Trealeven</a:t>
            </a: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 (2021). </a:t>
            </a:r>
            <a:r>
              <a:rPr kumimoji="0" lang="en-US" sz="9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Resilience, mindfulness, and healing trauma</a:t>
            </a: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https://davidtreleaven.com/tsm-podcast-episode-22-anjuli-sherin</a:t>
            </a:r>
            <a:endParaRPr kumimoji="0" lang="en-CA"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van Nimwegen, L., de </a:t>
            </a:r>
            <a:r>
              <a:rPr kumimoji="0" lang="en-CA" sz="9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Haan</a:t>
            </a:r>
            <a:r>
              <a:rPr kumimoji="0" lang="en-CA"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 van Beveren, N., van den Brink, W., &amp; </a:t>
            </a:r>
            <a:r>
              <a:rPr kumimoji="0" lang="en-CA" sz="9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Linszen</a:t>
            </a:r>
            <a:r>
              <a:rPr kumimoji="0" lang="en-CA"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 (2005). Adolescence, schizophrenia and drug abuse: a window of vulnerability. </a:t>
            </a:r>
            <a:r>
              <a:rPr kumimoji="0" lang="en-CA" sz="9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Acta </a:t>
            </a:r>
            <a:r>
              <a:rPr kumimoji="0" lang="en-CA" sz="9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Psychiatrica</a:t>
            </a:r>
            <a:r>
              <a:rPr kumimoji="0" lang="en-CA" sz="9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Scandinavica, 111</a:t>
            </a:r>
            <a:r>
              <a:rPr kumimoji="0" lang="en-CA"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(s427), 35-42. </a:t>
            </a:r>
            <a:r>
              <a:rPr kumimoji="0" lang="en-CA"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https://doi.org/10.1111/j.1600-0447.2005.00543.x</a:t>
            </a:r>
            <a:endPar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Wright, C. (2015). Consuming habits: Today’s subject of addiction. </a:t>
            </a:r>
            <a:r>
              <a:rPr kumimoji="0" lang="en-US" sz="9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Subjectivity,</a:t>
            </a: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8,</a:t>
            </a:r>
            <a:r>
              <a:rPr kumimoji="0" lang="en-US" sz="9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93–101. </a:t>
            </a: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https://doi.org/10.1057/sub.2015.6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endParaRPr lang="en-CA" sz="1200" dirty="0"/>
          </a:p>
        </p:txBody>
      </p:sp>
    </p:spTree>
    <p:extLst>
      <p:ext uri="{BB962C8B-B14F-4D97-AF65-F5344CB8AC3E}">
        <p14:creationId xmlns:p14="http://schemas.microsoft.com/office/powerpoint/2010/main" val="334196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01B9F8-7224-7634-123B-664D6208EEDA}"/>
              </a:ext>
            </a:extLst>
          </p:cNvPr>
          <p:cNvSpPr>
            <a:spLocks noGrp="1"/>
          </p:cNvSpPr>
          <p:nvPr>
            <p:ph type="title"/>
          </p:nvPr>
        </p:nvSpPr>
        <p:spPr>
          <a:xfrm>
            <a:off x="1115568" y="548640"/>
            <a:ext cx="10168128" cy="1179576"/>
          </a:xfrm>
        </p:spPr>
        <p:txBody>
          <a:bodyPr>
            <a:normAutofit/>
          </a:bodyPr>
          <a:lstStyle/>
          <a:p>
            <a:r>
              <a:rPr lang="en-CA" sz="4000"/>
              <a:t>Theories</a:t>
            </a:r>
          </a:p>
        </p:txBody>
      </p:sp>
      <p:sp>
        <p:nvSpPr>
          <p:cNvPr id="36" name="Rectangle 3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16BD8AF-153F-533E-22E5-198F33F260C8}"/>
              </a:ext>
            </a:extLst>
          </p:cNvPr>
          <p:cNvSpPr>
            <a:spLocks noGrp="1"/>
          </p:cNvSpPr>
          <p:nvPr>
            <p:ph idx="1"/>
          </p:nvPr>
        </p:nvSpPr>
        <p:spPr>
          <a:xfrm>
            <a:off x="1115568" y="2481943"/>
            <a:ext cx="10168128" cy="3695020"/>
          </a:xfrm>
        </p:spPr>
        <p:txBody>
          <a:bodyPr>
            <a:normAutofit/>
          </a:bodyPr>
          <a:lstStyle/>
          <a:p>
            <a:pPr marL="0" indent="0">
              <a:buNone/>
            </a:pPr>
            <a:r>
              <a:rPr lang="en-US" sz="2200"/>
              <a:t>Theories can help with:</a:t>
            </a:r>
          </a:p>
          <a:p>
            <a:r>
              <a:rPr lang="en-US" sz="2200"/>
              <a:t>Explaining why individuals use and abuse substances. </a:t>
            </a:r>
          </a:p>
          <a:p>
            <a:r>
              <a:rPr lang="en-US" sz="2200"/>
              <a:t>Interventions</a:t>
            </a:r>
          </a:p>
          <a:p>
            <a:r>
              <a:rPr lang="en-US" sz="2200"/>
              <a:t>Treatment</a:t>
            </a:r>
          </a:p>
          <a:p>
            <a:r>
              <a:rPr lang="en-US" sz="2200"/>
              <a:t>Prevention</a:t>
            </a:r>
          </a:p>
          <a:p>
            <a:r>
              <a:rPr lang="en-US" sz="2200"/>
              <a:t>Relapse and recovery.</a:t>
            </a:r>
            <a:endParaRPr lang="en-CA" sz="2200"/>
          </a:p>
        </p:txBody>
      </p:sp>
    </p:spTree>
    <p:extLst>
      <p:ext uri="{BB962C8B-B14F-4D97-AF65-F5344CB8AC3E}">
        <p14:creationId xmlns:p14="http://schemas.microsoft.com/office/powerpoint/2010/main" val="405071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9BC2-AE5E-A657-DD63-560F5BC290BD}"/>
              </a:ext>
            </a:extLst>
          </p:cNvPr>
          <p:cNvSpPr>
            <a:spLocks noGrp="1"/>
          </p:cNvSpPr>
          <p:nvPr>
            <p:ph type="title"/>
          </p:nvPr>
        </p:nvSpPr>
        <p:spPr/>
        <p:txBody>
          <a:bodyPr/>
          <a:lstStyle/>
          <a:p>
            <a:r>
              <a:rPr lang="en-CA" dirty="0"/>
              <a:t>Orientation to Theories of Substance Use</a:t>
            </a:r>
          </a:p>
        </p:txBody>
      </p:sp>
      <p:pic>
        <p:nvPicPr>
          <p:cNvPr id="4" name="Online Media 3" title="Orientation to Theories of Substance Misuse">
            <a:hlinkClick r:id="" action="ppaction://media"/>
            <a:extLst>
              <a:ext uri="{FF2B5EF4-FFF2-40B4-BE49-F238E27FC236}">
                <a16:creationId xmlns:a16="http://schemas.microsoft.com/office/drawing/2014/main" id="{053559C9-E027-BA2D-3784-A995E9B7D3D6}"/>
              </a:ext>
            </a:extLst>
          </p:cNvPr>
          <p:cNvPicPr>
            <a:picLocks noGrp="1" noRot="1" noChangeAspect="1"/>
          </p:cNvPicPr>
          <p:nvPr>
            <p:ph idx="1"/>
            <a:videoFile r:link="rId1"/>
          </p:nvPr>
        </p:nvPicPr>
        <p:blipFill>
          <a:blip r:embed="rId3"/>
          <a:stretch>
            <a:fillRect/>
          </a:stretch>
        </p:blipFill>
        <p:spPr>
          <a:xfrm>
            <a:off x="838200" y="1690688"/>
            <a:ext cx="10515600" cy="4802187"/>
          </a:xfrm>
          <a:prstGeom prst="rect">
            <a:avLst/>
          </a:prstGeom>
        </p:spPr>
      </p:pic>
      <p:sp>
        <p:nvSpPr>
          <p:cNvPr id="6" name="TextBox 5">
            <a:extLst>
              <a:ext uri="{FF2B5EF4-FFF2-40B4-BE49-F238E27FC236}">
                <a16:creationId xmlns:a16="http://schemas.microsoft.com/office/drawing/2014/main" id="{FAD2680F-127F-DA85-A375-C35A556BD556}"/>
              </a:ext>
            </a:extLst>
          </p:cNvPr>
          <p:cNvSpPr txBox="1"/>
          <p:nvPr/>
        </p:nvSpPr>
        <p:spPr>
          <a:xfrm>
            <a:off x="2140226" y="1800018"/>
            <a:ext cx="6098344" cy="369332"/>
          </a:xfrm>
          <a:prstGeom prst="rect">
            <a:avLst/>
          </a:prstGeom>
          <a:noFill/>
        </p:spPr>
        <p:txBody>
          <a:bodyPr wrap="square">
            <a:spAutoFit/>
          </a:bodyPr>
          <a:lstStyle/>
          <a:p>
            <a:r>
              <a:rPr lang="en-CA" dirty="0"/>
              <a:t>https://youtu.be/qQdc9leI</a:t>
            </a:r>
          </a:p>
        </p:txBody>
      </p:sp>
      <p:sp>
        <p:nvSpPr>
          <p:cNvPr id="8" name="TextBox 7">
            <a:extLst>
              <a:ext uri="{FF2B5EF4-FFF2-40B4-BE49-F238E27FC236}">
                <a16:creationId xmlns:a16="http://schemas.microsoft.com/office/drawing/2014/main" id="{352494F7-CE2D-57BB-126E-67806EB8D8E3}"/>
              </a:ext>
            </a:extLst>
          </p:cNvPr>
          <p:cNvSpPr txBox="1"/>
          <p:nvPr/>
        </p:nvSpPr>
        <p:spPr>
          <a:xfrm>
            <a:off x="838200" y="6488668"/>
            <a:ext cx="6096000" cy="369332"/>
          </a:xfrm>
          <a:prstGeom prst="rect">
            <a:avLst/>
          </a:prstGeom>
          <a:noFill/>
        </p:spPr>
        <p:txBody>
          <a:bodyPr wrap="square">
            <a:spAutoFit/>
          </a:bodyPr>
          <a:lstStyle/>
          <a:p>
            <a:r>
              <a:rPr lang="en-US" dirty="0"/>
              <a:t>(Council on Social Work Education, 2021).</a:t>
            </a:r>
            <a:endParaRPr lang="en-CA" dirty="0"/>
          </a:p>
        </p:txBody>
      </p:sp>
    </p:spTree>
    <p:extLst>
      <p:ext uri="{BB962C8B-B14F-4D97-AF65-F5344CB8AC3E}">
        <p14:creationId xmlns:p14="http://schemas.microsoft.com/office/powerpoint/2010/main" val="242187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3808EF-C7C9-043A-2869-164A7AA7D377}"/>
              </a:ext>
            </a:extLst>
          </p:cNvPr>
          <p:cNvSpPr>
            <a:spLocks noGrp="1"/>
          </p:cNvSpPr>
          <p:nvPr>
            <p:ph type="title"/>
          </p:nvPr>
        </p:nvSpPr>
        <p:spPr>
          <a:xfrm>
            <a:off x="838200" y="1336390"/>
            <a:ext cx="6155988" cy="1182927"/>
          </a:xfrm>
        </p:spPr>
        <p:txBody>
          <a:bodyPr anchor="b">
            <a:normAutofit/>
          </a:bodyPr>
          <a:lstStyle/>
          <a:p>
            <a:r>
              <a:rPr lang="en-CA" sz="3900"/>
              <a:t>Theories Include</a:t>
            </a:r>
            <a:br>
              <a:rPr lang="en-CA" sz="3900"/>
            </a:br>
            <a:endParaRPr lang="en-CA" sz="3900"/>
          </a:p>
        </p:txBody>
      </p:sp>
      <p:cxnSp>
        <p:nvCxnSpPr>
          <p:cNvPr id="12" name="Straight Connector 15">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A1A3BD4-AF4B-5A9F-4FA3-B1B830751916}"/>
              </a:ext>
            </a:extLst>
          </p:cNvPr>
          <p:cNvSpPr>
            <a:spLocks noGrp="1"/>
          </p:cNvSpPr>
          <p:nvPr>
            <p:ph idx="1"/>
          </p:nvPr>
        </p:nvSpPr>
        <p:spPr>
          <a:xfrm>
            <a:off x="803776" y="2829330"/>
            <a:ext cx="6190412" cy="3344459"/>
          </a:xfrm>
        </p:spPr>
        <p:txBody>
          <a:bodyPr anchor="t">
            <a:normAutofit/>
          </a:bodyPr>
          <a:lstStyle/>
          <a:p>
            <a:r>
              <a:rPr lang="en-CA" sz="2000" dirty="0">
                <a:solidFill>
                  <a:schemeClr val="tx1">
                    <a:alpha val="80000"/>
                  </a:schemeClr>
                </a:solidFill>
              </a:rPr>
              <a:t>Moral Theory</a:t>
            </a:r>
          </a:p>
          <a:p>
            <a:r>
              <a:rPr lang="en-CA" sz="2000" dirty="0">
                <a:solidFill>
                  <a:schemeClr val="tx1">
                    <a:alpha val="80000"/>
                  </a:schemeClr>
                </a:solidFill>
              </a:rPr>
              <a:t>Biological Theory</a:t>
            </a:r>
          </a:p>
          <a:p>
            <a:r>
              <a:rPr lang="en-CA" sz="2000" dirty="0">
                <a:solidFill>
                  <a:schemeClr val="tx1">
                    <a:alpha val="80000"/>
                  </a:schemeClr>
                </a:solidFill>
              </a:rPr>
              <a:t>Psychological Theories</a:t>
            </a:r>
          </a:p>
          <a:p>
            <a:r>
              <a:rPr lang="en-CA" sz="2000" dirty="0">
                <a:solidFill>
                  <a:schemeClr val="tx1">
                    <a:alpha val="80000"/>
                  </a:schemeClr>
                </a:solidFill>
              </a:rPr>
              <a:t>Social Theories</a:t>
            </a:r>
          </a:p>
        </p:txBody>
      </p:sp>
      <p:pic>
        <p:nvPicPr>
          <p:cNvPr id="8" name="Picture 7" descr="Diagram, venn diagram&#10;&#10;Description automatically generated">
            <a:extLst>
              <a:ext uri="{FF2B5EF4-FFF2-40B4-BE49-F238E27FC236}">
                <a16:creationId xmlns:a16="http://schemas.microsoft.com/office/drawing/2014/main" id="{29C7E8C2-CF0C-CA3D-4E19-27E7D94238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72653" y="2073819"/>
            <a:ext cx="3548404" cy="3362535"/>
          </a:xfrm>
          <a:prstGeom prst="rect">
            <a:avLst/>
          </a:prstGeom>
        </p:spPr>
      </p:pic>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F494506-01AB-C6C9-B5CA-8357D1B50AE1}"/>
              </a:ext>
            </a:extLst>
          </p:cNvPr>
          <p:cNvSpPr txBox="1"/>
          <p:nvPr/>
        </p:nvSpPr>
        <p:spPr>
          <a:xfrm>
            <a:off x="8193334" y="5271795"/>
            <a:ext cx="2307042" cy="200055"/>
          </a:xfrm>
          <a:prstGeom prst="rect">
            <a:avLst/>
          </a:prstGeom>
          <a:solidFill>
            <a:srgbClr val="000000"/>
          </a:solidFill>
        </p:spPr>
        <p:txBody>
          <a:bodyPr wrap="none" rtlCol="0">
            <a:spAutoFit/>
          </a:bodyPr>
          <a:lstStyle/>
          <a:p>
            <a:pPr algn="r">
              <a:spcAft>
                <a:spcPts val="600"/>
              </a:spcAft>
            </a:pPr>
            <a:r>
              <a:rPr lang="en-CA" sz="700" dirty="0">
                <a:solidFill>
                  <a:srgbClr val="FFFFFF"/>
                </a:solidFill>
                <a:hlinkClick r:id="rId3" tooltip="https://courses.lumenlearning.com/boundless-psychology/chapter/introduction-to-health-psychology/">
                  <a:extLst>
                    <a:ext uri="{A12FA001-AC4F-418D-AE19-62706E023703}">
                      <ahyp:hlinkClr xmlns:ahyp="http://schemas.microsoft.com/office/drawing/2018/hyperlinkcolor" val="tx"/>
                    </a:ext>
                  </a:extLst>
                </a:hlinkClick>
              </a:rPr>
              <a:t>This Photo</a:t>
            </a:r>
            <a:r>
              <a:rPr lang="en-CA" sz="700" dirty="0">
                <a:solidFill>
                  <a:srgbClr val="FFFFFF"/>
                </a:solidFill>
              </a:rPr>
              <a:t> by Unknown Author is licensed under </a:t>
            </a:r>
            <a:r>
              <a:rPr lang="en-CA"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CA" sz="700" dirty="0">
              <a:solidFill>
                <a:srgbClr val="FFFFFF"/>
              </a:solidFill>
            </a:endParaRPr>
          </a:p>
        </p:txBody>
      </p:sp>
    </p:spTree>
    <p:extLst>
      <p:ext uri="{BB962C8B-B14F-4D97-AF65-F5344CB8AC3E}">
        <p14:creationId xmlns:p14="http://schemas.microsoft.com/office/powerpoint/2010/main" val="341738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5B9967-6421-7978-58AA-9ACE91008BE3}"/>
              </a:ext>
            </a:extLst>
          </p:cNvPr>
          <p:cNvSpPr>
            <a:spLocks noGrp="1"/>
          </p:cNvSpPr>
          <p:nvPr>
            <p:ph type="title"/>
          </p:nvPr>
        </p:nvSpPr>
        <p:spPr>
          <a:xfrm>
            <a:off x="838200" y="111908"/>
            <a:ext cx="10515600" cy="929102"/>
          </a:xfrm>
        </p:spPr>
        <p:txBody>
          <a:bodyPr/>
          <a:lstStyle/>
          <a:p>
            <a:pPr algn="ctr"/>
            <a:r>
              <a:rPr lang="en-CA" dirty="0"/>
              <a:t>Theories of Substance Use Disorders</a:t>
            </a:r>
          </a:p>
        </p:txBody>
      </p:sp>
      <p:pic>
        <p:nvPicPr>
          <p:cNvPr id="6" name="Online Media 5" title="Theories of Addiction">
            <a:hlinkClick r:id="" action="ppaction://media"/>
            <a:extLst>
              <a:ext uri="{FF2B5EF4-FFF2-40B4-BE49-F238E27FC236}">
                <a16:creationId xmlns:a16="http://schemas.microsoft.com/office/drawing/2014/main" id="{3DDD9FF4-0CE1-5AB3-8FF9-83AE65279BAA}"/>
              </a:ext>
            </a:extLst>
          </p:cNvPr>
          <p:cNvPicPr>
            <a:picLocks noGrp="1" noRot="1" noChangeAspect="1"/>
          </p:cNvPicPr>
          <p:nvPr>
            <p:ph idx="1"/>
            <a:videoFile r:link="rId1"/>
          </p:nvPr>
        </p:nvPicPr>
        <p:blipFill>
          <a:blip r:embed="rId3"/>
          <a:stretch>
            <a:fillRect/>
          </a:stretch>
        </p:blipFill>
        <p:spPr>
          <a:xfrm>
            <a:off x="1101587" y="1584560"/>
            <a:ext cx="9988826" cy="4779662"/>
          </a:xfrm>
          <a:prstGeom prst="rect">
            <a:avLst/>
          </a:prstGeom>
        </p:spPr>
      </p:pic>
      <p:sp>
        <p:nvSpPr>
          <p:cNvPr id="8" name="TextBox 7">
            <a:extLst>
              <a:ext uri="{FF2B5EF4-FFF2-40B4-BE49-F238E27FC236}">
                <a16:creationId xmlns:a16="http://schemas.microsoft.com/office/drawing/2014/main" id="{EA613026-B742-CB7B-8BB7-821456DD7263}"/>
              </a:ext>
            </a:extLst>
          </p:cNvPr>
          <p:cNvSpPr txBox="1"/>
          <p:nvPr/>
        </p:nvSpPr>
        <p:spPr>
          <a:xfrm>
            <a:off x="1101587" y="1215228"/>
            <a:ext cx="6098344" cy="369332"/>
          </a:xfrm>
          <a:prstGeom prst="rect">
            <a:avLst/>
          </a:prstGeom>
          <a:noFill/>
        </p:spPr>
        <p:txBody>
          <a:bodyPr wrap="square">
            <a:spAutoFit/>
          </a:bodyPr>
          <a:lstStyle/>
          <a:p>
            <a:r>
              <a:rPr lang="en-CA" dirty="0"/>
              <a:t>https://youtu.be/sf2HtrfwiQE</a:t>
            </a:r>
          </a:p>
        </p:txBody>
      </p:sp>
      <p:sp>
        <p:nvSpPr>
          <p:cNvPr id="10" name="TextBox 9">
            <a:extLst>
              <a:ext uri="{FF2B5EF4-FFF2-40B4-BE49-F238E27FC236}">
                <a16:creationId xmlns:a16="http://schemas.microsoft.com/office/drawing/2014/main" id="{48D357E0-20EF-D97B-E5AB-0158601AF4BE}"/>
              </a:ext>
            </a:extLst>
          </p:cNvPr>
          <p:cNvSpPr txBox="1"/>
          <p:nvPr/>
        </p:nvSpPr>
        <p:spPr>
          <a:xfrm>
            <a:off x="1101587" y="6337110"/>
            <a:ext cx="6096000" cy="369332"/>
          </a:xfrm>
          <a:prstGeom prst="rect">
            <a:avLst/>
          </a:prstGeom>
          <a:noFill/>
        </p:spPr>
        <p:txBody>
          <a:bodyPr wrap="square">
            <a:spAutoFit/>
          </a:bodyPr>
          <a:lstStyle/>
          <a:p>
            <a:r>
              <a:rPr lang="en-CA" dirty="0"/>
              <a:t>(ALLCEU Counselling, 2012).</a:t>
            </a:r>
          </a:p>
        </p:txBody>
      </p:sp>
    </p:spTree>
    <p:extLst>
      <p:ext uri="{BB962C8B-B14F-4D97-AF65-F5344CB8AC3E}">
        <p14:creationId xmlns:p14="http://schemas.microsoft.com/office/powerpoint/2010/main" val="219125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365F9E-D20A-0754-5944-C02CB2C85044}"/>
              </a:ext>
            </a:extLst>
          </p:cNvPr>
          <p:cNvSpPr>
            <a:spLocks noGrp="1"/>
          </p:cNvSpPr>
          <p:nvPr>
            <p:ph type="title"/>
          </p:nvPr>
        </p:nvSpPr>
        <p:spPr>
          <a:xfrm>
            <a:off x="838200" y="365125"/>
            <a:ext cx="10515600" cy="1828444"/>
          </a:xfrm>
        </p:spPr>
        <p:txBody>
          <a:bodyPr>
            <a:normAutofit/>
          </a:bodyPr>
          <a:lstStyle/>
          <a:p>
            <a:r>
              <a:rPr lang="en-CA" sz="5200" dirty="0"/>
              <a:t>The Origin of the Moral Approach</a:t>
            </a:r>
          </a:p>
        </p:txBody>
      </p:sp>
      <p:sp>
        <p:nvSpPr>
          <p:cNvPr id="3" name="Content Placeholder 2">
            <a:extLst>
              <a:ext uri="{FF2B5EF4-FFF2-40B4-BE49-F238E27FC236}">
                <a16:creationId xmlns:a16="http://schemas.microsoft.com/office/drawing/2014/main" id="{72B47FA2-1782-9709-2D0D-191396E44BA8}"/>
              </a:ext>
            </a:extLst>
          </p:cNvPr>
          <p:cNvSpPr>
            <a:spLocks noGrp="1"/>
          </p:cNvSpPr>
          <p:nvPr>
            <p:ph sz="half" idx="1"/>
          </p:nvPr>
        </p:nvSpPr>
        <p:spPr>
          <a:xfrm>
            <a:off x="838200" y="2398626"/>
            <a:ext cx="5158427" cy="3730460"/>
          </a:xfrm>
        </p:spPr>
        <p:txBody>
          <a:bodyPr>
            <a:normAutofit/>
          </a:bodyPr>
          <a:lstStyle/>
          <a:p>
            <a:pPr marL="0" indent="0">
              <a:buNone/>
            </a:pPr>
            <a:endParaRPr lang="en-CA" sz="2000" dirty="0"/>
          </a:p>
          <a:p>
            <a:pPr marL="0" indent="0">
              <a:buNone/>
            </a:pPr>
            <a:r>
              <a:rPr lang="en-US" sz="2000" dirty="0"/>
              <a:t>“Modern man (sic) begins to worry that any weakness of moral fiber in the exercise of self-restraint could lead him rapidly away from industry and towards indolence and even idiocy, by way of the bottle, the pipe or the syringe” (Wright 2015).</a:t>
            </a:r>
            <a:endParaRPr lang="en-CA" sz="2000" dirty="0"/>
          </a:p>
        </p:txBody>
      </p:sp>
      <p:sp>
        <p:nvSpPr>
          <p:cNvPr id="4" name="Content Placeholder 3">
            <a:extLst>
              <a:ext uri="{FF2B5EF4-FFF2-40B4-BE49-F238E27FC236}">
                <a16:creationId xmlns:a16="http://schemas.microsoft.com/office/drawing/2014/main" id="{96AFEFDD-D493-AC85-E42E-975D8FB823A0}"/>
              </a:ext>
            </a:extLst>
          </p:cNvPr>
          <p:cNvSpPr>
            <a:spLocks noGrp="1"/>
          </p:cNvSpPr>
          <p:nvPr>
            <p:ph sz="half" idx="2"/>
          </p:nvPr>
        </p:nvSpPr>
        <p:spPr>
          <a:xfrm>
            <a:off x="6189154" y="2398626"/>
            <a:ext cx="5164645" cy="3730460"/>
          </a:xfrm>
        </p:spPr>
        <p:txBody>
          <a:bodyPr>
            <a:normAutofit/>
          </a:bodyPr>
          <a:lstStyle/>
          <a:p>
            <a:pPr marL="0" indent="0">
              <a:buNone/>
            </a:pPr>
            <a:r>
              <a:rPr lang="en-CA" sz="2000" i="1" u="sng" dirty="0"/>
              <a:t>Discuss:</a:t>
            </a:r>
          </a:p>
          <a:p>
            <a:pPr marL="0" indent="0">
              <a:buNone/>
            </a:pPr>
            <a:r>
              <a:rPr lang="en-US" sz="2000" dirty="0"/>
              <a:t>The moral model suggests using a substance is a moral failing which will lead to a path of destruction.</a:t>
            </a:r>
          </a:p>
        </p:txBody>
      </p:sp>
    </p:spTree>
    <p:extLst>
      <p:ext uri="{BB962C8B-B14F-4D97-AF65-F5344CB8AC3E}">
        <p14:creationId xmlns:p14="http://schemas.microsoft.com/office/powerpoint/2010/main" val="240411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4BD8E-7221-5ABA-32DA-11F40BE58599}"/>
              </a:ext>
            </a:extLst>
          </p:cNvPr>
          <p:cNvSpPr>
            <a:spLocks noGrp="1"/>
          </p:cNvSpPr>
          <p:nvPr>
            <p:ph type="title"/>
          </p:nvPr>
        </p:nvSpPr>
        <p:spPr/>
        <p:txBody>
          <a:bodyPr/>
          <a:lstStyle/>
          <a:p>
            <a:r>
              <a:rPr lang="en-CA" dirty="0"/>
              <a:t>Moral Theory</a:t>
            </a:r>
          </a:p>
        </p:txBody>
      </p:sp>
      <p:sp>
        <p:nvSpPr>
          <p:cNvPr id="3" name="Content Placeholder 2">
            <a:extLst>
              <a:ext uri="{FF2B5EF4-FFF2-40B4-BE49-F238E27FC236}">
                <a16:creationId xmlns:a16="http://schemas.microsoft.com/office/drawing/2014/main" id="{3FEECEB7-2B4D-A8A2-68BC-A9FB49C69ED2}"/>
              </a:ext>
            </a:extLst>
          </p:cNvPr>
          <p:cNvSpPr>
            <a:spLocks noGrp="1"/>
          </p:cNvSpPr>
          <p:nvPr>
            <p:ph idx="1"/>
          </p:nvPr>
        </p:nvSpPr>
        <p:spPr/>
        <p:txBody>
          <a:bodyPr/>
          <a:lstStyle/>
          <a:p>
            <a:r>
              <a:rPr lang="en-US" dirty="0"/>
              <a:t>“A large body of research indicates that this stigma is persistent, pervasive, and rooted in the belief that addiction is a personal choice reflecting a lack of willpower and a moral failing” (McGinty &amp; Barry, 2020, p. 1291).</a:t>
            </a:r>
          </a:p>
          <a:p>
            <a:r>
              <a:rPr lang="en-CA" dirty="0"/>
              <a:t>Examples of moral theory are still present today in statements like </a:t>
            </a:r>
            <a:r>
              <a:rPr lang="en-US" dirty="0"/>
              <a:t> “pull up your bootstraps,” or “get over it,” in relation to substance use disorder. This can impact individuals who use substances, who may see themselves as having failed, especially when it comes to treatment and recovery.</a:t>
            </a:r>
          </a:p>
          <a:p>
            <a:endParaRPr lang="en-US" dirty="0"/>
          </a:p>
          <a:p>
            <a:endParaRPr lang="en-CA" dirty="0"/>
          </a:p>
        </p:txBody>
      </p:sp>
    </p:spTree>
    <p:extLst>
      <p:ext uri="{BB962C8B-B14F-4D97-AF65-F5344CB8AC3E}">
        <p14:creationId xmlns:p14="http://schemas.microsoft.com/office/powerpoint/2010/main" val="424854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2DA50-A010-EDB8-B81A-EF3683689CD1}"/>
              </a:ext>
            </a:extLst>
          </p:cNvPr>
          <p:cNvSpPr>
            <a:spLocks noGrp="1"/>
          </p:cNvSpPr>
          <p:nvPr>
            <p:ph type="title"/>
          </p:nvPr>
        </p:nvSpPr>
        <p:spPr>
          <a:xfrm>
            <a:off x="838200" y="351873"/>
            <a:ext cx="10515600" cy="1325563"/>
          </a:xfrm>
        </p:spPr>
        <p:txBody>
          <a:bodyPr/>
          <a:lstStyle/>
          <a:p>
            <a:pPr algn="ctr"/>
            <a:r>
              <a:rPr lang="en-CA" dirty="0"/>
              <a:t>Nuggets</a:t>
            </a:r>
          </a:p>
        </p:txBody>
      </p:sp>
      <p:pic>
        <p:nvPicPr>
          <p:cNvPr id="4" name="Online Media 3" title="Nuggets">
            <a:hlinkClick r:id="" action="ppaction://media"/>
            <a:extLst>
              <a:ext uri="{FF2B5EF4-FFF2-40B4-BE49-F238E27FC236}">
                <a16:creationId xmlns:a16="http://schemas.microsoft.com/office/drawing/2014/main" id="{D128E457-D86D-9733-8EF2-91587BDE9B1E}"/>
              </a:ext>
            </a:extLst>
          </p:cNvPr>
          <p:cNvPicPr>
            <a:picLocks noGrp="1" noRot="1" noChangeAspect="1"/>
          </p:cNvPicPr>
          <p:nvPr>
            <p:ph idx="1"/>
            <a:videoFile r:link="rId1"/>
          </p:nvPr>
        </p:nvPicPr>
        <p:blipFill>
          <a:blip r:embed="rId3"/>
          <a:stretch>
            <a:fillRect/>
          </a:stretch>
        </p:blipFill>
        <p:spPr>
          <a:xfrm>
            <a:off x="1452769" y="1678571"/>
            <a:ext cx="9286461" cy="4827556"/>
          </a:xfrm>
          <a:prstGeom prst="rect">
            <a:avLst/>
          </a:prstGeom>
        </p:spPr>
      </p:pic>
      <p:sp>
        <p:nvSpPr>
          <p:cNvPr id="6" name="TextBox 5">
            <a:extLst>
              <a:ext uri="{FF2B5EF4-FFF2-40B4-BE49-F238E27FC236}">
                <a16:creationId xmlns:a16="http://schemas.microsoft.com/office/drawing/2014/main" id="{4EDB9B0D-A906-E8EA-7ED5-B4C4BA531B38}"/>
              </a:ext>
            </a:extLst>
          </p:cNvPr>
          <p:cNvSpPr txBox="1"/>
          <p:nvPr/>
        </p:nvSpPr>
        <p:spPr>
          <a:xfrm>
            <a:off x="1452769" y="1665319"/>
            <a:ext cx="6096000" cy="369332"/>
          </a:xfrm>
          <a:prstGeom prst="rect">
            <a:avLst/>
          </a:prstGeom>
          <a:noFill/>
        </p:spPr>
        <p:txBody>
          <a:bodyPr wrap="square">
            <a:spAutoFit/>
          </a:bodyPr>
          <a:lstStyle/>
          <a:p>
            <a:r>
              <a:rPr lang="en-CA" dirty="0"/>
              <a:t>https://youtu.be/HUngLgGRJpo</a:t>
            </a:r>
          </a:p>
        </p:txBody>
      </p:sp>
      <p:sp>
        <p:nvSpPr>
          <p:cNvPr id="8" name="TextBox 7">
            <a:extLst>
              <a:ext uri="{FF2B5EF4-FFF2-40B4-BE49-F238E27FC236}">
                <a16:creationId xmlns:a16="http://schemas.microsoft.com/office/drawing/2014/main" id="{66889D5F-4CF8-EF33-E2DC-502C822DE3F3}"/>
              </a:ext>
            </a:extLst>
          </p:cNvPr>
          <p:cNvSpPr txBox="1"/>
          <p:nvPr/>
        </p:nvSpPr>
        <p:spPr>
          <a:xfrm>
            <a:off x="1232452" y="6506127"/>
            <a:ext cx="3008243" cy="923330"/>
          </a:xfrm>
          <a:prstGeom prst="rect">
            <a:avLst/>
          </a:prstGeom>
          <a:noFill/>
        </p:spPr>
        <p:txBody>
          <a:bodyPr wrap="square">
            <a:spAutoFit/>
          </a:bodyPr>
          <a:lstStyle/>
          <a:p>
            <a:r>
              <a:rPr lang="en-US" dirty="0"/>
              <a:t>(Film </a:t>
            </a:r>
            <a:r>
              <a:rPr lang="en-US" dirty="0" err="1"/>
              <a:t>Bilder</a:t>
            </a:r>
            <a:r>
              <a:rPr lang="en-US" dirty="0"/>
              <a:t> &amp; Friends, 2014).</a:t>
            </a:r>
          </a:p>
          <a:p>
            <a:endParaRPr lang="en-US" dirty="0"/>
          </a:p>
          <a:p>
            <a:endParaRPr lang="en-CA" dirty="0"/>
          </a:p>
        </p:txBody>
      </p:sp>
    </p:spTree>
    <p:extLst>
      <p:ext uri="{BB962C8B-B14F-4D97-AF65-F5344CB8AC3E}">
        <p14:creationId xmlns:p14="http://schemas.microsoft.com/office/powerpoint/2010/main" val="334688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0BA444A991944CB2E28A4A9EC9ED09" ma:contentTypeVersion="14" ma:contentTypeDescription="Create a new document." ma:contentTypeScope="" ma:versionID="ca9bb5cd47148e9c4147d361ccf700db">
  <xsd:schema xmlns:xsd="http://www.w3.org/2001/XMLSchema" xmlns:xs="http://www.w3.org/2001/XMLSchema" xmlns:p="http://schemas.microsoft.com/office/2006/metadata/properties" xmlns:ns3="d98d3ddf-1626-4aa3-a8ce-c711c8ab8206" xmlns:ns4="9402ece2-74f2-438f-a560-a276ab24c45f" targetNamespace="http://schemas.microsoft.com/office/2006/metadata/properties" ma:root="true" ma:fieldsID="61ab40ec055401c600d378c2ed929d72" ns3:_="" ns4:_="">
    <xsd:import namespace="d98d3ddf-1626-4aa3-a8ce-c711c8ab8206"/>
    <xsd:import namespace="9402ece2-74f2-438f-a560-a276ab24c4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d3ddf-1626-4aa3-a8ce-c711c8ab820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02ece2-74f2-438f-a560-a276ab24c4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F1FAA5-2045-4BAE-A6BF-C70F0673172B}">
  <ds:schemaRefs>
    <ds:schemaRef ds:uri="http://schemas.microsoft.com/sharepoint/v3/contenttype/forms"/>
  </ds:schemaRefs>
</ds:datastoreItem>
</file>

<file path=customXml/itemProps2.xml><?xml version="1.0" encoding="utf-8"?>
<ds:datastoreItem xmlns:ds="http://schemas.openxmlformats.org/officeDocument/2006/customXml" ds:itemID="{841031A9-DDD2-438C-8CCD-E635202F6468}">
  <ds:schemaRefs>
    <ds:schemaRef ds:uri="d98d3ddf-1626-4aa3-a8ce-c711c8ab8206"/>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 ds:uri="9402ece2-74f2-438f-a560-a276ab24c45f"/>
    <ds:schemaRef ds:uri="http://purl.org/dc/terms/"/>
  </ds:schemaRefs>
</ds:datastoreItem>
</file>

<file path=customXml/itemProps3.xml><?xml version="1.0" encoding="utf-8"?>
<ds:datastoreItem xmlns:ds="http://schemas.openxmlformats.org/officeDocument/2006/customXml" ds:itemID="{F0B8FAC2-1100-4CFB-90C0-C9E260D460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8d3ddf-1626-4aa3-a8ce-c711c8ab8206"/>
    <ds:schemaRef ds:uri="9402ece2-74f2-438f-a560-a276ab24c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4293</TotalTime>
  <Words>2851</Words>
  <Application>Microsoft Office PowerPoint</Application>
  <PresentationFormat>Widescreen</PresentationFormat>
  <Paragraphs>139</Paragraphs>
  <Slides>27</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Exploring Substance Use in Canada. A Curriculum for Social Service Workers </vt:lpstr>
      <vt:lpstr>Learning Objectives:</vt:lpstr>
      <vt:lpstr>Theories</vt:lpstr>
      <vt:lpstr>Orientation to Theories of Substance Use</vt:lpstr>
      <vt:lpstr>Theories Include </vt:lpstr>
      <vt:lpstr>Theories of Substance Use Disorders</vt:lpstr>
      <vt:lpstr>The Origin of the Moral Approach</vt:lpstr>
      <vt:lpstr>Moral Theory</vt:lpstr>
      <vt:lpstr>Nuggets</vt:lpstr>
      <vt:lpstr>The Social Services Field and the Moral Model</vt:lpstr>
      <vt:lpstr>The Biology of Addiction: Killing Pain</vt:lpstr>
      <vt:lpstr>Understanding the Biological Theory </vt:lpstr>
      <vt:lpstr>Vulnerabilities and the Biological Theory</vt:lpstr>
      <vt:lpstr>Learning Theory</vt:lpstr>
      <vt:lpstr>Psychological Theories: Learning Models</vt:lpstr>
      <vt:lpstr>Social Connections</vt:lpstr>
      <vt:lpstr>Social Learning Theory</vt:lpstr>
      <vt:lpstr>Substance use disorders as biopsychosocial phenomemon </vt:lpstr>
      <vt:lpstr>Social Connections</vt:lpstr>
      <vt:lpstr>Trauma</vt:lpstr>
      <vt:lpstr>Dr. Gabor Mate</vt:lpstr>
      <vt:lpstr>Trauma and Addiction: Crash Course Psychology #31</vt:lpstr>
      <vt:lpstr>What qualifies as trauma?</vt:lpstr>
      <vt:lpstr>Trauma Informed Care</vt:lpstr>
      <vt:lpstr>Self Care</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leanna</dc:creator>
  <cp:lastModifiedBy>Crouse,Julie</cp:lastModifiedBy>
  <cp:revision>2</cp:revision>
  <dcterms:created xsi:type="dcterms:W3CDTF">2022-05-25T21:17:49Z</dcterms:created>
  <dcterms:modified xsi:type="dcterms:W3CDTF">2022-06-08T12:46:59Z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0x010100B30BA444A991944CB2E28A4A9EC9ED09</vt:lpwstr>
  </property>
</Properties>
</file>