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86" r:id="rId5"/>
    <p:sldId id="387" r:id="rId6"/>
    <p:sldId id="400" r:id="rId7"/>
    <p:sldId id="256" r:id="rId8"/>
    <p:sldId id="389" r:id="rId9"/>
    <p:sldId id="390" r:id="rId10"/>
    <p:sldId id="391" r:id="rId11"/>
    <p:sldId id="394" r:id="rId12"/>
    <p:sldId id="396" r:id="rId13"/>
    <p:sldId id="392" r:id="rId14"/>
    <p:sldId id="393" r:id="rId15"/>
    <p:sldId id="395" r:id="rId16"/>
    <p:sldId id="397" r:id="rId17"/>
    <p:sldId id="388" r:id="rId18"/>
    <p:sldId id="403" r:id="rId19"/>
    <p:sldId id="401" r:id="rId20"/>
    <p:sldId id="404" r:id="rId21"/>
    <p:sldId id="405" r:id="rId22"/>
    <p:sldId id="406" r:id="rId23"/>
    <p:sldId id="402" r:id="rId24"/>
    <p:sldId id="413" r:id="rId25"/>
    <p:sldId id="407" r:id="rId26"/>
    <p:sldId id="408" r:id="rId27"/>
    <p:sldId id="409" r:id="rId28"/>
    <p:sldId id="410" r:id="rId29"/>
    <p:sldId id="411" r:id="rId30"/>
    <p:sldId id="418" r:id="rId31"/>
    <p:sldId id="416" r:id="rId32"/>
    <p:sldId id="417" r:id="rId33"/>
    <p:sldId id="419" r:id="rId34"/>
    <p:sldId id="332" r:id="rId35"/>
    <p:sldId id="398" r:id="rId36"/>
    <p:sldId id="399" r:id="rId37"/>
    <p:sldId id="414" r:id="rId38"/>
    <p:sldId id="41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D40C8-331E-48BA-A4E3-898AAEE53261}" v="5" dt="2022-06-08T13:07:42.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use,Julie" userId="8738619b-c4ec-4c6e-bf7e-c79ecf51b25e" providerId="ADAL" clId="{BC8D40C8-331E-48BA-A4E3-898AAEE53261}"/>
    <pc:docChg chg="undo custSel addSld delSld modSld sldOrd">
      <pc:chgData name="Crouse,Julie" userId="8738619b-c4ec-4c6e-bf7e-c79ecf51b25e" providerId="ADAL" clId="{BC8D40C8-331E-48BA-A4E3-898AAEE53261}" dt="2022-06-08T13:12:17.576" v="164" actId="20577"/>
      <pc:docMkLst>
        <pc:docMk/>
      </pc:docMkLst>
      <pc:sldChg chg="modSp mod">
        <pc:chgData name="Crouse,Julie" userId="8738619b-c4ec-4c6e-bf7e-c79ecf51b25e" providerId="ADAL" clId="{BC8D40C8-331E-48BA-A4E3-898AAEE53261}" dt="2022-06-08T13:12:17.576" v="164" actId="20577"/>
        <pc:sldMkLst>
          <pc:docMk/>
          <pc:sldMk cId="3954831096" sldId="332"/>
        </pc:sldMkLst>
        <pc:spChg chg="mod">
          <ac:chgData name="Crouse,Julie" userId="8738619b-c4ec-4c6e-bf7e-c79ecf51b25e" providerId="ADAL" clId="{BC8D40C8-331E-48BA-A4E3-898AAEE53261}" dt="2022-06-08T13:12:17.576" v="164" actId="20577"/>
          <ac:spMkLst>
            <pc:docMk/>
            <pc:sldMk cId="3954831096" sldId="332"/>
            <ac:spMk id="8" creationId="{531AA156-F54C-33B7-6687-3FE287A8D00E}"/>
          </ac:spMkLst>
        </pc:spChg>
      </pc:sldChg>
      <pc:sldChg chg="modSp mod">
        <pc:chgData name="Crouse,Julie" userId="8738619b-c4ec-4c6e-bf7e-c79ecf51b25e" providerId="ADAL" clId="{BC8D40C8-331E-48BA-A4E3-898AAEE53261}" dt="2022-06-08T13:06:52.936" v="28" actId="20577"/>
        <pc:sldMkLst>
          <pc:docMk/>
          <pc:sldMk cId="3713621156" sldId="388"/>
        </pc:sldMkLst>
        <pc:spChg chg="mod">
          <ac:chgData name="Crouse,Julie" userId="8738619b-c4ec-4c6e-bf7e-c79ecf51b25e" providerId="ADAL" clId="{BC8D40C8-331E-48BA-A4E3-898AAEE53261}" dt="2022-06-08T13:06:52.936" v="28" actId="20577"/>
          <ac:spMkLst>
            <pc:docMk/>
            <pc:sldMk cId="3713621156" sldId="388"/>
            <ac:spMk id="3" creationId="{3547B68A-3558-B747-7FEF-346C2028C391}"/>
          </ac:spMkLst>
        </pc:spChg>
      </pc:sldChg>
      <pc:sldChg chg="modSp mod">
        <pc:chgData name="Crouse,Julie" userId="8738619b-c4ec-4c6e-bf7e-c79ecf51b25e" providerId="ADAL" clId="{BC8D40C8-331E-48BA-A4E3-898AAEE53261}" dt="2022-06-08T13:05:20.328" v="15" actId="27636"/>
        <pc:sldMkLst>
          <pc:docMk/>
          <pc:sldMk cId="634966842" sldId="389"/>
        </pc:sldMkLst>
        <pc:spChg chg="mod">
          <ac:chgData name="Crouse,Julie" userId="8738619b-c4ec-4c6e-bf7e-c79ecf51b25e" providerId="ADAL" clId="{BC8D40C8-331E-48BA-A4E3-898AAEE53261}" dt="2022-06-08T13:05:20.328" v="15" actId="27636"/>
          <ac:spMkLst>
            <pc:docMk/>
            <pc:sldMk cId="634966842" sldId="389"/>
            <ac:spMk id="3" creationId="{0A3CFC4E-6CC1-784D-B01C-A9A36DEDFA33}"/>
          </ac:spMkLst>
        </pc:spChg>
      </pc:sldChg>
      <pc:sldChg chg="modSp mod ord">
        <pc:chgData name="Crouse,Julie" userId="8738619b-c4ec-4c6e-bf7e-c79ecf51b25e" providerId="ADAL" clId="{BC8D40C8-331E-48BA-A4E3-898AAEE53261}" dt="2022-06-08T13:06:12.358" v="18"/>
        <pc:sldMkLst>
          <pc:docMk/>
          <pc:sldMk cId="4146184389" sldId="394"/>
        </pc:sldMkLst>
        <pc:spChg chg="mod">
          <ac:chgData name="Crouse,Julie" userId="8738619b-c4ec-4c6e-bf7e-c79ecf51b25e" providerId="ADAL" clId="{BC8D40C8-331E-48BA-A4E3-898AAEE53261}" dt="2022-06-08T13:06:08.935" v="16" actId="20577"/>
          <ac:spMkLst>
            <pc:docMk/>
            <pc:sldMk cId="4146184389" sldId="394"/>
            <ac:spMk id="3" creationId="{E194234C-0838-7E2A-3AB7-D70F8004A789}"/>
          </ac:spMkLst>
        </pc:spChg>
      </pc:sldChg>
      <pc:sldChg chg="ord">
        <pc:chgData name="Crouse,Julie" userId="8738619b-c4ec-4c6e-bf7e-c79ecf51b25e" providerId="ADAL" clId="{BC8D40C8-331E-48BA-A4E3-898AAEE53261}" dt="2022-06-08T13:06:16.975" v="20"/>
        <pc:sldMkLst>
          <pc:docMk/>
          <pc:sldMk cId="1882695678" sldId="396"/>
        </pc:sldMkLst>
      </pc:sldChg>
      <pc:sldChg chg="modSp mod">
        <pc:chgData name="Crouse,Julie" userId="8738619b-c4ec-4c6e-bf7e-c79ecf51b25e" providerId="ADAL" clId="{BC8D40C8-331E-48BA-A4E3-898AAEE53261}" dt="2022-06-08T13:04:50.299" v="9" actId="27636"/>
        <pc:sldMkLst>
          <pc:docMk/>
          <pc:sldMk cId="2292454728" sldId="400"/>
        </pc:sldMkLst>
        <pc:spChg chg="mod">
          <ac:chgData name="Crouse,Julie" userId="8738619b-c4ec-4c6e-bf7e-c79ecf51b25e" providerId="ADAL" clId="{BC8D40C8-331E-48BA-A4E3-898AAEE53261}" dt="2022-06-08T13:04:50.299" v="9" actId="27636"/>
          <ac:spMkLst>
            <pc:docMk/>
            <pc:sldMk cId="2292454728" sldId="400"/>
            <ac:spMk id="2" creationId="{DE2C1555-86ED-F8E8-5E7A-59361182537A}"/>
          </ac:spMkLst>
        </pc:spChg>
      </pc:sldChg>
      <pc:sldChg chg="modSp mod">
        <pc:chgData name="Crouse,Julie" userId="8738619b-c4ec-4c6e-bf7e-c79ecf51b25e" providerId="ADAL" clId="{BC8D40C8-331E-48BA-A4E3-898AAEE53261}" dt="2022-06-08T13:07:42.072" v="41" actId="20577"/>
        <pc:sldMkLst>
          <pc:docMk/>
          <pc:sldMk cId="2135785656" sldId="403"/>
        </pc:sldMkLst>
        <pc:spChg chg="mod">
          <ac:chgData name="Crouse,Julie" userId="8738619b-c4ec-4c6e-bf7e-c79ecf51b25e" providerId="ADAL" clId="{BC8D40C8-331E-48BA-A4E3-898AAEE53261}" dt="2022-06-08T13:07:07.258" v="37" actId="20577"/>
          <ac:spMkLst>
            <pc:docMk/>
            <pc:sldMk cId="2135785656" sldId="403"/>
            <ac:spMk id="2" creationId="{26D71E00-D127-064A-31B5-B9AA2498CF86}"/>
          </ac:spMkLst>
        </pc:spChg>
        <pc:graphicFrameChg chg="mod">
          <ac:chgData name="Crouse,Julie" userId="8738619b-c4ec-4c6e-bf7e-c79ecf51b25e" providerId="ADAL" clId="{BC8D40C8-331E-48BA-A4E3-898AAEE53261}" dt="2022-06-08T13:07:42.072" v="41" actId="20577"/>
          <ac:graphicFrameMkLst>
            <pc:docMk/>
            <pc:sldMk cId="2135785656" sldId="403"/>
            <ac:graphicFrameMk id="5" creationId="{39351E7D-0348-8413-7BE4-116CB1D43736}"/>
          </ac:graphicFrameMkLst>
        </pc:graphicFrameChg>
      </pc:sldChg>
      <pc:sldChg chg="addSp delSp modSp mod setBg">
        <pc:chgData name="Crouse,Julie" userId="8738619b-c4ec-4c6e-bf7e-c79ecf51b25e" providerId="ADAL" clId="{BC8D40C8-331E-48BA-A4E3-898AAEE53261}" dt="2022-06-08T13:09:13.881" v="55" actId="26606"/>
        <pc:sldMkLst>
          <pc:docMk/>
          <pc:sldMk cId="405674742" sldId="404"/>
        </pc:sldMkLst>
        <pc:spChg chg="mod">
          <ac:chgData name="Crouse,Julie" userId="8738619b-c4ec-4c6e-bf7e-c79ecf51b25e" providerId="ADAL" clId="{BC8D40C8-331E-48BA-A4E3-898AAEE53261}" dt="2022-06-08T13:09:13.881" v="55" actId="26606"/>
          <ac:spMkLst>
            <pc:docMk/>
            <pc:sldMk cId="405674742" sldId="404"/>
            <ac:spMk id="2" creationId="{28602612-B941-3A44-C444-1D367CB9F7EC}"/>
          </ac:spMkLst>
        </pc:spChg>
        <pc:spChg chg="mod">
          <ac:chgData name="Crouse,Julie" userId="8738619b-c4ec-4c6e-bf7e-c79ecf51b25e" providerId="ADAL" clId="{BC8D40C8-331E-48BA-A4E3-898AAEE53261}" dt="2022-06-08T13:09:13.881" v="55" actId="26606"/>
          <ac:spMkLst>
            <pc:docMk/>
            <pc:sldMk cId="405674742" sldId="404"/>
            <ac:spMk id="8" creationId="{7F0915F9-0EF9-D460-4E43-2F36753CB5E4}"/>
          </ac:spMkLst>
        </pc:spChg>
        <pc:spChg chg="del mod">
          <ac:chgData name="Crouse,Julie" userId="8738619b-c4ec-4c6e-bf7e-c79ecf51b25e" providerId="ADAL" clId="{BC8D40C8-331E-48BA-A4E3-898AAEE53261}" dt="2022-06-08T13:08:55.875" v="52" actId="478"/>
          <ac:spMkLst>
            <pc:docMk/>
            <pc:sldMk cId="405674742" sldId="404"/>
            <ac:spMk id="9" creationId="{9043B790-86C4-5D83-516C-E7CC64F74066}"/>
          </ac:spMkLst>
        </pc:spChg>
        <pc:spChg chg="del">
          <ac:chgData name="Crouse,Julie" userId="8738619b-c4ec-4c6e-bf7e-c79ecf51b25e" providerId="ADAL" clId="{BC8D40C8-331E-48BA-A4E3-898AAEE53261}" dt="2022-06-08T13:08:28.659" v="42" actId="478"/>
          <ac:spMkLst>
            <pc:docMk/>
            <pc:sldMk cId="405674742" sldId="404"/>
            <ac:spMk id="12" creationId="{EF1C1A68-A28F-3071-2C08-E627D5EEFE18}"/>
          </ac:spMkLst>
        </pc:spChg>
        <pc:spChg chg="add del">
          <ac:chgData name="Crouse,Julie" userId="8738619b-c4ec-4c6e-bf7e-c79ecf51b25e" providerId="ADAL" clId="{BC8D40C8-331E-48BA-A4E3-898AAEE53261}" dt="2022-06-08T13:08:37.854" v="44" actId="26606"/>
          <ac:spMkLst>
            <pc:docMk/>
            <pc:sldMk cId="405674742" sldId="404"/>
            <ac:spMk id="14" creationId="{4FFBEE45-F140-49D5-85EA-C78C24340B23}"/>
          </ac:spMkLst>
        </pc:spChg>
        <pc:spChg chg="add del">
          <ac:chgData name="Crouse,Julie" userId="8738619b-c4ec-4c6e-bf7e-c79ecf51b25e" providerId="ADAL" clId="{BC8D40C8-331E-48BA-A4E3-898AAEE53261}" dt="2022-06-08T13:08:42.016" v="46" actId="26606"/>
          <ac:spMkLst>
            <pc:docMk/>
            <pc:sldMk cId="405674742" sldId="404"/>
            <ac:spMk id="17" creationId="{4C608BEB-860E-4094-8511-78603564A75E}"/>
          </ac:spMkLst>
        </pc:spChg>
        <pc:spChg chg="add del">
          <ac:chgData name="Crouse,Julie" userId="8738619b-c4ec-4c6e-bf7e-c79ecf51b25e" providerId="ADAL" clId="{BC8D40C8-331E-48BA-A4E3-898AAEE53261}" dt="2022-06-08T13:09:13.881" v="55" actId="26606"/>
          <ac:spMkLst>
            <pc:docMk/>
            <pc:sldMk cId="405674742" sldId="404"/>
            <ac:spMk id="19" creationId="{8CA06CD6-90CA-4C45-856C-6771339E1E22}"/>
          </ac:spMkLst>
        </pc:spChg>
        <pc:spChg chg="add">
          <ac:chgData name="Crouse,Julie" userId="8738619b-c4ec-4c6e-bf7e-c79ecf51b25e" providerId="ADAL" clId="{BC8D40C8-331E-48BA-A4E3-898AAEE53261}" dt="2022-06-08T13:09:13.881" v="55" actId="26606"/>
          <ac:spMkLst>
            <pc:docMk/>
            <pc:sldMk cId="405674742" sldId="404"/>
            <ac:spMk id="25" creationId="{1709F1D5-B0F1-4714-A239-E5B61C161915}"/>
          </ac:spMkLst>
        </pc:spChg>
        <pc:spChg chg="add">
          <ac:chgData name="Crouse,Julie" userId="8738619b-c4ec-4c6e-bf7e-c79ecf51b25e" providerId="ADAL" clId="{BC8D40C8-331E-48BA-A4E3-898AAEE53261}" dt="2022-06-08T13:09:13.881" v="55" actId="26606"/>
          <ac:spMkLst>
            <pc:docMk/>
            <pc:sldMk cId="405674742" sldId="404"/>
            <ac:spMk id="27" creationId="{228FB460-D3FF-4440-A020-05982A09E517}"/>
          </ac:spMkLst>
        </pc:spChg>
        <pc:spChg chg="add">
          <ac:chgData name="Crouse,Julie" userId="8738619b-c4ec-4c6e-bf7e-c79ecf51b25e" providerId="ADAL" clId="{BC8D40C8-331E-48BA-A4E3-898AAEE53261}" dt="2022-06-08T13:09:13.881" v="55" actId="26606"/>
          <ac:spMkLst>
            <pc:docMk/>
            <pc:sldMk cId="405674742" sldId="404"/>
            <ac:spMk id="29" creationId="{14847E93-7DC1-4D4B-8829-B19AA7137C50}"/>
          </ac:spMkLst>
        </pc:spChg>
        <pc:spChg chg="add">
          <ac:chgData name="Crouse,Julie" userId="8738619b-c4ec-4c6e-bf7e-c79ecf51b25e" providerId="ADAL" clId="{BC8D40C8-331E-48BA-A4E3-898AAEE53261}" dt="2022-06-08T13:09:13.881" v="55" actId="26606"/>
          <ac:spMkLst>
            <pc:docMk/>
            <pc:sldMk cId="405674742" sldId="404"/>
            <ac:spMk id="31" creationId="{5566D6E1-03A1-4D73-A4E0-35D74D568A04}"/>
          </ac:spMkLst>
        </pc:spChg>
        <pc:spChg chg="add">
          <ac:chgData name="Crouse,Julie" userId="8738619b-c4ec-4c6e-bf7e-c79ecf51b25e" providerId="ADAL" clId="{BC8D40C8-331E-48BA-A4E3-898AAEE53261}" dt="2022-06-08T13:09:13.881" v="55" actId="26606"/>
          <ac:spMkLst>
            <pc:docMk/>
            <pc:sldMk cId="405674742" sldId="404"/>
            <ac:spMk id="33" creationId="{9F835A99-04AC-494A-A572-AFE8413CC938}"/>
          </ac:spMkLst>
        </pc:spChg>
        <pc:spChg chg="add">
          <ac:chgData name="Crouse,Julie" userId="8738619b-c4ec-4c6e-bf7e-c79ecf51b25e" providerId="ADAL" clId="{BC8D40C8-331E-48BA-A4E3-898AAEE53261}" dt="2022-06-08T13:09:13.881" v="55" actId="26606"/>
          <ac:spMkLst>
            <pc:docMk/>
            <pc:sldMk cId="405674742" sldId="404"/>
            <ac:spMk id="35" creationId="{7B786209-1B0B-4CA9-9BDD-F7327066A84D}"/>
          </ac:spMkLst>
        </pc:spChg>
        <pc:spChg chg="add">
          <ac:chgData name="Crouse,Julie" userId="8738619b-c4ec-4c6e-bf7e-c79ecf51b25e" providerId="ADAL" clId="{BC8D40C8-331E-48BA-A4E3-898AAEE53261}" dt="2022-06-08T13:09:13.881" v="55" actId="26606"/>
          <ac:spMkLst>
            <pc:docMk/>
            <pc:sldMk cId="405674742" sldId="404"/>
            <ac:spMk id="37" creationId="{2D2964BB-484D-45AE-AD66-D407D0629652}"/>
          </ac:spMkLst>
        </pc:spChg>
        <pc:spChg chg="add">
          <ac:chgData name="Crouse,Julie" userId="8738619b-c4ec-4c6e-bf7e-c79ecf51b25e" providerId="ADAL" clId="{BC8D40C8-331E-48BA-A4E3-898AAEE53261}" dt="2022-06-08T13:09:13.881" v="55" actId="26606"/>
          <ac:spMkLst>
            <pc:docMk/>
            <pc:sldMk cId="405674742" sldId="404"/>
            <ac:spMk id="39" creationId="{6691AC69-A76E-4DAB-B565-468B6B87ACF3}"/>
          </ac:spMkLst>
        </pc:spChg>
        <pc:picChg chg="del">
          <ac:chgData name="Crouse,Julie" userId="8738619b-c4ec-4c6e-bf7e-c79ecf51b25e" providerId="ADAL" clId="{BC8D40C8-331E-48BA-A4E3-898AAEE53261}" dt="2022-06-08T13:08:28.659" v="42" actId="478"/>
          <ac:picMkLst>
            <pc:docMk/>
            <pc:sldMk cId="405674742" sldId="404"/>
            <ac:picMk id="11" creationId="{D7190838-4E7D-D464-27C5-D2EBA6E10BB9}"/>
          </ac:picMkLst>
        </pc:picChg>
        <pc:cxnChg chg="add del">
          <ac:chgData name="Crouse,Julie" userId="8738619b-c4ec-4c6e-bf7e-c79ecf51b25e" providerId="ADAL" clId="{BC8D40C8-331E-48BA-A4E3-898AAEE53261}" dt="2022-06-08T13:08:42.016" v="46" actId="26606"/>
          <ac:cxnSpMkLst>
            <pc:docMk/>
            <pc:sldMk cId="405674742" sldId="404"/>
            <ac:cxnSpMk id="16" creationId="{1F16A8D4-FE87-4604-88B2-394B5D1EB437}"/>
          </ac:cxnSpMkLst>
        </pc:cxnChg>
        <pc:cxnChg chg="add del">
          <ac:chgData name="Crouse,Julie" userId="8738619b-c4ec-4c6e-bf7e-c79ecf51b25e" providerId="ADAL" clId="{BC8D40C8-331E-48BA-A4E3-898AAEE53261}" dt="2022-06-08T13:09:13.881" v="55" actId="26606"/>
          <ac:cxnSpMkLst>
            <pc:docMk/>
            <pc:sldMk cId="405674742" sldId="404"/>
            <ac:cxnSpMk id="20" creationId="{5021601D-2758-4B15-A31C-FDA184C51B3A}"/>
          </ac:cxnSpMkLst>
        </pc:cxnChg>
      </pc:sldChg>
      <pc:sldChg chg="addSp delSp modSp mod">
        <pc:chgData name="Crouse,Julie" userId="8738619b-c4ec-4c6e-bf7e-c79ecf51b25e" providerId="ADAL" clId="{BC8D40C8-331E-48BA-A4E3-898AAEE53261}" dt="2022-06-08T13:10:15.164" v="58" actId="26606"/>
        <pc:sldMkLst>
          <pc:docMk/>
          <pc:sldMk cId="3333302855" sldId="408"/>
        </pc:sldMkLst>
        <pc:spChg chg="mod">
          <ac:chgData name="Crouse,Julie" userId="8738619b-c4ec-4c6e-bf7e-c79ecf51b25e" providerId="ADAL" clId="{BC8D40C8-331E-48BA-A4E3-898AAEE53261}" dt="2022-06-08T13:10:15.164" v="58" actId="26606"/>
          <ac:spMkLst>
            <pc:docMk/>
            <pc:sldMk cId="3333302855" sldId="408"/>
            <ac:spMk id="2" creationId="{8D62547B-BF7C-4349-6483-8531FCE47CFA}"/>
          </ac:spMkLst>
        </pc:spChg>
        <pc:spChg chg="mod">
          <ac:chgData name="Crouse,Julie" userId="8738619b-c4ec-4c6e-bf7e-c79ecf51b25e" providerId="ADAL" clId="{BC8D40C8-331E-48BA-A4E3-898AAEE53261}" dt="2022-06-08T13:10:15.164" v="58" actId="26606"/>
          <ac:spMkLst>
            <pc:docMk/>
            <pc:sldMk cId="3333302855" sldId="408"/>
            <ac:spMk id="3" creationId="{2E1D1055-635E-E7EB-A661-CF663932F81A}"/>
          </ac:spMkLst>
        </pc:spChg>
        <pc:spChg chg="del">
          <ac:chgData name="Crouse,Julie" userId="8738619b-c4ec-4c6e-bf7e-c79ecf51b25e" providerId="ADAL" clId="{BC8D40C8-331E-48BA-A4E3-898AAEE53261}" dt="2022-06-08T13:10:15.164" v="58" actId="26606"/>
          <ac:spMkLst>
            <pc:docMk/>
            <pc:sldMk cId="3333302855" sldId="408"/>
            <ac:spMk id="8" creationId="{777A147A-9ED8-46B4-8660-1B3C2AA880B5}"/>
          </ac:spMkLst>
        </pc:spChg>
        <pc:spChg chg="del">
          <ac:chgData name="Crouse,Julie" userId="8738619b-c4ec-4c6e-bf7e-c79ecf51b25e" providerId="ADAL" clId="{BC8D40C8-331E-48BA-A4E3-898AAEE53261}" dt="2022-06-08T13:10:15.164" v="58" actId="26606"/>
          <ac:spMkLst>
            <pc:docMk/>
            <pc:sldMk cId="3333302855" sldId="408"/>
            <ac:spMk id="10" creationId="{5D6C15A0-C087-4593-8414-2B4EC1CDC3DE}"/>
          </ac:spMkLst>
        </pc:spChg>
        <pc:spChg chg="add">
          <ac:chgData name="Crouse,Julie" userId="8738619b-c4ec-4c6e-bf7e-c79ecf51b25e" providerId="ADAL" clId="{BC8D40C8-331E-48BA-A4E3-898AAEE53261}" dt="2022-06-08T13:10:15.164" v="58" actId="26606"/>
          <ac:spMkLst>
            <pc:docMk/>
            <pc:sldMk cId="3333302855" sldId="408"/>
            <ac:spMk id="15" creationId="{1BB867FF-FC45-48F7-8104-F89BE54909F1}"/>
          </ac:spMkLst>
        </pc:spChg>
        <pc:spChg chg="add">
          <ac:chgData name="Crouse,Julie" userId="8738619b-c4ec-4c6e-bf7e-c79ecf51b25e" providerId="ADAL" clId="{BC8D40C8-331E-48BA-A4E3-898AAEE53261}" dt="2022-06-08T13:10:15.164" v="58" actId="26606"/>
          <ac:spMkLst>
            <pc:docMk/>
            <pc:sldMk cId="3333302855" sldId="408"/>
            <ac:spMk id="17" creationId="{8BB56887-D0D5-4F0C-9E19-7247EB83C8B7}"/>
          </ac:spMkLst>
        </pc:spChg>
        <pc:spChg chg="add">
          <ac:chgData name="Crouse,Julie" userId="8738619b-c4ec-4c6e-bf7e-c79ecf51b25e" providerId="ADAL" clId="{BC8D40C8-331E-48BA-A4E3-898AAEE53261}" dt="2022-06-08T13:10:15.164" v="58" actId="26606"/>
          <ac:spMkLst>
            <pc:docMk/>
            <pc:sldMk cId="3333302855" sldId="408"/>
            <ac:spMk id="19" creationId="{081E4A58-353D-44AE-B2FC-2A74E2E400F7}"/>
          </ac:spMkLst>
        </pc:spChg>
      </pc:sldChg>
      <pc:sldChg chg="addSp delSp modSp mod">
        <pc:chgData name="Crouse,Julie" userId="8738619b-c4ec-4c6e-bf7e-c79ecf51b25e" providerId="ADAL" clId="{BC8D40C8-331E-48BA-A4E3-898AAEE53261}" dt="2022-06-08T13:10:02.044" v="57" actId="26606"/>
        <pc:sldMkLst>
          <pc:docMk/>
          <pc:sldMk cId="2961209509" sldId="413"/>
        </pc:sldMkLst>
        <pc:spChg chg="mod">
          <ac:chgData name="Crouse,Julie" userId="8738619b-c4ec-4c6e-bf7e-c79ecf51b25e" providerId="ADAL" clId="{BC8D40C8-331E-48BA-A4E3-898AAEE53261}" dt="2022-06-08T13:10:02.044" v="57" actId="26606"/>
          <ac:spMkLst>
            <pc:docMk/>
            <pc:sldMk cId="2961209509" sldId="413"/>
            <ac:spMk id="2" creationId="{C558165A-CC9F-8705-49DF-B3D0E92A0207}"/>
          </ac:spMkLst>
        </pc:spChg>
        <pc:spChg chg="mod">
          <ac:chgData name="Crouse,Julie" userId="8738619b-c4ec-4c6e-bf7e-c79ecf51b25e" providerId="ADAL" clId="{BC8D40C8-331E-48BA-A4E3-898AAEE53261}" dt="2022-06-08T13:10:02.044" v="57" actId="26606"/>
          <ac:spMkLst>
            <pc:docMk/>
            <pc:sldMk cId="2961209509" sldId="413"/>
            <ac:spMk id="3" creationId="{24A3402F-BC17-A9E3-A2AA-EDE899BA0BFC}"/>
          </ac:spMkLst>
        </pc:spChg>
        <pc:spChg chg="del">
          <ac:chgData name="Crouse,Julie" userId="8738619b-c4ec-4c6e-bf7e-c79ecf51b25e" providerId="ADAL" clId="{BC8D40C8-331E-48BA-A4E3-898AAEE53261}" dt="2022-06-08T13:09:57.452" v="56" actId="478"/>
          <ac:spMkLst>
            <pc:docMk/>
            <pc:sldMk cId="2961209509" sldId="413"/>
            <ac:spMk id="6" creationId="{7DB205BB-E1FB-C819-1DDC-7F9C8E2B71AB}"/>
          </ac:spMkLst>
        </pc:spChg>
        <pc:spChg chg="del">
          <ac:chgData name="Crouse,Julie" userId="8738619b-c4ec-4c6e-bf7e-c79ecf51b25e" providerId="ADAL" clId="{BC8D40C8-331E-48BA-A4E3-898AAEE53261}" dt="2022-06-08T13:10:02.044" v="57" actId="26606"/>
          <ac:spMkLst>
            <pc:docMk/>
            <pc:sldMk cId="2961209509" sldId="413"/>
            <ac:spMk id="11" creationId="{7B831B6F-405A-4B47-B9BB-5CA88F285844}"/>
          </ac:spMkLst>
        </pc:spChg>
        <pc:spChg chg="del">
          <ac:chgData name="Crouse,Julie" userId="8738619b-c4ec-4c6e-bf7e-c79ecf51b25e" providerId="ADAL" clId="{BC8D40C8-331E-48BA-A4E3-898AAEE53261}" dt="2022-06-08T13:10:02.044" v="57" actId="26606"/>
          <ac:spMkLst>
            <pc:docMk/>
            <pc:sldMk cId="2961209509" sldId="413"/>
            <ac:spMk id="13" creationId="{953EE71A-6488-4203-A7C4-77102FD0DCCA}"/>
          </ac:spMkLst>
        </pc:spChg>
        <pc:spChg chg="add">
          <ac:chgData name="Crouse,Julie" userId="8738619b-c4ec-4c6e-bf7e-c79ecf51b25e" providerId="ADAL" clId="{BC8D40C8-331E-48BA-A4E3-898AAEE53261}" dt="2022-06-08T13:10:02.044" v="57" actId="26606"/>
          <ac:spMkLst>
            <pc:docMk/>
            <pc:sldMk cId="2961209509" sldId="413"/>
            <ac:spMk id="18" creationId="{1BB867FF-FC45-48F7-8104-F89BE54909F1}"/>
          </ac:spMkLst>
        </pc:spChg>
        <pc:spChg chg="add">
          <ac:chgData name="Crouse,Julie" userId="8738619b-c4ec-4c6e-bf7e-c79ecf51b25e" providerId="ADAL" clId="{BC8D40C8-331E-48BA-A4E3-898AAEE53261}" dt="2022-06-08T13:10:02.044" v="57" actId="26606"/>
          <ac:spMkLst>
            <pc:docMk/>
            <pc:sldMk cId="2961209509" sldId="413"/>
            <ac:spMk id="20" creationId="{8BB56887-D0D5-4F0C-9E19-7247EB83C8B7}"/>
          </ac:spMkLst>
        </pc:spChg>
        <pc:spChg chg="add">
          <ac:chgData name="Crouse,Julie" userId="8738619b-c4ec-4c6e-bf7e-c79ecf51b25e" providerId="ADAL" clId="{BC8D40C8-331E-48BA-A4E3-898AAEE53261}" dt="2022-06-08T13:10:02.044" v="57" actId="26606"/>
          <ac:spMkLst>
            <pc:docMk/>
            <pc:sldMk cId="2961209509" sldId="413"/>
            <ac:spMk id="22" creationId="{081E4A58-353D-44AE-B2FC-2A74E2E400F7}"/>
          </ac:spMkLst>
        </pc:spChg>
        <pc:picChg chg="del">
          <ac:chgData name="Crouse,Julie" userId="8738619b-c4ec-4c6e-bf7e-c79ecf51b25e" providerId="ADAL" clId="{BC8D40C8-331E-48BA-A4E3-898AAEE53261}" dt="2022-06-08T13:09:57.452" v="56" actId="478"/>
          <ac:picMkLst>
            <pc:docMk/>
            <pc:sldMk cId="2961209509" sldId="413"/>
            <ac:picMk id="5" creationId="{BE9C50D7-0A7C-ECDF-D275-A9089FB26094}"/>
          </ac:picMkLst>
        </pc:picChg>
      </pc:sldChg>
      <pc:sldChg chg="ord">
        <pc:chgData name="Crouse,Julie" userId="8738619b-c4ec-4c6e-bf7e-c79ecf51b25e" providerId="ADAL" clId="{BC8D40C8-331E-48BA-A4E3-898AAEE53261}" dt="2022-06-08T13:11:43.366" v="135"/>
        <pc:sldMkLst>
          <pc:docMk/>
          <pc:sldMk cId="3679244212" sldId="418"/>
        </pc:sldMkLst>
      </pc:sldChg>
      <pc:sldChg chg="addSp delSp modSp new del mod setBg">
        <pc:chgData name="Crouse,Julie" userId="8738619b-c4ec-4c6e-bf7e-c79ecf51b25e" providerId="ADAL" clId="{BC8D40C8-331E-48BA-A4E3-898AAEE53261}" dt="2022-06-08T13:11:49.217" v="136" actId="47"/>
        <pc:sldMkLst>
          <pc:docMk/>
          <pc:sldMk cId="2594384505" sldId="420"/>
        </pc:sldMkLst>
        <pc:spChg chg="mod">
          <ac:chgData name="Crouse,Julie" userId="8738619b-c4ec-4c6e-bf7e-c79ecf51b25e" providerId="ADAL" clId="{BC8D40C8-331E-48BA-A4E3-898AAEE53261}" dt="2022-06-08T13:11:00.161" v="92" actId="26606"/>
          <ac:spMkLst>
            <pc:docMk/>
            <pc:sldMk cId="2594384505" sldId="420"/>
            <ac:spMk id="2" creationId="{6C888874-9975-DEC9-3159-86D92A3C2E74}"/>
          </ac:spMkLst>
        </pc:spChg>
        <pc:spChg chg="del">
          <ac:chgData name="Crouse,Julie" userId="8738619b-c4ec-4c6e-bf7e-c79ecf51b25e" providerId="ADAL" clId="{BC8D40C8-331E-48BA-A4E3-898AAEE53261}" dt="2022-06-08T13:10:52.474" v="91" actId="478"/>
          <ac:spMkLst>
            <pc:docMk/>
            <pc:sldMk cId="2594384505" sldId="420"/>
            <ac:spMk id="3" creationId="{647FA7EE-3DAB-9525-F2AB-57AA085746BE}"/>
          </ac:spMkLst>
        </pc:spChg>
        <pc:spChg chg="add">
          <ac:chgData name="Crouse,Julie" userId="8738619b-c4ec-4c6e-bf7e-c79ecf51b25e" providerId="ADAL" clId="{BC8D40C8-331E-48BA-A4E3-898AAEE53261}" dt="2022-06-08T13:11:00.161" v="92" actId="26606"/>
          <ac:spMkLst>
            <pc:docMk/>
            <pc:sldMk cId="2594384505" sldId="420"/>
            <ac:spMk id="7" creationId="{FFD48BC7-DC40-47DE-87EE-9F4B6ECB9ABB}"/>
          </ac:spMkLst>
        </pc:spChg>
        <pc:spChg chg="add">
          <ac:chgData name="Crouse,Julie" userId="8738619b-c4ec-4c6e-bf7e-c79ecf51b25e" providerId="ADAL" clId="{BC8D40C8-331E-48BA-A4E3-898AAEE53261}" dt="2022-06-08T13:11:00.161" v="92" actId="26606"/>
          <ac:spMkLst>
            <pc:docMk/>
            <pc:sldMk cId="2594384505" sldId="420"/>
            <ac:spMk id="9" creationId="{E502BBC7-2C76-46F3-BC24-5985BC13DB88}"/>
          </ac:spMkLst>
        </pc:spChg>
        <pc:spChg chg="add">
          <ac:chgData name="Crouse,Julie" userId="8738619b-c4ec-4c6e-bf7e-c79ecf51b25e" providerId="ADAL" clId="{BC8D40C8-331E-48BA-A4E3-898AAEE53261}" dt="2022-06-08T13:11:00.161" v="92" actId="26606"/>
          <ac:spMkLst>
            <pc:docMk/>
            <pc:sldMk cId="2594384505" sldId="420"/>
            <ac:spMk id="11" creationId="{C7F28D52-2A5F-4D23-81AE-7CB8B591C7AF}"/>
          </ac:spMkLst>
        </pc:spChg>
        <pc:spChg chg="add">
          <ac:chgData name="Crouse,Julie" userId="8738619b-c4ec-4c6e-bf7e-c79ecf51b25e" providerId="ADAL" clId="{BC8D40C8-331E-48BA-A4E3-898AAEE53261}" dt="2022-06-08T13:11:00.161" v="92" actId="26606"/>
          <ac:spMkLst>
            <pc:docMk/>
            <pc:sldMk cId="2594384505" sldId="420"/>
            <ac:spMk id="13" creationId="{3629484E-3792-4B3D-89AD-7C8A1ED0E0D4}"/>
          </ac:spMkLst>
        </pc:spChg>
      </pc:sldChg>
      <pc:sldChg chg="addSp delSp modSp new del mod setBg addAnim">
        <pc:chgData name="Crouse,Julie" userId="8738619b-c4ec-4c6e-bf7e-c79ecf51b25e" providerId="ADAL" clId="{BC8D40C8-331E-48BA-A4E3-898AAEE53261}" dt="2022-06-08T13:11:53.223" v="137" actId="47"/>
        <pc:sldMkLst>
          <pc:docMk/>
          <pc:sldMk cId="4288449062" sldId="421"/>
        </pc:sldMkLst>
        <pc:spChg chg="mod">
          <ac:chgData name="Crouse,Julie" userId="8738619b-c4ec-4c6e-bf7e-c79ecf51b25e" providerId="ADAL" clId="{BC8D40C8-331E-48BA-A4E3-898AAEE53261}" dt="2022-06-08T13:11:37.553" v="132" actId="26606"/>
          <ac:spMkLst>
            <pc:docMk/>
            <pc:sldMk cId="4288449062" sldId="421"/>
            <ac:spMk id="2" creationId="{EB87C1F1-7B22-4357-EC56-DF145E0B8366}"/>
          </ac:spMkLst>
        </pc:spChg>
        <pc:spChg chg="del">
          <ac:chgData name="Crouse,Julie" userId="8738619b-c4ec-4c6e-bf7e-c79ecf51b25e" providerId="ADAL" clId="{BC8D40C8-331E-48BA-A4E3-898AAEE53261}" dt="2022-06-08T13:11:29.531" v="130" actId="478"/>
          <ac:spMkLst>
            <pc:docMk/>
            <pc:sldMk cId="4288449062" sldId="421"/>
            <ac:spMk id="3" creationId="{01DC1E5F-86B8-03E4-E4C5-9CF3BE9183ED}"/>
          </ac:spMkLst>
        </pc:spChg>
        <pc:spChg chg="add">
          <ac:chgData name="Crouse,Julie" userId="8738619b-c4ec-4c6e-bf7e-c79ecf51b25e" providerId="ADAL" clId="{BC8D40C8-331E-48BA-A4E3-898AAEE53261}" dt="2022-06-08T13:11:37.553" v="132" actId="26606"/>
          <ac:spMkLst>
            <pc:docMk/>
            <pc:sldMk cId="4288449062" sldId="421"/>
            <ac:spMk id="7" creationId="{FFD48BC7-DC40-47DE-87EE-9F4B6ECB9ABB}"/>
          </ac:spMkLst>
        </pc:spChg>
        <pc:spChg chg="add">
          <ac:chgData name="Crouse,Julie" userId="8738619b-c4ec-4c6e-bf7e-c79ecf51b25e" providerId="ADAL" clId="{BC8D40C8-331E-48BA-A4E3-898AAEE53261}" dt="2022-06-08T13:11:37.553" v="132" actId="26606"/>
          <ac:spMkLst>
            <pc:docMk/>
            <pc:sldMk cId="4288449062" sldId="421"/>
            <ac:spMk id="9" creationId="{E502BBC7-2C76-46F3-BC24-5985BC13DB88}"/>
          </ac:spMkLst>
        </pc:spChg>
        <pc:spChg chg="add">
          <ac:chgData name="Crouse,Julie" userId="8738619b-c4ec-4c6e-bf7e-c79ecf51b25e" providerId="ADAL" clId="{BC8D40C8-331E-48BA-A4E3-898AAEE53261}" dt="2022-06-08T13:11:37.553" v="132" actId="26606"/>
          <ac:spMkLst>
            <pc:docMk/>
            <pc:sldMk cId="4288449062" sldId="421"/>
            <ac:spMk id="11" creationId="{C7F28D52-2A5F-4D23-81AE-7CB8B591C7AF}"/>
          </ac:spMkLst>
        </pc:spChg>
        <pc:spChg chg="add">
          <ac:chgData name="Crouse,Julie" userId="8738619b-c4ec-4c6e-bf7e-c79ecf51b25e" providerId="ADAL" clId="{BC8D40C8-331E-48BA-A4E3-898AAEE53261}" dt="2022-06-08T13:11:37.553" v="132" actId="26606"/>
          <ac:spMkLst>
            <pc:docMk/>
            <pc:sldMk cId="4288449062" sldId="421"/>
            <ac:spMk id="13" creationId="{3629484E-3792-4B3D-89AD-7C8A1ED0E0D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445666-0550-468A-B429-3461854A475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5187AF4-1F17-4662-B8BD-9A3D812CB7D9}">
      <dgm:prSet/>
      <dgm:spPr/>
      <dgm:t>
        <a:bodyPr/>
        <a:lstStyle/>
        <a:p>
          <a:r>
            <a:rPr lang="en-US"/>
            <a:t>Withdrawal management</a:t>
          </a:r>
        </a:p>
      </dgm:t>
    </dgm:pt>
    <dgm:pt modelId="{FA4C818B-99DF-4270-B78F-1A9A22F1FF83}" type="parTrans" cxnId="{E0A5883D-7260-4671-8604-5B53687192C4}">
      <dgm:prSet/>
      <dgm:spPr/>
      <dgm:t>
        <a:bodyPr/>
        <a:lstStyle/>
        <a:p>
          <a:endParaRPr lang="en-US"/>
        </a:p>
      </dgm:t>
    </dgm:pt>
    <dgm:pt modelId="{1F5FDC4D-1DD2-4CC0-99A0-320DA19CB0B0}" type="sibTrans" cxnId="{E0A5883D-7260-4671-8604-5B53687192C4}">
      <dgm:prSet/>
      <dgm:spPr/>
      <dgm:t>
        <a:bodyPr/>
        <a:lstStyle/>
        <a:p>
          <a:endParaRPr lang="en-US"/>
        </a:p>
      </dgm:t>
    </dgm:pt>
    <dgm:pt modelId="{EFA1287A-2F36-423E-A0C9-8562E80192C6}">
      <dgm:prSet/>
      <dgm:spPr/>
      <dgm:t>
        <a:bodyPr/>
        <a:lstStyle/>
        <a:p>
          <a:r>
            <a:rPr lang="en-US"/>
            <a:t>Counseling</a:t>
          </a:r>
        </a:p>
      </dgm:t>
    </dgm:pt>
    <dgm:pt modelId="{FB6F47BD-4952-4B62-84FC-E564A6F98CD1}" type="parTrans" cxnId="{A57607B4-1B7A-4D65-A14D-8A6B72C22B2E}">
      <dgm:prSet/>
      <dgm:spPr/>
      <dgm:t>
        <a:bodyPr/>
        <a:lstStyle/>
        <a:p>
          <a:endParaRPr lang="en-US"/>
        </a:p>
      </dgm:t>
    </dgm:pt>
    <dgm:pt modelId="{3D371BCD-6952-45F5-851F-07D1B9DCA84B}" type="sibTrans" cxnId="{A57607B4-1B7A-4D65-A14D-8A6B72C22B2E}">
      <dgm:prSet/>
      <dgm:spPr/>
      <dgm:t>
        <a:bodyPr/>
        <a:lstStyle/>
        <a:p>
          <a:endParaRPr lang="en-US"/>
        </a:p>
      </dgm:t>
    </dgm:pt>
    <dgm:pt modelId="{84F7507D-F444-445C-9343-55F080198C82}">
      <dgm:prSet/>
      <dgm:spPr/>
      <dgm:t>
        <a:bodyPr/>
        <a:lstStyle/>
        <a:p>
          <a:r>
            <a:rPr lang="en-US"/>
            <a:t>Medication</a:t>
          </a:r>
        </a:p>
      </dgm:t>
    </dgm:pt>
    <dgm:pt modelId="{CFE5F11B-1C02-44EF-ACCE-B4762E0E6EB3}" type="parTrans" cxnId="{EE93E158-87C6-4020-83E4-F4D193EF67D3}">
      <dgm:prSet/>
      <dgm:spPr/>
      <dgm:t>
        <a:bodyPr/>
        <a:lstStyle/>
        <a:p>
          <a:endParaRPr lang="en-US"/>
        </a:p>
      </dgm:t>
    </dgm:pt>
    <dgm:pt modelId="{D67F84E1-1FDD-4F76-8EB7-1C47FE5AAE19}" type="sibTrans" cxnId="{EE93E158-87C6-4020-83E4-F4D193EF67D3}">
      <dgm:prSet/>
      <dgm:spPr/>
      <dgm:t>
        <a:bodyPr/>
        <a:lstStyle/>
        <a:p>
          <a:endParaRPr lang="en-US"/>
        </a:p>
      </dgm:t>
    </dgm:pt>
    <dgm:pt modelId="{8149E4E2-1DB1-4EBF-B55E-72F5D2EA0C98}">
      <dgm:prSet/>
      <dgm:spPr/>
      <dgm:t>
        <a:bodyPr/>
        <a:lstStyle/>
        <a:p>
          <a:r>
            <a:rPr lang="en-US"/>
            <a:t>Skills training</a:t>
          </a:r>
        </a:p>
      </dgm:t>
    </dgm:pt>
    <dgm:pt modelId="{ADBA56E8-DAA4-48D3-97D6-C9508D006CF7}" type="parTrans" cxnId="{ECEE74A6-7A13-49E0-B8E6-59622CDF0ABD}">
      <dgm:prSet/>
      <dgm:spPr/>
      <dgm:t>
        <a:bodyPr/>
        <a:lstStyle/>
        <a:p>
          <a:endParaRPr lang="en-US"/>
        </a:p>
      </dgm:t>
    </dgm:pt>
    <dgm:pt modelId="{D867453F-0457-4E45-BF5C-5CDA455F7F3C}" type="sibTrans" cxnId="{ECEE74A6-7A13-49E0-B8E6-59622CDF0ABD}">
      <dgm:prSet/>
      <dgm:spPr/>
      <dgm:t>
        <a:bodyPr/>
        <a:lstStyle/>
        <a:p>
          <a:endParaRPr lang="en-US"/>
        </a:p>
      </dgm:t>
    </dgm:pt>
    <dgm:pt modelId="{6853653C-E2C7-4FC6-BED1-FD8AF6AD5038}">
      <dgm:prSet/>
      <dgm:spPr/>
      <dgm:t>
        <a:bodyPr/>
        <a:lstStyle/>
        <a:p>
          <a:r>
            <a:rPr lang="en-US"/>
            <a:t>Evaluation and treatment for co-occurring mental health issues such as depression and anxiety</a:t>
          </a:r>
        </a:p>
      </dgm:t>
    </dgm:pt>
    <dgm:pt modelId="{03DF83B6-F37B-4924-A21B-8360553E5AE6}" type="parTrans" cxnId="{88DB7CD3-2478-423B-94D1-236D308CB6B7}">
      <dgm:prSet/>
      <dgm:spPr/>
      <dgm:t>
        <a:bodyPr/>
        <a:lstStyle/>
        <a:p>
          <a:endParaRPr lang="en-US"/>
        </a:p>
      </dgm:t>
    </dgm:pt>
    <dgm:pt modelId="{FB4C1B93-B90D-49A6-B65B-EDED890C1B63}" type="sibTrans" cxnId="{88DB7CD3-2478-423B-94D1-236D308CB6B7}">
      <dgm:prSet/>
      <dgm:spPr/>
      <dgm:t>
        <a:bodyPr/>
        <a:lstStyle/>
        <a:p>
          <a:endParaRPr lang="en-US"/>
        </a:p>
      </dgm:t>
    </dgm:pt>
    <dgm:pt modelId="{E4C02284-B799-4DEB-9FF1-F5FB7520961A}">
      <dgm:prSet/>
      <dgm:spPr/>
      <dgm:t>
        <a:bodyPr/>
        <a:lstStyle/>
        <a:p>
          <a:r>
            <a:rPr lang="en-US"/>
            <a:t>Peer support</a:t>
          </a:r>
        </a:p>
      </dgm:t>
    </dgm:pt>
    <dgm:pt modelId="{C27E5185-3E69-4529-A240-8494CF4730CC}" type="parTrans" cxnId="{80DB72FB-E7CD-490A-BEEB-DC16262E3807}">
      <dgm:prSet/>
      <dgm:spPr/>
      <dgm:t>
        <a:bodyPr/>
        <a:lstStyle/>
        <a:p>
          <a:endParaRPr lang="en-US"/>
        </a:p>
      </dgm:t>
    </dgm:pt>
    <dgm:pt modelId="{C542B5C5-A37A-41CC-BB46-9434C2722D41}" type="sibTrans" cxnId="{80DB72FB-E7CD-490A-BEEB-DC16262E3807}">
      <dgm:prSet/>
      <dgm:spPr/>
      <dgm:t>
        <a:bodyPr/>
        <a:lstStyle/>
        <a:p>
          <a:endParaRPr lang="en-US"/>
        </a:p>
      </dgm:t>
    </dgm:pt>
    <dgm:pt modelId="{1DD60B9D-E039-4864-B28E-D5AFCE9B4157}" type="pres">
      <dgm:prSet presAssocID="{24445666-0550-468A-B429-3461854A4754}" presName="vert0" presStyleCnt="0">
        <dgm:presLayoutVars>
          <dgm:dir/>
          <dgm:animOne val="branch"/>
          <dgm:animLvl val="lvl"/>
        </dgm:presLayoutVars>
      </dgm:prSet>
      <dgm:spPr/>
    </dgm:pt>
    <dgm:pt modelId="{0C3DC070-9CF1-4E3A-BF9B-E7929091D67C}" type="pres">
      <dgm:prSet presAssocID="{E5187AF4-1F17-4662-B8BD-9A3D812CB7D9}" presName="thickLine" presStyleLbl="alignNode1" presStyleIdx="0" presStyleCnt="6"/>
      <dgm:spPr/>
    </dgm:pt>
    <dgm:pt modelId="{6BE0C03E-3CF2-4B77-B040-F5234BDD3AA7}" type="pres">
      <dgm:prSet presAssocID="{E5187AF4-1F17-4662-B8BD-9A3D812CB7D9}" presName="horz1" presStyleCnt="0"/>
      <dgm:spPr/>
    </dgm:pt>
    <dgm:pt modelId="{4222D173-7168-4CB1-BA64-90F64CF725B1}" type="pres">
      <dgm:prSet presAssocID="{E5187AF4-1F17-4662-B8BD-9A3D812CB7D9}" presName="tx1" presStyleLbl="revTx" presStyleIdx="0" presStyleCnt="6"/>
      <dgm:spPr/>
    </dgm:pt>
    <dgm:pt modelId="{4876AC4E-7FBD-41A3-B5C9-DDBF65446E63}" type="pres">
      <dgm:prSet presAssocID="{E5187AF4-1F17-4662-B8BD-9A3D812CB7D9}" presName="vert1" presStyleCnt="0"/>
      <dgm:spPr/>
    </dgm:pt>
    <dgm:pt modelId="{96E515AA-8618-45B3-99C1-CAEA927A05A3}" type="pres">
      <dgm:prSet presAssocID="{EFA1287A-2F36-423E-A0C9-8562E80192C6}" presName="thickLine" presStyleLbl="alignNode1" presStyleIdx="1" presStyleCnt="6"/>
      <dgm:spPr/>
    </dgm:pt>
    <dgm:pt modelId="{A8728528-9C95-44C1-9E9A-E00268DEC6B6}" type="pres">
      <dgm:prSet presAssocID="{EFA1287A-2F36-423E-A0C9-8562E80192C6}" presName="horz1" presStyleCnt="0"/>
      <dgm:spPr/>
    </dgm:pt>
    <dgm:pt modelId="{49E31C5C-6650-40B2-84B2-42AA81FA4243}" type="pres">
      <dgm:prSet presAssocID="{EFA1287A-2F36-423E-A0C9-8562E80192C6}" presName="tx1" presStyleLbl="revTx" presStyleIdx="1" presStyleCnt="6"/>
      <dgm:spPr/>
    </dgm:pt>
    <dgm:pt modelId="{C24E3A91-D9F0-453A-997D-A5C68AD7B3DB}" type="pres">
      <dgm:prSet presAssocID="{EFA1287A-2F36-423E-A0C9-8562E80192C6}" presName="vert1" presStyleCnt="0"/>
      <dgm:spPr/>
    </dgm:pt>
    <dgm:pt modelId="{968889B0-9589-4321-BE8C-ECAA7CC1250D}" type="pres">
      <dgm:prSet presAssocID="{84F7507D-F444-445C-9343-55F080198C82}" presName="thickLine" presStyleLbl="alignNode1" presStyleIdx="2" presStyleCnt="6"/>
      <dgm:spPr/>
    </dgm:pt>
    <dgm:pt modelId="{AF1D6EA2-76A5-444D-AF8D-A8CD306846E9}" type="pres">
      <dgm:prSet presAssocID="{84F7507D-F444-445C-9343-55F080198C82}" presName="horz1" presStyleCnt="0"/>
      <dgm:spPr/>
    </dgm:pt>
    <dgm:pt modelId="{6C8CAD26-E686-4AC1-A275-287632F48ACA}" type="pres">
      <dgm:prSet presAssocID="{84F7507D-F444-445C-9343-55F080198C82}" presName="tx1" presStyleLbl="revTx" presStyleIdx="2" presStyleCnt="6"/>
      <dgm:spPr/>
    </dgm:pt>
    <dgm:pt modelId="{20EEB3A4-F0B6-4A1E-9E6C-A4795160191C}" type="pres">
      <dgm:prSet presAssocID="{84F7507D-F444-445C-9343-55F080198C82}" presName="vert1" presStyleCnt="0"/>
      <dgm:spPr/>
    </dgm:pt>
    <dgm:pt modelId="{FCB018EB-74D8-4642-8E6B-AD18FC784761}" type="pres">
      <dgm:prSet presAssocID="{8149E4E2-1DB1-4EBF-B55E-72F5D2EA0C98}" presName="thickLine" presStyleLbl="alignNode1" presStyleIdx="3" presStyleCnt="6"/>
      <dgm:spPr/>
    </dgm:pt>
    <dgm:pt modelId="{5FA19436-DA90-4532-B32D-C28474D8C63B}" type="pres">
      <dgm:prSet presAssocID="{8149E4E2-1DB1-4EBF-B55E-72F5D2EA0C98}" presName="horz1" presStyleCnt="0"/>
      <dgm:spPr/>
    </dgm:pt>
    <dgm:pt modelId="{CD93BEE3-DF10-43AD-9A57-7F9F1BF8483E}" type="pres">
      <dgm:prSet presAssocID="{8149E4E2-1DB1-4EBF-B55E-72F5D2EA0C98}" presName="tx1" presStyleLbl="revTx" presStyleIdx="3" presStyleCnt="6"/>
      <dgm:spPr/>
    </dgm:pt>
    <dgm:pt modelId="{9B3BA89E-8642-47D6-93B1-2DC9790BC9E8}" type="pres">
      <dgm:prSet presAssocID="{8149E4E2-1DB1-4EBF-B55E-72F5D2EA0C98}" presName="vert1" presStyleCnt="0"/>
      <dgm:spPr/>
    </dgm:pt>
    <dgm:pt modelId="{32F3EAA3-B865-42EF-AC24-BC23124339A0}" type="pres">
      <dgm:prSet presAssocID="{6853653C-E2C7-4FC6-BED1-FD8AF6AD5038}" presName="thickLine" presStyleLbl="alignNode1" presStyleIdx="4" presStyleCnt="6"/>
      <dgm:spPr/>
    </dgm:pt>
    <dgm:pt modelId="{27D95B44-A52C-41B6-AF2A-25DC462FCBF7}" type="pres">
      <dgm:prSet presAssocID="{6853653C-E2C7-4FC6-BED1-FD8AF6AD5038}" presName="horz1" presStyleCnt="0"/>
      <dgm:spPr/>
    </dgm:pt>
    <dgm:pt modelId="{382C54CF-A15B-468B-86B7-1834159F34DE}" type="pres">
      <dgm:prSet presAssocID="{6853653C-E2C7-4FC6-BED1-FD8AF6AD5038}" presName="tx1" presStyleLbl="revTx" presStyleIdx="4" presStyleCnt="6"/>
      <dgm:spPr/>
    </dgm:pt>
    <dgm:pt modelId="{33805DF9-0C03-441D-8C41-714840D08B12}" type="pres">
      <dgm:prSet presAssocID="{6853653C-E2C7-4FC6-BED1-FD8AF6AD5038}" presName="vert1" presStyleCnt="0"/>
      <dgm:spPr/>
    </dgm:pt>
    <dgm:pt modelId="{EE2179E0-7068-4F4E-A8F3-836AD3A93ACD}" type="pres">
      <dgm:prSet presAssocID="{E4C02284-B799-4DEB-9FF1-F5FB7520961A}" presName="thickLine" presStyleLbl="alignNode1" presStyleIdx="5" presStyleCnt="6"/>
      <dgm:spPr/>
    </dgm:pt>
    <dgm:pt modelId="{6BBB58AB-68F0-4F1B-9D2A-AEC9866CFF7C}" type="pres">
      <dgm:prSet presAssocID="{E4C02284-B799-4DEB-9FF1-F5FB7520961A}" presName="horz1" presStyleCnt="0"/>
      <dgm:spPr/>
    </dgm:pt>
    <dgm:pt modelId="{55241925-6558-4C25-A08E-9CA61BA57B7F}" type="pres">
      <dgm:prSet presAssocID="{E4C02284-B799-4DEB-9FF1-F5FB7520961A}" presName="tx1" presStyleLbl="revTx" presStyleIdx="5" presStyleCnt="6"/>
      <dgm:spPr/>
    </dgm:pt>
    <dgm:pt modelId="{4AEAA0BC-D6E4-453F-9C52-5209F63CE247}" type="pres">
      <dgm:prSet presAssocID="{E4C02284-B799-4DEB-9FF1-F5FB7520961A}" presName="vert1" presStyleCnt="0"/>
      <dgm:spPr/>
    </dgm:pt>
  </dgm:ptLst>
  <dgm:cxnLst>
    <dgm:cxn modelId="{0F8BFE2C-00A2-4D6B-98AC-96A13465189D}" type="presOf" srcId="{6853653C-E2C7-4FC6-BED1-FD8AF6AD5038}" destId="{382C54CF-A15B-468B-86B7-1834159F34DE}" srcOrd="0" destOrd="0" presId="urn:microsoft.com/office/officeart/2008/layout/LinedList"/>
    <dgm:cxn modelId="{E0A5883D-7260-4671-8604-5B53687192C4}" srcId="{24445666-0550-468A-B429-3461854A4754}" destId="{E5187AF4-1F17-4662-B8BD-9A3D812CB7D9}" srcOrd="0" destOrd="0" parTransId="{FA4C818B-99DF-4270-B78F-1A9A22F1FF83}" sibTransId="{1F5FDC4D-1DD2-4CC0-99A0-320DA19CB0B0}"/>
    <dgm:cxn modelId="{460D3B5C-5577-4AF3-8A96-6255D5760CBF}" type="presOf" srcId="{24445666-0550-468A-B429-3461854A4754}" destId="{1DD60B9D-E039-4864-B28E-D5AFCE9B4157}" srcOrd="0" destOrd="0" presId="urn:microsoft.com/office/officeart/2008/layout/LinedList"/>
    <dgm:cxn modelId="{EE93E158-87C6-4020-83E4-F4D193EF67D3}" srcId="{24445666-0550-468A-B429-3461854A4754}" destId="{84F7507D-F444-445C-9343-55F080198C82}" srcOrd="2" destOrd="0" parTransId="{CFE5F11B-1C02-44EF-ACCE-B4762E0E6EB3}" sibTransId="{D67F84E1-1FDD-4F76-8EB7-1C47FE5AAE19}"/>
    <dgm:cxn modelId="{8693E486-84A7-4566-8551-0C5742622125}" type="presOf" srcId="{8149E4E2-1DB1-4EBF-B55E-72F5D2EA0C98}" destId="{CD93BEE3-DF10-43AD-9A57-7F9F1BF8483E}" srcOrd="0" destOrd="0" presId="urn:microsoft.com/office/officeart/2008/layout/LinedList"/>
    <dgm:cxn modelId="{D173F5A3-BEE9-4416-88C4-10B565B0BE5B}" type="presOf" srcId="{EFA1287A-2F36-423E-A0C9-8562E80192C6}" destId="{49E31C5C-6650-40B2-84B2-42AA81FA4243}" srcOrd="0" destOrd="0" presId="urn:microsoft.com/office/officeart/2008/layout/LinedList"/>
    <dgm:cxn modelId="{ECEE74A6-7A13-49E0-B8E6-59622CDF0ABD}" srcId="{24445666-0550-468A-B429-3461854A4754}" destId="{8149E4E2-1DB1-4EBF-B55E-72F5D2EA0C98}" srcOrd="3" destOrd="0" parTransId="{ADBA56E8-DAA4-48D3-97D6-C9508D006CF7}" sibTransId="{D867453F-0457-4E45-BF5C-5CDA455F7F3C}"/>
    <dgm:cxn modelId="{A57607B4-1B7A-4D65-A14D-8A6B72C22B2E}" srcId="{24445666-0550-468A-B429-3461854A4754}" destId="{EFA1287A-2F36-423E-A0C9-8562E80192C6}" srcOrd="1" destOrd="0" parTransId="{FB6F47BD-4952-4B62-84FC-E564A6F98CD1}" sibTransId="{3D371BCD-6952-45F5-851F-07D1B9DCA84B}"/>
    <dgm:cxn modelId="{88DB7CD3-2478-423B-94D1-236D308CB6B7}" srcId="{24445666-0550-468A-B429-3461854A4754}" destId="{6853653C-E2C7-4FC6-BED1-FD8AF6AD5038}" srcOrd="4" destOrd="0" parTransId="{03DF83B6-F37B-4924-A21B-8360553E5AE6}" sibTransId="{FB4C1B93-B90D-49A6-B65B-EDED890C1B63}"/>
    <dgm:cxn modelId="{92C4F4D3-453C-4D48-B2EC-B0C44733995C}" type="presOf" srcId="{E5187AF4-1F17-4662-B8BD-9A3D812CB7D9}" destId="{4222D173-7168-4CB1-BA64-90F64CF725B1}" srcOrd="0" destOrd="0" presId="urn:microsoft.com/office/officeart/2008/layout/LinedList"/>
    <dgm:cxn modelId="{DB1A41E4-0EB8-4627-8389-C573C1CF7117}" type="presOf" srcId="{84F7507D-F444-445C-9343-55F080198C82}" destId="{6C8CAD26-E686-4AC1-A275-287632F48ACA}" srcOrd="0" destOrd="0" presId="urn:microsoft.com/office/officeart/2008/layout/LinedList"/>
    <dgm:cxn modelId="{5E2091F9-4DA7-4CEB-81DB-511183D443B7}" type="presOf" srcId="{E4C02284-B799-4DEB-9FF1-F5FB7520961A}" destId="{55241925-6558-4C25-A08E-9CA61BA57B7F}" srcOrd="0" destOrd="0" presId="urn:microsoft.com/office/officeart/2008/layout/LinedList"/>
    <dgm:cxn modelId="{80DB72FB-E7CD-490A-BEEB-DC16262E3807}" srcId="{24445666-0550-468A-B429-3461854A4754}" destId="{E4C02284-B799-4DEB-9FF1-F5FB7520961A}" srcOrd="5" destOrd="0" parTransId="{C27E5185-3E69-4529-A240-8494CF4730CC}" sibTransId="{C542B5C5-A37A-41CC-BB46-9434C2722D41}"/>
    <dgm:cxn modelId="{73EC0096-1890-4AF4-A665-90026F424326}" type="presParOf" srcId="{1DD60B9D-E039-4864-B28E-D5AFCE9B4157}" destId="{0C3DC070-9CF1-4E3A-BF9B-E7929091D67C}" srcOrd="0" destOrd="0" presId="urn:microsoft.com/office/officeart/2008/layout/LinedList"/>
    <dgm:cxn modelId="{82481E0F-A3C1-4078-B2D3-F6FB3B482CD3}" type="presParOf" srcId="{1DD60B9D-E039-4864-B28E-D5AFCE9B4157}" destId="{6BE0C03E-3CF2-4B77-B040-F5234BDD3AA7}" srcOrd="1" destOrd="0" presId="urn:microsoft.com/office/officeart/2008/layout/LinedList"/>
    <dgm:cxn modelId="{42CE5909-DFA2-45F2-B72B-354074FA872A}" type="presParOf" srcId="{6BE0C03E-3CF2-4B77-B040-F5234BDD3AA7}" destId="{4222D173-7168-4CB1-BA64-90F64CF725B1}" srcOrd="0" destOrd="0" presId="urn:microsoft.com/office/officeart/2008/layout/LinedList"/>
    <dgm:cxn modelId="{4AEA6C96-DA38-4040-A1B6-7075E8D8F2F1}" type="presParOf" srcId="{6BE0C03E-3CF2-4B77-B040-F5234BDD3AA7}" destId="{4876AC4E-7FBD-41A3-B5C9-DDBF65446E63}" srcOrd="1" destOrd="0" presId="urn:microsoft.com/office/officeart/2008/layout/LinedList"/>
    <dgm:cxn modelId="{2A446F30-38B8-4791-93EA-1B2531CA3A4C}" type="presParOf" srcId="{1DD60B9D-E039-4864-B28E-D5AFCE9B4157}" destId="{96E515AA-8618-45B3-99C1-CAEA927A05A3}" srcOrd="2" destOrd="0" presId="urn:microsoft.com/office/officeart/2008/layout/LinedList"/>
    <dgm:cxn modelId="{1097F249-BD1C-4EC6-B590-16CC8DF0D8CF}" type="presParOf" srcId="{1DD60B9D-E039-4864-B28E-D5AFCE9B4157}" destId="{A8728528-9C95-44C1-9E9A-E00268DEC6B6}" srcOrd="3" destOrd="0" presId="urn:microsoft.com/office/officeart/2008/layout/LinedList"/>
    <dgm:cxn modelId="{FCB18ECF-236E-40EE-8DAB-A7F574CE6CB8}" type="presParOf" srcId="{A8728528-9C95-44C1-9E9A-E00268DEC6B6}" destId="{49E31C5C-6650-40B2-84B2-42AA81FA4243}" srcOrd="0" destOrd="0" presId="urn:microsoft.com/office/officeart/2008/layout/LinedList"/>
    <dgm:cxn modelId="{27E7478F-EAFE-4ADA-AACD-053119B4E889}" type="presParOf" srcId="{A8728528-9C95-44C1-9E9A-E00268DEC6B6}" destId="{C24E3A91-D9F0-453A-997D-A5C68AD7B3DB}" srcOrd="1" destOrd="0" presId="urn:microsoft.com/office/officeart/2008/layout/LinedList"/>
    <dgm:cxn modelId="{3AF75056-FED4-4206-BADB-A7AF2384EAF5}" type="presParOf" srcId="{1DD60B9D-E039-4864-B28E-D5AFCE9B4157}" destId="{968889B0-9589-4321-BE8C-ECAA7CC1250D}" srcOrd="4" destOrd="0" presId="urn:microsoft.com/office/officeart/2008/layout/LinedList"/>
    <dgm:cxn modelId="{7EAEAD57-4830-41C4-8A0F-DD2DD958C4BB}" type="presParOf" srcId="{1DD60B9D-E039-4864-B28E-D5AFCE9B4157}" destId="{AF1D6EA2-76A5-444D-AF8D-A8CD306846E9}" srcOrd="5" destOrd="0" presId="urn:microsoft.com/office/officeart/2008/layout/LinedList"/>
    <dgm:cxn modelId="{E2B1B32C-39D7-492D-B326-09D515E8C4EB}" type="presParOf" srcId="{AF1D6EA2-76A5-444D-AF8D-A8CD306846E9}" destId="{6C8CAD26-E686-4AC1-A275-287632F48ACA}" srcOrd="0" destOrd="0" presId="urn:microsoft.com/office/officeart/2008/layout/LinedList"/>
    <dgm:cxn modelId="{A221C00A-E116-424E-9555-4729201BB8C7}" type="presParOf" srcId="{AF1D6EA2-76A5-444D-AF8D-A8CD306846E9}" destId="{20EEB3A4-F0B6-4A1E-9E6C-A4795160191C}" srcOrd="1" destOrd="0" presId="urn:microsoft.com/office/officeart/2008/layout/LinedList"/>
    <dgm:cxn modelId="{22AF4820-C61C-409A-8548-8A008946EC88}" type="presParOf" srcId="{1DD60B9D-E039-4864-B28E-D5AFCE9B4157}" destId="{FCB018EB-74D8-4642-8E6B-AD18FC784761}" srcOrd="6" destOrd="0" presId="urn:microsoft.com/office/officeart/2008/layout/LinedList"/>
    <dgm:cxn modelId="{E3146BE7-A9E1-4C09-B17A-3F1D8E53D79E}" type="presParOf" srcId="{1DD60B9D-E039-4864-B28E-D5AFCE9B4157}" destId="{5FA19436-DA90-4532-B32D-C28474D8C63B}" srcOrd="7" destOrd="0" presId="urn:microsoft.com/office/officeart/2008/layout/LinedList"/>
    <dgm:cxn modelId="{3891413B-0557-4A02-8F64-FA3020B8FB24}" type="presParOf" srcId="{5FA19436-DA90-4532-B32D-C28474D8C63B}" destId="{CD93BEE3-DF10-43AD-9A57-7F9F1BF8483E}" srcOrd="0" destOrd="0" presId="urn:microsoft.com/office/officeart/2008/layout/LinedList"/>
    <dgm:cxn modelId="{9339DE17-1472-41C3-8992-F9F8CC858FC7}" type="presParOf" srcId="{5FA19436-DA90-4532-B32D-C28474D8C63B}" destId="{9B3BA89E-8642-47D6-93B1-2DC9790BC9E8}" srcOrd="1" destOrd="0" presId="urn:microsoft.com/office/officeart/2008/layout/LinedList"/>
    <dgm:cxn modelId="{2E40C171-D4DA-4AFE-A0CA-35031CAF2D6F}" type="presParOf" srcId="{1DD60B9D-E039-4864-B28E-D5AFCE9B4157}" destId="{32F3EAA3-B865-42EF-AC24-BC23124339A0}" srcOrd="8" destOrd="0" presId="urn:microsoft.com/office/officeart/2008/layout/LinedList"/>
    <dgm:cxn modelId="{F67F6188-DAF7-4D4E-A61C-168794D79EF4}" type="presParOf" srcId="{1DD60B9D-E039-4864-B28E-D5AFCE9B4157}" destId="{27D95B44-A52C-41B6-AF2A-25DC462FCBF7}" srcOrd="9" destOrd="0" presId="urn:microsoft.com/office/officeart/2008/layout/LinedList"/>
    <dgm:cxn modelId="{BA12F384-4869-4227-9896-2071C8DF7936}" type="presParOf" srcId="{27D95B44-A52C-41B6-AF2A-25DC462FCBF7}" destId="{382C54CF-A15B-468B-86B7-1834159F34DE}" srcOrd="0" destOrd="0" presId="urn:microsoft.com/office/officeart/2008/layout/LinedList"/>
    <dgm:cxn modelId="{B1222E59-6559-462F-9714-2C76950DC6FD}" type="presParOf" srcId="{27D95B44-A52C-41B6-AF2A-25DC462FCBF7}" destId="{33805DF9-0C03-441D-8C41-714840D08B12}" srcOrd="1" destOrd="0" presId="urn:microsoft.com/office/officeart/2008/layout/LinedList"/>
    <dgm:cxn modelId="{8616206B-C7C8-4F17-B96D-E105F3A12D93}" type="presParOf" srcId="{1DD60B9D-E039-4864-B28E-D5AFCE9B4157}" destId="{EE2179E0-7068-4F4E-A8F3-836AD3A93ACD}" srcOrd="10" destOrd="0" presId="urn:microsoft.com/office/officeart/2008/layout/LinedList"/>
    <dgm:cxn modelId="{6DC7C8DD-A2A9-4ACC-879B-1B975225816E}" type="presParOf" srcId="{1DD60B9D-E039-4864-B28E-D5AFCE9B4157}" destId="{6BBB58AB-68F0-4F1B-9D2A-AEC9866CFF7C}" srcOrd="11" destOrd="0" presId="urn:microsoft.com/office/officeart/2008/layout/LinedList"/>
    <dgm:cxn modelId="{39B1F74B-BCA5-4BE3-95F7-A28882AF7AEC}" type="presParOf" srcId="{6BBB58AB-68F0-4F1B-9D2A-AEC9866CFF7C}" destId="{55241925-6558-4C25-A08E-9CA61BA57B7F}" srcOrd="0" destOrd="0" presId="urn:microsoft.com/office/officeart/2008/layout/LinedList"/>
    <dgm:cxn modelId="{45591F58-0E43-4937-ACC4-A2EAF3D4DFA1}" type="presParOf" srcId="{6BBB58AB-68F0-4F1B-9D2A-AEC9866CFF7C}" destId="{4AEAA0BC-D6E4-453F-9C52-5209F63CE2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0C670D-10DD-48C6-A778-A196E02C126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164F6D9-F3E2-4DF0-8E8A-38020092B362}">
      <dgm:prSet/>
      <dgm:spPr/>
      <dgm:t>
        <a:bodyPr/>
        <a:lstStyle/>
        <a:p>
          <a:r>
            <a:rPr lang="en-US"/>
            <a:t>The Canadian Government, under the Indian Act, forced generations of trauma upon individuals and communities; we must acknowledge and understand this as “to understand the Aboriginal perspective there needs to be recognition of the effects of colonization” (McKenzie &amp; Morrissette, 2002, p. 251).</a:t>
          </a:r>
        </a:p>
      </dgm:t>
    </dgm:pt>
    <dgm:pt modelId="{2F4486C2-4CC7-48EA-9894-A79A87DD6B4F}" type="parTrans" cxnId="{375F33AF-79F3-4F8D-8900-AF0348FAE082}">
      <dgm:prSet/>
      <dgm:spPr/>
      <dgm:t>
        <a:bodyPr/>
        <a:lstStyle/>
        <a:p>
          <a:endParaRPr lang="en-US"/>
        </a:p>
      </dgm:t>
    </dgm:pt>
    <dgm:pt modelId="{CC5D464F-B4B9-42A7-9379-37D27E83443D}" type="sibTrans" cxnId="{375F33AF-79F3-4F8D-8900-AF0348FAE082}">
      <dgm:prSet/>
      <dgm:spPr/>
      <dgm:t>
        <a:bodyPr/>
        <a:lstStyle/>
        <a:p>
          <a:endParaRPr lang="en-US"/>
        </a:p>
      </dgm:t>
    </dgm:pt>
    <dgm:pt modelId="{8EB35578-2638-4C10-B41A-EEE5FE768672}">
      <dgm:prSet/>
      <dgm:spPr/>
      <dgm:t>
        <a:bodyPr/>
        <a:lstStyle/>
        <a:p>
          <a:r>
            <a:rPr lang="en-US"/>
            <a:t>Indigenous people are strong and resilient (Kirmayer, et al., 2011).  According to McIvor et al. (2009), Aboriginal communities have asserted “that their language and culture is at the heart of what makes them unique and what has kept them alive in the face of more than 150 years of colonial rule” (p. 6).</a:t>
          </a:r>
        </a:p>
      </dgm:t>
    </dgm:pt>
    <dgm:pt modelId="{C5F3F5C3-0806-4F3D-921B-D1E3F14C3B96}" type="parTrans" cxnId="{2B695453-D8E5-4EC9-9C27-D1865274CFCB}">
      <dgm:prSet/>
      <dgm:spPr/>
      <dgm:t>
        <a:bodyPr/>
        <a:lstStyle/>
        <a:p>
          <a:endParaRPr lang="en-US"/>
        </a:p>
      </dgm:t>
    </dgm:pt>
    <dgm:pt modelId="{C13479E1-E469-4D59-B138-4017A81AE76B}" type="sibTrans" cxnId="{2B695453-D8E5-4EC9-9C27-D1865274CFCB}">
      <dgm:prSet/>
      <dgm:spPr/>
      <dgm:t>
        <a:bodyPr/>
        <a:lstStyle/>
        <a:p>
          <a:endParaRPr lang="en-US"/>
        </a:p>
      </dgm:t>
    </dgm:pt>
    <dgm:pt modelId="{A246BFCB-5901-49E5-B2F7-FBEC0A84384D}">
      <dgm:prSet/>
      <dgm:spPr/>
      <dgm:t>
        <a:bodyPr/>
        <a:lstStyle/>
        <a:p>
          <a:r>
            <a:rPr lang="en-US"/>
            <a:t>Understanding that “health” goes beyond the western ideal of physical and mental health; Indigenous health is “understood as one of a harmonious relationship within the whole person, including mind, body, emotion, and spirit” (Rowan et al., 2014, para. 5).  By knowing and respecting this worldview, Social Service practitioners may begin to explore the ways they can learn from Indigenous communities. </a:t>
          </a:r>
        </a:p>
      </dgm:t>
    </dgm:pt>
    <dgm:pt modelId="{C7C6B9D0-01DC-41B8-AAF3-6B8A9D012B65}" type="parTrans" cxnId="{8B652443-216D-433B-B5C4-CFAE6606A7FB}">
      <dgm:prSet/>
      <dgm:spPr/>
      <dgm:t>
        <a:bodyPr/>
        <a:lstStyle/>
        <a:p>
          <a:endParaRPr lang="en-US"/>
        </a:p>
      </dgm:t>
    </dgm:pt>
    <dgm:pt modelId="{E43FF93F-89C9-44EF-A9BE-CC332994A318}" type="sibTrans" cxnId="{8B652443-216D-433B-B5C4-CFAE6606A7FB}">
      <dgm:prSet/>
      <dgm:spPr/>
      <dgm:t>
        <a:bodyPr/>
        <a:lstStyle/>
        <a:p>
          <a:endParaRPr lang="en-US"/>
        </a:p>
      </dgm:t>
    </dgm:pt>
    <dgm:pt modelId="{0BF1C45F-DB22-4956-B60A-A4F4B2B804B1}">
      <dgm:prSet/>
      <dgm:spPr/>
      <dgm:t>
        <a:bodyPr/>
        <a:lstStyle/>
        <a:p>
          <a:r>
            <a:rPr lang="en-US" dirty="0"/>
            <a:t>The Canadian Government has systemically and continuously tried to eradicate Indigenous groups across North America, devalued their stories and cultural practices (Smith, 2021, p. 163).  </a:t>
          </a:r>
        </a:p>
      </dgm:t>
    </dgm:pt>
    <dgm:pt modelId="{235D2496-5EA3-4954-B31B-AC06C2CF5527}" type="parTrans" cxnId="{EFB8BFC5-C1ED-4C4D-BE23-B0B1199FE490}">
      <dgm:prSet/>
      <dgm:spPr/>
      <dgm:t>
        <a:bodyPr/>
        <a:lstStyle/>
        <a:p>
          <a:endParaRPr lang="en-CA"/>
        </a:p>
      </dgm:t>
    </dgm:pt>
    <dgm:pt modelId="{073E71D2-570D-4917-93F9-32E29E48924F}" type="sibTrans" cxnId="{EFB8BFC5-C1ED-4C4D-BE23-B0B1199FE490}">
      <dgm:prSet/>
      <dgm:spPr/>
      <dgm:t>
        <a:bodyPr/>
        <a:lstStyle/>
        <a:p>
          <a:endParaRPr lang="en-CA"/>
        </a:p>
      </dgm:t>
    </dgm:pt>
    <dgm:pt modelId="{A5DF095E-E941-43CF-9652-E1EA27040774}" type="pres">
      <dgm:prSet presAssocID="{450C670D-10DD-48C6-A778-A196E02C1261}" presName="vert0" presStyleCnt="0">
        <dgm:presLayoutVars>
          <dgm:dir/>
          <dgm:animOne val="branch"/>
          <dgm:animLvl val="lvl"/>
        </dgm:presLayoutVars>
      </dgm:prSet>
      <dgm:spPr/>
    </dgm:pt>
    <dgm:pt modelId="{64552D0A-AC07-4BF0-8455-D7D0AE729C5B}" type="pres">
      <dgm:prSet presAssocID="{0BF1C45F-DB22-4956-B60A-A4F4B2B804B1}" presName="thickLine" presStyleLbl="alignNode1" presStyleIdx="0" presStyleCnt="4"/>
      <dgm:spPr/>
    </dgm:pt>
    <dgm:pt modelId="{62E74F83-CD44-4A26-B634-F196599BBCD4}" type="pres">
      <dgm:prSet presAssocID="{0BF1C45F-DB22-4956-B60A-A4F4B2B804B1}" presName="horz1" presStyleCnt="0"/>
      <dgm:spPr/>
    </dgm:pt>
    <dgm:pt modelId="{5A82F9C3-979F-446F-94FD-077F2609C922}" type="pres">
      <dgm:prSet presAssocID="{0BF1C45F-DB22-4956-B60A-A4F4B2B804B1}" presName="tx1" presStyleLbl="revTx" presStyleIdx="0" presStyleCnt="4"/>
      <dgm:spPr/>
    </dgm:pt>
    <dgm:pt modelId="{6A9CEAC3-7903-4A63-A012-E08A8390727B}" type="pres">
      <dgm:prSet presAssocID="{0BF1C45F-DB22-4956-B60A-A4F4B2B804B1}" presName="vert1" presStyleCnt="0"/>
      <dgm:spPr/>
    </dgm:pt>
    <dgm:pt modelId="{655557C0-1D6B-4DF1-BD8C-8F01E184001C}" type="pres">
      <dgm:prSet presAssocID="{9164F6D9-F3E2-4DF0-8E8A-38020092B362}" presName="thickLine" presStyleLbl="alignNode1" presStyleIdx="1" presStyleCnt="4"/>
      <dgm:spPr/>
    </dgm:pt>
    <dgm:pt modelId="{BBAA4187-5F33-41B4-8B1A-84205ACC3012}" type="pres">
      <dgm:prSet presAssocID="{9164F6D9-F3E2-4DF0-8E8A-38020092B362}" presName="horz1" presStyleCnt="0"/>
      <dgm:spPr/>
    </dgm:pt>
    <dgm:pt modelId="{5F20CF86-B700-4E62-AD6C-5670A6D903C8}" type="pres">
      <dgm:prSet presAssocID="{9164F6D9-F3E2-4DF0-8E8A-38020092B362}" presName="tx1" presStyleLbl="revTx" presStyleIdx="1" presStyleCnt="4"/>
      <dgm:spPr/>
    </dgm:pt>
    <dgm:pt modelId="{D79B2AA2-E557-4E8D-B98C-47C30B7F6C18}" type="pres">
      <dgm:prSet presAssocID="{9164F6D9-F3E2-4DF0-8E8A-38020092B362}" presName="vert1" presStyleCnt="0"/>
      <dgm:spPr/>
    </dgm:pt>
    <dgm:pt modelId="{DB6A6B97-FD4D-4D88-91CC-B98ADFED3EDD}" type="pres">
      <dgm:prSet presAssocID="{8EB35578-2638-4C10-B41A-EEE5FE768672}" presName="thickLine" presStyleLbl="alignNode1" presStyleIdx="2" presStyleCnt="4"/>
      <dgm:spPr/>
    </dgm:pt>
    <dgm:pt modelId="{176083A3-3981-484A-A1F1-57A9149AC6AB}" type="pres">
      <dgm:prSet presAssocID="{8EB35578-2638-4C10-B41A-EEE5FE768672}" presName="horz1" presStyleCnt="0"/>
      <dgm:spPr/>
    </dgm:pt>
    <dgm:pt modelId="{BF2F0DF7-7DC8-4694-99F4-BF2D48B8AB77}" type="pres">
      <dgm:prSet presAssocID="{8EB35578-2638-4C10-B41A-EEE5FE768672}" presName="tx1" presStyleLbl="revTx" presStyleIdx="2" presStyleCnt="4"/>
      <dgm:spPr/>
    </dgm:pt>
    <dgm:pt modelId="{BB0C3615-44AF-440F-A816-98BC0E42CE7A}" type="pres">
      <dgm:prSet presAssocID="{8EB35578-2638-4C10-B41A-EEE5FE768672}" presName="vert1" presStyleCnt="0"/>
      <dgm:spPr/>
    </dgm:pt>
    <dgm:pt modelId="{14D2F14B-3FE5-4390-A07B-DF5F00C8DD20}" type="pres">
      <dgm:prSet presAssocID="{A246BFCB-5901-49E5-B2F7-FBEC0A84384D}" presName="thickLine" presStyleLbl="alignNode1" presStyleIdx="3" presStyleCnt="4"/>
      <dgm:spPr/>
    </dgm:pt>
    <dgm:pt modelId="{7C511308-94F8-4EB4-B24F-6FF66DB643CF}" type="pres">
      <dgm:prSet presAssocID="{A246BFCB-5901-49E5-B2F7-FBEC0A84384D}" presName="horz1" presStyleCnt="0"/>
      <dgm:spPr/>
    </dgm:pt>
    <dgm:pt modelId="{C352E12E-A9A4-4CD6-BCA3-001A7639216A}" type="pres">
      <dgm:prSet presAssocID="{A246BFCB-5901-49E5-B2F7-FBEC0A84384D}" presName="tx1" presStyleLbl="revTx" presStyleIdx="3" presStyleCnt="4"/>
      <dgm:spPr/>
    </dgm:pt>
    <dgm:pt modelId="{0DDC5E28-4D03-42FE-A271-F82BCA9B23DE}" type="pres">
      <dgm:prSet presAssocID="{A246BFCB-5901-49E5-B2F7-FBEC0A84384D}" presName="vert1" presStyleCnt="0"/>
      <dgm:spPr/>
    </dgm:pt>
  </dgm:ptLst>
  <dgm:cxnLst>
    <dgm:cxn modelId="{3B50D834-CEA7-414D-92AD-ACD385FD0756}" type="presOf" srcId="{450C670D-10DD-48C6-A778-A196E02C1261}" destId="{A5DF095E-E941-43CF-9652-E1EA27040774}" srcOrd="0" destOrd="0" presId="urn:microsoft.com/office/officeart/2008/layout/LinedList"/>
    <dgm:cxn modelId="{8B652443-216D-433B-B5C4-CFAE6606A7FB}" srcId="{450C670D-10DD-48C6-A778-A196E02C1261}" destId="{A246BFCB-5901-49E5-B2F7-FBEC0A84384D}" srcOrd="3" destOrd="0" parTransId="{C7C6B9D0-01DC-41B8-AAF3-6B8A9D012B65}" sibTransId="{E43FF93F-89C9-44EF-A9BE-CC332994A318}"/>
    <dgm:cxn modelId="{2C732149-C4AC-4B25-8FCD-B02C6FE062FF}" type="presOf" srcId="{8EB35578-2638-4C10-B41A-EEE5FE768672}" destId="{BF2F0DF7-7DC8-4694-99F4-BF2D48B8AB77}" srcOrd="0" destOrd="0" presId="urn:microsoft.com/office/officeart/2008/layout/LinedList"/>
    <dgm:cxn modelId="{2B695453-D8E5-4EC9-9C27-D1865274CFCB}" srcId="{450C670D-10DD-48C6-A778-A196E02C1261}" destId="{8EB35578-2638-4C10-B41A-EEE5FE768672}" srcOrd="2" destOrd="0" parTransId="{C5F3F5C3-0806-4F3D-921B-D1E3F14C3B96}" sibTransId="{C13479E1-E469-4D59-B138-4017A81AE76B}"/>
    <dgm:cxn modelId="{A43F5896-11CA-4F55-AFEB-6F662BCFCE43}" type="presOf" srcId="{0BF1C45F-DB22-4956-B60A-A4F4B2B804B1}" destId="{5A82F9C3-979F-446F-94FD-077F2609C922}" srcOrd="0" destOrd="0" presId="urn:microsoft.com/office/officeart/2008/layout/LinedList"/>
    <dgm:cxn modelId="{375F33AF-79F3-4F8D-8900-AF0348FAE082}" srcId="{450C670D-10DD-48C6-A778-A196E02C1261}" destId="{9164F6D9-F3E2-4DF0-8E8A-38020092B362}" srcOrd="1" destOrd="0" parTransId="{2F4486C2-4CC7-48EA-9894-A79A87DD6B4F}" sibTransId="{CC5D464F-B4B9-42A7-9379-37D27E83443D}"/>
    <dgm:cxn modelId="{EFB8BFC5-C1ED-4C4D-BE23-B0B1199FE490}" srcId="{450C670D-10DD-48C6-A778-A196E02C1261}" destId="{0BF1C45F-DB22-4956-B60A-A4F4B2B804B1}" srcOrd="0" destOrd="0" parTransId="{235D2496-5EA3-4954-B31B-AC06C2CF5527}" sibTransId="{073E71D2-570D-4917-93F9-32E29E48924F}"/>
    <dgm:cxn modelId="{6D2F16D2-4468-452F-B36D-822D2E6324E3}" type="presOf" srcId="{A246BFCB-5901-49E5-B2F7-FBEC0A84384D}" destId="{C352E12E-A9A4-4CD6-BCA3-001A7639216A}" srcOrd="0" destOrd="0" presId="urn:microsoft.com/office/officeart/2008/layout/LinedList"/>
    <dgm:cxn modelId="{22DDC6E1-320F-4FA2-BCD3-C077BBBA3AC9}" type="presOf" srcId="{9164F6D9-F3E2-4DF0-8E8A-38020092B362}" destId="{5F20CF86-B700-4E62-AD6C-5670A6D903C8}" srcOrd="0" destOrd="0" presId="urn:microsoft.com/office/officeart/2008/layout/LinedList"/>
    <dgm:cxn modelId="{D70E231C-D0FD-4BA9-BE93-9A47A855761C}" type="presParOf" srcId="{A5DF095E-E941-43CF-9652-E1EA27040774}" destId="{64552D0A-AC07-4BF0-8455-D7D0AE729C5B}" srcOrd="0" destOrd="0" presId="urn:microsoft.com/office/officeart/2008/layout/LinedList"/>
    <dgm:cxn modelId="{EA9DE774-D466-482E-8BB3-2F102AAAA78A}" type="presParOf" srcId="{A5DF095E-E941-43CF-9652-E1EA27040774}" destId="{62E74F83-CD44-4A26-B634-F196599BBCD4}" srcOrd="1" destOrd="0" presId="urn:microsoft.com/office/officeart/2008/layout/LinedList"/>
    <dgm:cxn modelId="{F7FE6703-CFB1-4629-B3AF-300398D95703}" type="presParOf" srcId="{62E74F83-CD44-4A26-B634-F196599BBCD4}" destId="{5A82F9C3-979F-446F-94FD-077F2609C922}" srcOrd="0" destOrd="0" presId="urn:microsoft.com/office/officeart/2008/layout/LinedList"/>
    <dgm:cxn modelId="{62C67064-D086-4D55-AA41-52B2F1B102D8}" type="presParOf" srcId="{62E74F83-CD44-4A26-B634-F196599BBCD4}" destId="{6A9CEAC3-7903-4A63-A012-E08A8390727B}" srcOrd="1" destOrd="0" presId="urn:microsoft.com/office/officeart/2008/layout/LinedList"/>
    <dgm:cxn modelId="{42CAE91C-FF38-4336-847E-C656C60E803B}" type="presParOf" srcId="{A5DF095E-E941-43CF-9652-E1EA27040774}" destId="{655557C0-1D6B-4DF1-BD8C-8F01E184001C}" srcOrd="2" destOrd="0" presId="urn:microsoft.com/office/officeart/2008/layout/LinedList"/>
    <dgm:cxn modelId="{9F886FF0-CC88-4C0C-8814-9FF7D25E70EF}" type="presParOf" srcId="{A5DF095E-E941-43CF-9652-E1EA27040774}" destId="{BBAA4187-5F33-41B4-8B1A-84205ACC3012}" srcOrd="3" destOrd="0" presId="urn:microsoft.com/office/officeart/2008/layout/LinedList"/>
    <dgm:cxn modelId="{692145F2-5D86-44E2-AB6C-0697EF415ADD}" type="presParOf" srcId="{BBAA4187-5F33-41B4-8B1A-84205ACC3012}" destId="{5F20CF86-B700-4E62-AD6C-5670A6D903C8}" srcOrd="0" destOrd="0" presId="urn:microsoft.com/office/officeart/2008/layout/LinedList"/>
    <dgm:cxn modelId="{2C1F739D-9892-4BA3-9D5B-F0056DB1E170}" type="presParOf" srcId="{BBAA4187-5F33-41B4-8B1A-84205ACC3012}" destId="{D79B2AA2-E557-4E8D-B98C-47C30B7F6C18}" srcOrd="1" destOrd="0" presId="urn:microsoft.com/office/officeart/2008/layout/LinedList"/>
    <dgm:cxn modelId="{EF957ABF-80AC-452F-8536-1A042682F17F}" type="presParOf" srcId="{A5DF095E-E941-43CF-9652-E1EA27040774}" destId="{DB6A6B97-FD4D-4D88-91CC-B98ADFED3EDD}" srcOrd="4" destOrd="0" presId="urn:microsoft.com/office/officeart/2008/layout/LinedList"/>
    <dgm:cxn modelId="{27A974C8-5FD6-4C1A-BEB0-52FF1B4395CE}" type="presParOf" srcId="{A5DF095E-E941-43CF-9652-E1EA27040774}" destId="{176083A3-3981-484A-A1F1-57A9149AC6AB}" srcOrd="5" destOrd="0" presId="urn:microsoft.com/office/officeart/2008/layout/LinedList"/>
    <dgm:cxn modelId="{11E45120-7953-4B43-9760-E0EA23C667AA}" type="presParOf" srcId="{176083A3-3981-484A-A1F1-57A9149AC6AB}" destId="{BF2F0DF7-7DC8-4694-99F4-BF2D48B8AB77}" srcOrd="0" destOrd="0" presId="urn:microsoft.com/office/officeart/2008/layout/LinedList"/>
    <dgm:cxn modelId="{E5D20209-1B16-41AA-965F-85BF3F69EA28}" type="presParOf" srcId="{176083A3-3981-484A-A1F1-57A9149AC6AB}" destId="{BB0C3615-44AF-440F-A816-98BC0E42CE7A}" srcOrd="1" destOrd="0" presId="urn:microsoft.com/office/officeart/2008/layout/LinedList"/>
    <dgm:cxn modelId="{588A1AC0-46E7-4AE5-9469-66F6B2174383}" type="presParOf" srcId="{A5DF095E-E941-43CF-9652-E1EA27040774}" destId="{14D2F14B-3FE5-4390-A07B-DF5F00C8DD20}" srcOrd="6" destOrd="0" presId="urn:microsoft.com/office/officeart/2008/layout/LinedList"/>
    <dgm:cxn modelId="{7BD0B56E-C4F0-437F-B671-D9FD92409D0C}" type="presParOf" srcId="{A5DF095E-E941-43CF-9652-E1EA27040774}" destId="{7C511308-94F8-4EB4-B24F-6FF66DB643CF}" srcOrd="7" destOrd="0" presId="urn:microsoft.com/office/officeart/2008/layout/LinedList"/>
    <dgm:cxn modelId="{881D699D-EE88-4333-820C-650BA6D2AEBC}" type="presParOf" srcId="{7C511308-94F8-4EB4-B24F-6FF66DB643CF}" destId="{C352E12E-A9A4-4CD6-BCA3-001A7639216A}" srcOrd="0" destOrd="0" presId="urn:microsoft.com/office/officeart/2008/layout/LinedList"/>
    <dgm:cxn modelId="{C72EF557-503F-47BC-B698-5EA5D3301AFD}" type="presParOf" srcId="{7C511308-94F8-4EB4-B24F-6FF66DB643CF}" destId="{0DDC5E28-4D03-42FE-A271-F82BCA9B23D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75B218-794C-4CF9-B413-DA484940340E}"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F3ACE5F4-DD53-48E0-A120-3FC84CE2F595}">
      <dgm:prSet/>
      <dgm:spPr/>
      <dgm:t>
        <a:bodyPr/>
        <a:lstStyle/>
        <a:p>
          <a:r>
            <a:rPr lang="en-US"/>
            <a:t>Sharing circles are “an Indigenous method used to explore a topic (e.g. health) and co-create solutions (e.g. how to restore balance) in a safe and protected space where each individual’s thoughts, experiences, feelings and ideas are respected” (Rothe et al, 2009, p. 336). </a:t>
          </a:r>
        </a:p>
      </dgm:t>
    </dgm:pt>
    <dgm:pt modelId="{82CE60E0-B91C-46A6-8EDE-E7C048E9BFB5}" type="parTrans" cxnId="{B80F5547-CA8B-4BB5-A8BA-B250C20BAED2}">
      <dgm:prSet/>
      <dgm:spPr/>
      <dgm:t>
        <a:bodyPr/>
        <a:lstStyle/>
        <a:p>
          <a:endParaRPr lang="en-US"/>
        </a:p>
      </dgm:t>
    </dgm:pt>
    <dgm:pt modelId="{D7150407-D647-4955-82EA-B2929D0DF648}" type="sibTrans" cxnId="{B80F5547-CA8B-4BB5-A8BA-B250C20BAED2}">
      <dgm:prSet/>
      <dgm:spPr/>
      <dgm:t>
        <a:bodyPr/>
        <a:lstStyle/>
        <a:p>
          <a:endParaRPr lang="en-US"/>
        </a:p>
      </dgm:t>
    </dgm:pt>
    <dgm:pt modelId="{D0982BF1-0158-49A9-82E3-1B50AB23BBE7}">
      <dgm:prSet/>
      <dgm:spPr/>
      <dgm:t>
        <a:bodyPr/>
        <a:lstStyle/>
        <a:p>
          <a:r>
            <a:rPr lang="en-US"/>
            <a:t>There are many other Indigenous treatments for health including spirituality, traditional crafting, narrative therapy, and singing.  </a:t>
          </a:r>
        </a:p>
      </dgm:t>
    </dgm:pt>
    <dgm:pt modelId="{28AB2207-7DF1-4BA9-B8AA-7AE36F9576D1}" type="parTrans" cxnId="{7E5EFECC-3088-4A82-94F0-164723252C49}">
      <dgm:prSet/>
      <dgm:spPr/>
      <dgm:t>
        <a:bodyPr/>
        <a:lstStyle/>
        <a:p>
          <a:endParaRPr lang="en-US"/>
        </a:p>
      </dgm:t>
    </dgm:pt>
    <dgm:pt modelId="{FB83ECCD-1CA8-4AC6-8C18-59F43A34B264}" type="sibTrans" cxnId="{7E5EFECC-3088-4A82-94F0-164723252C49}">
      <dgm:prSet/>
      <dgm:spPr/>
      <dgm:t>
        <a:bodyPr/>
        <a:lstStyle/>
        <a:p>
          <a:endParaRPr lang="en-US"/>
        </a:p>
      </dgm:t>
    </dgm:pt>
    <dgm:pt modelId="{4B4C7878-0A13-4502-8224-D3D4AEBC6102}" type="pres">
      <dgm:prSet presAssocID="{5375B218-794C-4CF9-B413-DA484940340E}" presName="vert0" presStyleCnt="0">
        <dgm:presLayoutVars>
          <dgm:dir/>
          <dgm:animOne val="branch"/>
          <dgm:animLvl val="lvl"/>
        </dgm:presLayoutVars>
      </dgm:prSet>
      <dgm:spPr/>
    </dgm:pt>
    <dgm:pt modelId="{0C9F3E14-B842-4782-8C85-F453B1E33D7D}" type="pres">
      <dgm:prSet presAssocID="{F3ACE5F4-DD53-48E0-A120-3FC84CE2F595}" presName="thickLine" presStyleLbl="alignNode1" presStyleIdx="0" presStyleCnt="2"/>
      <dgm:spPr/>
    </dgm:pt>
    <dgm:pt modelId="{2DDD387C-FB15-4C9F-BA82-F40013E3536D}" type="pres">
      <dgm:prSet presAssocID="{F3ACE5F4-DD53-48E0-A120-3FC84CE2F595}" presName="horz1" presStyleCnt="0"/>
      <dgm:spPr/>
    </dgm:pt>
    <dgm:pt modelId="{81B705CF-C072-49C7-9856-640C36D0D051}" type="pres">
      <dgm:prSet presAssocID="{F3ACE5F4-DD53-48E0-A120-3FC84CE2F595}" presName="tx1" presStyleLbl="revTx" presStyleIdx="0" presStyleCnt="2"/>
      <dgm:spPr/>
    </dgm:pt>
    <dgm:pt modelId="{CEF9E41E-9572-43A1-A9BF-5F8B681300B0}" type="pres">
      <dgm:prSet presAssocID="{F3ACE5F4-DD53-48E0-A120-3FC84CE2F595}" presName="vert1" presStyleCnt="0"/>
      <dgm:spPr/>
    </dgm:pt>
    <dgm:pt modelId="{CC49190D-24D5-4DDE-B6F7-1362148708E9}" type="pres">
      <dgm:prSet presAssocID="{D0982BF1-0158-49A9-82E3-1B50AB23BBE7}" presName="thickLine" presStyleLbl="alignNode1" presStyleIdx="1" presStyleCnt="2"/>
      <dgm:spPr/>
    </dgm:pt>
    <dgm:pt modelId="{6FD61E58-EAD8-40EA-992D-F5B134B8A8F8}" type="pres">
      <dgm:prSet presAssocID="{D0982BF1-0158-49A9-82E3-1B50AB23BBE7}" presName="horz1" presStyleCnt="0"/>
      <dgm:spPr/>
    </dgm:pt>
    <dgm:pt modelId="{A44CF288-254A-4780-AF0A-E1C45EA11B7A}" type="pres">
      <dgm:prSet presAssocID="{D0982BF1-0158-49A9-82E3-1B50AB23BBE7}" presName="tx1" presStyleLbl="revTx" presStyleIdx="1" presStyleCnt="2"/>
      <dgm:spPr/>
    </dgm:pt>
    <dgm:pt modelId="{F237C59C-9253-498F-90EF-87BE4C5E1203}" type="pres">
      <dgm:prSet presAssocID="{D0982BF1-0158-49A9-82E3-1B50AB23BBE7}" presName="vert1" presStyleCnt="0"/>
      <dgm:spPr/>
    </dgm:pt>
  </dgm:ptLst>
  <dgm:cxnLst>
    <dgm:cxn modelId="{B80F5547-CA8B-4BB5-A8BA-B250C20BAED2}" srcId="{5375B218-794C-4CF9-B413-DA484940340E}" destId="{F3ACE5F4-DD53-48E0-A120-3FC84CE2F595}" srcOrd="0" destOrd="0" parTransId="{82CE60E0-B91C-46A6-8EDE-E7C048E9BFB5}" sibTransId="{D7150407-D647-4955-82EA-B2929D0DF648}"/>
    <dgm:cxn modelId="{5469064D-D1E7-46AA-9A2B-B9D1830EECED}" type="presOf" srcId="{D0982BF1-0158-49A9-82E3-1B50AB23BBE7}" destId="{A44CF288-254A-4780-AF0A-E1C45EA11B7A}" srcOrd="0" destOrd="0" presId="urn:microsoft.com/office/officeart/2008/layout/LinedList"/>
    <dgm:cxn modelId="{81C35491-46A2-4893-B984-13B84F243305}" type="presOf" srcId="{F3ACE5F4-DD53-48E0-A120-3FC84CE2F595}" destId="{81B705CF-C072-49C7-9856-640C36D0D051}" srcOrd="0" destOrd="0" presId="urn:microsoft.com/office/officeart/2008/layout/LinedList"/>
    <dgm:cxn modelId="{7E5EFECC-3088-4A82-94F0-164723252C49}" srcId="{5375B218-794C-4CF9-B413-DA484940340E}" destId="{D0982BF1-0158-49A9-82E3-1B50AB23BBE7}" srcOrd="1" destOrd="0" parTransId="{28AB2207-7DF1-4BA9-B8AA-7AE36F9576D1}" sibTransId="{FB83ECCD-1CA8-4AC6-8C18-59F43A34B264}"/>
    <dgm:cxn modelId="{B84483FB-B83D-40A0-85A6-8C539D497CE6}" type="presOf" srcId="{5375B218-794C-4CF9-B413-DA484940340E}" destId="{4B4C7878-0A13-4502-8224-D3D4AEBC6102}" srcOrd="0" destOrd="0" presId="urn:microsoft.com/office/officeart/2008/layout/LinedList"/>
    <dgm:cxn modelId="{E7176C06-D016-4A76-97BD-26A76F36BF48}" type="presParOf" srcId="{4B4C7878-0A13-4502-8224-D3D4AEBC6102}" destId="{0C9F3E14-B842-4782-8C85-F453B1E33D7D}" srcOrd="0" destOrd="0" presId="urn:microsoft.com/office/officeart/2008/layout/LinedList"/>
    <dgm:cxn modelId="{9D52A191-0518-4FCB-9B60-816363C81B3A}" type="presParOf" srcId="{4B4C7878-0A13-4502-8224-D3D4AEBC6102}" destId="{2DDD387C-FB15-4C9F-BA82-F40013E3536D}" srcOrd="1" destOrd="0" presId="urn:microsoft.com/office/officeart/2008/layout/LinedList"/>
    <dgm:cxn modelId="{87E72D6A-ADD8-4AC7-B7BF-DFD619C44B58}" type="presParOf" srcId="{2DDD387C-FB15-4C9F-BA82-F40013E3536D}" destId="{81B705CF-C072-49C7-9856-640C36D0D051}" srcOrd="0" destOrd="0" presId="urn:microsoft.com/office/officeart/2008/layout/LinedList"/>
    <dgm:cxn modelId="{23573685-ECFD-480A-916A-3C3C7453250D}" type="presParOf" srcId="{2DDD387C-FB15-4C9F-BA82-F40013E3536D}" destId="{CEF9E41E-9572-43A1-A9BF-5F8B681300B0}" srcOrd="1" destOrd="0" presId="urn:microsoft.com/office/officeart/2008/layout/LinedList"/>
    <dgm:cxn modelId="{5ABDD256-161A-40C3-8A5E-E4F841135251}" type="presParOf" srcId="{4B4C7878-0A13-4502-8224-D3D4AEBC6102}" destId="{CC49190D-24D5-4DDE-B6F7-1362148708E9}" srcOrd="2" destOrd="0" presId="urn:microsoft.com/office/officeart/2008/layout/LinedList"/>
    <dgm:cxn modelId="{17E868D5-E206-489A-9107-6A0D2E717BFB}" type="presParOf" srcId="{4B4C7878-0A13-4502-8224-D3D4AEBC6102}" destId="{6FD61E58-EAD8-40EA-992D-F5B134B8A8F8}" srcOrd="3" destOrd="0" presId="urn:microsoft.com/office/officeart/2008/layout/LinedList"/>
    <dgm:cxn modelId="{B509FF65-20E1-406F-A7B9-543445DC79D9}" type="presParOf" srcId="{6FD61E58-EAD8-40EA-992D-F5B134B8A8F8}" destId="{A44CF288-254A-4780-AF0A-E1C45EA11B7A}" srcOrd="0" destOrd="0" presId="urn:microsoft.com/office/officeart/2008/layout/LinedList"/>
    <dgm:cxn modelId="{2DECCCE0-F2EE-4AE6-98BA-D0F66776030A}" type="presParOf" srcId="{6FD61E58-EAD8-40EA-992D-F5B134B8A8F8}" destId="{F237C59C-9253-498F-90EF-87BE4C5E120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DC070-9CF1-4E3A-BF9B-E7929091D67C}">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2D173-7168-4CB1-BA64-90F64CF725B1}">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Withdrawal management</a:t>
          </a:r>
        </a:p>
      </dsp:txBody>
      <dsp:txXfrm>
        <a:off x="0" y="2703"/>
        <a:ext cx="6900512" cy="921789"/>
      </dsp:txXfrm>
    </dsp:sp>
    <dsp:sp modelId="{96E515AA-8618-45B3-99C1-CAEA927A05A3}">
      <dsp:nvSpPr>
        <dsp:cNvPr id="0" name=""/>
        <dsp:cNvSpPr/>
      </dsp:nvSpPr>
      <dsp:spPr>
        <a:xfrm>
          <a:off x="0" y="924492"/>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31C5C-6650-40B2-84B2-42AA81FA4243}">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Counseling</a:t>
          </a:r>
        </a:p>
      </dsp:txBody>
      <dsp:txXfrm>
        <a:off x="0" y="924492"/>
        <a:ext cx="6900512" cy="921789"/>
      </dsp:txXfrm>
    </dsp:sp>
    <dsp:sp modelId="{968889B0-9589-4321-BE8C-ECAA7CC1250D}">
      <dsp:nvSpPr>
        <dsp:cNvPr id="0" name=""/>
        <dsp:cNvSpPr/>
      </dsp:nvSpPr>
      <dsp:spPr>
        <a:xfrm>
          <a:off x="0" y="1846281"/>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8CAD26-E686-4AC1-A275-287632F48ACA}">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Medication</a:t>
          </a:r>
        </a:p>
      </dsp:txBody>
      <dsp:txXfrm>
        <a:off x="0" y="1846281"/>
        <a:ext cx="6900512" cy="921789"/>
      </dsp:txXfrm>
    </dsp:sp>
    <dsp:sp modelId="{FCB018EB-74D8-4642-8E6B-AD18FC784761}">
      <dsp:nvSpPr>
        <dsp:cNvPr id="0" name=""/>
        <dsp:cNvSpPr/>
      </dsp:nvSpPr>
      <dsp:spPr>
        <a:xfrm>
          <a:off x="0" y="2768070"/>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93BEE3-DF10-43AD-9A57-7F9F1BF8483E}">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Skills training</a:t>
          </a:r>
        </a:p>
      </dsp:txBody>
      <dsp:txXfrm>
        <a:off x="0" y="2768070"/>
        <a:ext cx="6900512" cy="921789"/>
      </dsp:txXfrm>
    </dsp:sp>
    <dsp:sp modelId="{32F3EAA3-B865-42EF-AC24-BC23124339A0}">
      <dsp:nvSpPr>
        <dsp:cNvPr id="0" name=""/>
        <dsp:cNvSpPr/>
      </dsp:nvSpPr>
      <dsp:spPr>
        <a:xfrm>
          <a:off x="0" y="3689859"/>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C54CF-A15B-468B-86B7-1834159F34DE}">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Evaluation and treatment for co-occurring mental health issues such as depression and anxiety</a:t>
          </a:r>
        </a:p>
      </dsp:txBody>
      <dsp:txXfrm>
        <a:off x="0" y="3689859"/>
        <a:ext cx="6900512" cy="921789"/>
      </dsp:txXfrm>
    </dsp:sp>
    <dsp:sp modelId="{EE2179E0-7068-4F4E-A8F3-836AD3A93ACD}">
      <dsp:nvSpPr>
        <dsp:cNvPr id="0" name=""/>
        <dsp:cNvSpPr/>
      </dsp:nvSpPr>
      <dsp:spPr>
        <a:xfrm>
          <a:off x="0" y="461164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41925-6558-4C25-A08E-9CA61BA57B7F}">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Peer support</a:t>
          </a:r>
        </a:p>
      </dsp:txBody>
      <dsp:txXfrm>
        <a:off x="0" y="4611648"/>
        <a:ext cx="6900512" cy="921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52D0A-AC07-4BF0-8455-D7D0AE729C5B}">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82F9C3-979F-446F-94FD-077F2609C922}">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The Canadian Government has systemically and continuously tried to eradicate Indigenous groups across North America, devalued their stories and cultural practices (Smith, 2021, p. 163).  </a:t>
          </a:r>
        </a:p>
      </dsp:txBody>
      <dsp:txXfrm>
        <a:off x="0" y="0"/>
        <a:ext cx="6900512" cy="1384035"/>
      </dsp:txXfrm>
    </dsp:sp>
    <dsp:sp modelId="{655557C0-1D6B-4DF1-BD8C-8F01E184001C}">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20CF86-B700-4E62-AD6C-5670A6D903C8}">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The Canadian Government, under the Indian Act, forced generations of trauma upon individuals and communities; we must acknowledge and understand this as “to understand the Aboriginal perspective there needs to be recognition of the effects of colonization” (McKenzie &amp; Morrissette, 2002, p. 251).</a:t>
          </a:r>
        </a:p>
      </dsp:txBody>
      <dsp:txXfrm>
        <a:off x="0" y="1384035"/>
        <a:ext cx="6900512" cy="1384035"/>
      </dsp:txXfrm>
    </dsp:sp>
    <dsp:sp modelId="{DB6A6B97-FD4D-4D88-91CC-B98ADFED3EDD}">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2F0DF7-7DC8-4694-99F4-BF2D48B8AB77}">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Indigenous people are strong and resilient (Kirmayer, et al., 2011).  According to McIvor et al. (2009), Aboriginal communities have asserted “that their language and culture is at the heart of what makes them unique and what has kept them alive in the face of more than 150 years of colonial rule” (p. 6).</a:t>
          </a:r>
        </a:p>
      </dsp:txBody>
      <dsp:txXfrm>
        <a:off x="0" y="2768070"/>
        <a:ext cx="6900512" cy="1384035"/>
      </dsp:txXfrm>
    </dsp:sp>
    <dsp:sp modelId="{14D2F14B-3FE5-4390-A07B-DF5F00C8DD20}">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2E12E-A9A4-4CD6-BCA3-001A7639216A}">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Understanding that “health” goes beyond the western ideal of physical and mental health; Indigenous health is “understood as one of a harmonious relationship within the whole person, including mind, body, emotion, and spirit” (Rowan et al., 2014, para. 5).  By knowing and respecting this worldview, Social Service practitioners may begin to explore the ways they can learn from Indigenous communities. </a:t>
          </a:r>
        </a:p>
      </dsp:txBody>
      <dsp:txXfrm>
        <a:off x="0" y="4152105"/>
        <a:ext cx="6900512" cy="1384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F3E14-B842-4782-8C85-F453B1E33D7D}">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705CF-C072-49C7-9856-640C36D0D051}">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Sharing circles are “an Indigenous method used to explore a topic (e.g. health) and co-create solutions (e.g. how to restore balance) in a safe and protected space where each individual’s thoughts, experiences, feelings and ideas are respected” (Rothe et al, 2009, p. 336). </a:t>
          </a:r>
        </a:p>
      </dsp:txBody>
      <dsp:txXfrm>
        <a:off x="0" y="0"/>
        <a:ext cx="6900512" cy="2768070"/>
      </dsp:txXfrm>
    </dsp:sp>
    <dsp:sp modelId="{CC49190D-24D5-4DDE-B6F7-1362148708E9}">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4CF288-254A-4780-AF0A-E1C45EA11B7A}">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There are many other Indigenous treatments for health including spirituality, traditional crafting, narrative therapy, and singing.  </a:t>
          </a:r>
        </a:p>
      </dsp:txBody>
      <dsp:txXfrm>
        <a:off x="0" y="2768070"/>
        <a:ext cx="6900512" cy="27680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306C-5E43-7D6A-7C95-272EEFDE22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B3C2978-2461-FED5-19D3-F31805336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67E8419-07DB-F4EC-BF83-02D699CD6C2F}"/>
              </a:ext>
            </a:extLst>
          </p:cNvPr>
          <p:cNvSpPr>
            <a:spLocks noGrp="1"/>
          </p:cNvSpPr>
          <p:nvPr>
            <p:ph type="dt" sz="half" idx="10"/>
          </p:nvPr>
        </p:nvSpPr>
        <p:spPr/>
        <p:txBody>
          <a:bodyPr/>
          <a:lstStyle/>
          <a:p>
            <a:fld id="{40368AF8-754D-40B7-9B73-547ED8CD873D}" type="datetimeFigureOut">
              <a:rPr lang="en-CA" smtClean="0"/>
              <a:t>2022-06-08</a:t>
            </a:fld>
            <a:endParaRPr lang="en-CA"/>
          </a:p>
        </p:txBody>
      </p:sp>
      <p:sp>
        <p:nvSpPr>
          <p:cNvPr id="5" name="Footer Placeholder 4">
            <a:extLst>
              <a:ext uri="{FF2B5EF4-FFF2-40B4-BE49-F238E27FC236}">
                <a16:creationId xmlns:a16="http://schemas.microsoft.com/office/drawing/2014/main" id="{D8B7CDEF-267E-3AF8-F2F4-7DC37503D78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1DAE55A-3D45-DF5B-7BE0-69E82EC743E3}"/>
              </a:ext>
            </a:extLst>
          </p:cNvPr>
          <p:cNvSpPr>
            <a:spLocks noGrp="1"/>
          </p:cNvSpPr>
          <p:nvPr>
            <p:ph type="sldNum" sz="quarter" idx="12"/>
          </p:nvPr>
        </p:nvSpPr>
        <p:spPr/>
        <p:txBody>
          <a:bodyPr/>
          <a:lstStyle/>
          <a:p>
            <a:fld id="{C74828EF-72ED-4E1B-8A57-84D96E886074}" type="slidenum">
              <a:rPr lang="en-CA" smtClean="0"/>
              <a:t>‹#›</a:t>
            </a:fld>
            <a:endParaRPr lang="en-CA"/>
          </a:p>
        </p:txBody>
      </p:sp>
    </p:spTree>
    <p:extLst>
      <p:ext uri="{BB962C8B-B14F-4D97-AF65-F5344CB8AC3E}">
        <p14:creationId xmlns:p14="http://schemas.microsoft.com/office/powerpoint/2010/main" val="48414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5200-846F-8030-81BD-88CF52CEE5D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A3ED564-303B-5C08-35A1-CF232F31E6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8B68639-D434-793C-D121-653281A9ADE8}"/>
              </a:ext>
            </a:extLst>
          </p:cNvPr>
          <p:cNvSpPr>
            <a:spLocks noGrp="1"/>
          </p:cNvSpPr>
          <p:nvPr>
            <p:ph type="dt" sz="half" idx="10"/>
          </p:nvPr>
        </p:nvSpPr>
        <p:spPr/>
        <p:txBody>
          <a:bodyPr/>
          <a:lstStyle/>
          <a:p>
            <a:fld id="{40368AF8-754D-40B7-9B73-547ED8CD873D}" type="datetimeFigureOut">
              <a:rPr lang="en-CA" smtClean="0"/>
              <a:t>2022-06-08</a:t>
            </a:fld>
            <a:endParaRPr lang="en-CA"/>
          </a:p>
        </p:txBody>
      </p:sp>
      <p:sp>
        <p:nvSpPr>
          <p:cNvPr id="5" name="Footer Placeholder 4">
            <a:extLst>
              <a:ext uri="{FF2B5EF4-FFF2-40B4-BE49-F238E27FC236}">
                <a16:creationId xmlns:a16="http://schemas.microsoft.com/office/drawing/2014/main" id="{2CA1E1AD-2BFE-A442-8437-700B9A4750F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A742FE-A3A5-6877-C9FC-9C3830AC8670}"/>
              </a:ext>
            </a:extLst>
          </p:cNvPr>
          <p:cNvSpPr>
            <a:spLocks noGrp="1"/>
          </p:cNvSpPr>
          <p:nvPr>
            <p:ph type="sldNum" sz="quarter" idx="12"/>
          </p:nvPr>
        </p:nvSpPr>
        <p:spPr/>
        <p:txBody>
          <a:bodyPr/>
          <a:lstStyle/>
          <a:p>
            <a:fld id="{C74828EF-72ED-4E1B-8A57-84D96E886074}" type="slidenum">
              <a:rPr lang="en-CA" smtClean="0"/>
              <a:t>‹#›</a:t>
            </a:fld>
            <a:endParaRPr lang="en-CA"/>
          </a:p>
        </p:txBody>
      </p:sp>
    </p:spTree>
    <p:extLst>
      <p:ext uri="{BB962C8B-B14F-4D97-AF65-F5344CB8AC3E}">
        <p14:creationId xmlns:p14="http://schemas.microsoft.com/office/powerpoint/2010/main" val="50196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781C83-3EC3-2E91-B25F-AB40450F3A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375A862-EF39-2CEA-D529-3C7D8E549F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81B91D-EBD8-5265-43CA-30A62B1B7331}"/>
              </a:ext>
            </a:extLst>
          </p:cNvPr>
          <p:cNvSpPr>
            <a:spLocks noGrp="1"/>
          </p:cNvSpPr>
          <p:nvPr>
            <p:ph type="dt" sz="half" idx="10"/>
          </p:nvPr>
        </p:nvSpPr>
        <p:spPr/>
        <p:txBody>
          <a:bodyPr/>
          <a:lstStyle/>
          <a:p>
            <a:fld id="{40368AF8-754D-40B7-9B73-547ED8CD873D}" type="datetimeFigureOut">
              <a:rPr lang="en-CA" smtClean="0"/>
              <a:t>2022-06-08</a:t>
            </a:fld>
            <a:endParaRPr lang="en-CA"/>
          </a:p>
        </p:txBody>
      </p:sp>
      <p:sp>
        <p:nvSpPr>
          <p:cNvPr id="5" name="Footer Placeholder 4">
            <a:extLst>
              <a:ext uri="{FF2B5EF4-FFF2-40B4-BE49-F238E27FC236}">
                <a16:creationId xmlns:a16="http://schemas.microsoft.com/office/drawing/2014/main" id="{35A7F053-ABF9-533A-2F14-F087C621636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66C8E9-B971-E6A2-B5C7-3D019EA1AE6F}"/>
              </a:ext>
            </a:extLst>
          </p:cNvPr>
          <p:cNvSpPr>
            <a:spLocks noGrp="1"/>
          </p:cNvSpPr>
          <p:nvPr>
            <p:ph type="sldNum" sz="quarter" idx="12"/>
          </p:nvPr>
        </p:nvSpPr>
        <p:spPr/>
        <p:txBody>
          <a:bodyPr/>
          <a:lstStyle/>
          <a:p>
            <a:fld id="{C74828EF-72ED-4E1B-8A57-84D96E886074}" type="slidenum">
              <a:rPr lang="en-CA" smtClean="0"/>
              <a:t>‹#›</a:t>
            </a:fld>
            <a:endParaRPr lang="en-CA"/>
          </a:p>
        </p:txBody>
      </p:sp>
    </p:spTree>
    <p:extLst>
      <p:ext uri="{BB962C8B-B14F-4D97-AF65-F5344CB8AC3E}">
        <p14:creationId xmlns:p14="http://schemas.microsoft.com/office/powerpoint/2010/main" val="137573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9238-E5FF-AB52-51B6-63C31165789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A7EC10F-43BD-A1CD-5C7C-25BFE05471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E43D9DD-EE7F-B3E3-B3E3-C572BFD8718D}"/>
              </a:ext>
            </a:extLst>
          </p:cNvPr>
          <p:cNvSpPr>
            <a:spLocks noGrp="1"/>
          </p:cNvSpPr>
          <p:nvPr>
            <p:ph type="dt" sz="half" idx="10"/>
          </p:nvPr>
        </p:nvSpPr>
        <p:spPr/>
        <p:txBody>
          <a:bodyPr/>
          <a:lstStyle/>
          <a:p>
            <a:fld id="{40368AF8-754D-40B7-9B73-547ED8CD873D}" type="datetimeFigureOut">
              <a:rPr lang="en-CA" smtClean="0"/>
              <a:t>2022-06-08</a:t>
            </a:fld>
            <a:endParaRPr lang="en-CA"/>
          </a:p>
        </p:txBody>
      </p:sp>
      <p:sp>
        <p:nvSpPr>
          <p:cNvPr id="5" name="Footer Placeholder 4">
            <a:extLst>
              <a:ext uri="{FF2B5EF4-FFF2-40B4-BE49-F238E27FC236}">
                <a16:creationId xmlns:a16="http://schemas.microsoft.com/office/drawing/2014/main" id="{CD08A81B-D86D-A773-3499-A51D851DA7A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5BD6727-4CB7-D870-FAC1-A5DC65A401DB}"/>
              </a:ext>
            </a:extLst>
          </p:cNvPr>
          <p:cNvSpPr>
            <a:spLocks noGrp="1"/>
          </p:cNvSpPr>
          <p:nvPr>
            <p:ph type="sldNum" sz="quarter" idx="12"/>
          </p:nvPr>
        </p:nvSpPr>
        <p:spPr/>
        <p:txBody>
          <a:bodyPr/>
          <a:lstStyle/>
          <a:p>
            <a:fld id="{C74828EF-72ED-4E1B-8A57-84D96E886074}" type="slidenum">
              <a:rPr lang="en-CA" smtClean="0"/>
              <a:t>‹#›</a:t>
            </a:fld>
            <a:endParaRPr lang="en-CA"/>
          </a:p>
        </p:txBody>
      </p:sp>
    </p:spTree>
    <p:extLst>
      <p:ext uri="{BB962C8B-B14F-4D97-AF65-F5344CB8AC3E}">
        <p14:creationId xmlns:p14="http://schemas.microsoft.com/office/powerpoint/2010/main" val="178987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B11F-3288-DAC0-2A81-AE387DCFB9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426A11F-445A-8A1D-1A29-D3625E0EE5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4F023B-3054-E307-EE07-369FB570ED04}"/>
              </a:ext>
            </a:extLst>
          </p:cNvPr>
          <p:cNvSpPr>
            <a:spLocks noGrp="1"/>
          </p:cNvSpPr>
          <p:nvPr>
            <p:ph type="dt" sz="half" idx="10"/>
          </p:nvPr>
        </p:nvSpPr>
        <p:spPr/>
        <p:txBody>
          <a:bodyPr/>
          <a:lstStyle/>
          <a:p>
            <a:fld id="{40368AF8-754D-40B7-9B73-547ED8CD873D}" type="datetimeFigureOut">
              <a:rPr lang="en-CA" smtClean="0"/>
              <a:t>2022-06-08</a:t>
            </a:fld>
            <a:endParaRPr lang="en-CA"/>
          </a:p>
        </p:txBody>
      </p:sp>
      <p:sp>
        <p:nvSpPr>
          <p:cNvPr id="5" name="Footer Placeholder 4">
            <a:extLst>
              <a:ext uri="{FF2B5EF4-FFF2-40B4-BE49-F238E27FC236}">
                <a16:creationId xmlns:a16="http://schemas.microsoft.com/office/drawing/2014/main" id="{DE1B1D82-35CF-02C2-5BC4-59C70BF48A3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FF3E8D1-0794-120B-A65E-986CF100741F}"/>
              </a:ext>
            </a:extLst>
          </p:cNvPr>
          <p:cNvSpPr>
            <a:spLocks noGrp="1"/>
          </p:cNvSpPr>
          <p:nvPr>
            <p:ph type="sldNum" sz="quarter" idx="12"/>
          </p:nvPr>
        </p:nvSpPr>
        <p:spPr/>
        <p:txBody>
          <a:bodyPr/>
          <a:lstStyle/>
          <a:p>
            <a:fld id="{C74828EF-72ED-4E1B-8A57-84D96E886074}" type="slidenum">
              <a:rPr lang="en-CA" smtClean="0"/>
              <a:t>‹#›</a:t>
            </a:fld>
            <a:endParaRPr lang="en-CA"/>
          </a:p>
        </p:txBody>
      </p:sp>
    </p:spTree>
    <p:extLst>
      <p:ext uri="{BB962C8B-B14F-4D97-AF65-F5344CB8AC3E}">
        <p14:creationId xmlns:p14="http://schemas.microsoft.com/office/powerpoint/2010/main" val="145945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3222-2830-2D12-8BBA-CD8E5C6F8CD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883D69E-3033-8775-FF91-5A3F49E0F9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931DA58-3C8D-6E6F-AAD1-13097F38F2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C11BEEC-81B0-6234-F115-566758977684}"/>
              </a:ext>
            </a:extLst>
          </p:cNvPr>
          <p:cNvSpPr>
            <a:spLocks noGrp="1"/>
          </p:cNvSpPr>
          <p:nvPr>
            <p:ph type="dt" sz="half" idx="10"/>
          </p:nvPr>
        </p:nvSpPr>
        <p:spPr/>
        <p:txBody>
          <a:bodyPr/>
          <a:lstStyle/>
          <a:p>
            <a:fld id="{40368AF8-754D-40B7-9B73-547ED8CD873D}" type="datetimeFigureOut">
              <a:rPr lang="en-CA" smtClean="0"/>
              <a:t>2022-06-08</a:t>
            </a:fld>
            <a:endParaRPr lang="en-CA"/>
          </a:p>
        </p:txBody>
      </p:sp>
      <p:sp>
        <p:nvSpPr>
          <p:cNvPr id="6" name="Footer Placeholder 5">
            <a:extLst>
              <a:ext uri="{FF2B5EF4-FFF2-40B4-BE49-F238E27FC236}">
                <a16:creationId xmlns:a16="http://schemas.microsoft.com/office/drawing/2014/main" id="{0384ACD4-A756-1D08-5350-A961889879E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4FA4445-CB01-6F11-1F78-5C33A1E7EB31}"/>
              </a:ext>
            </a:extLst>
          </p:cNvPr>
          <p:cNvSpPr>
            <a:spLocks noGrp="1"/>
          </p:cNvSpPr>
          <p:nvPr>
            <p:ph type="sldNum" sz="quarter" idx="12"/>
          </p:nvPr>
        </p:nvSpPr>
        <p:spPr/>
        <p:txBody>
          <a:bodyPr/>
          <a:lstStyle/>
          <a:p>
            <a:fld id="{C74828EF-72ED-4E1B-8A57-84D96E886074}" type="slidenum">
              <a:rPr lang="en-CA" smtClean="0"/>
              <a:t>‹#›</a:t>
            </a:fld>
            <a:endParaRPr lang="en-CA"/>
          </a:p>
        </p:txBody>
      </p:sp>
    </p:spTree>
    <p:extLst>
      <p:ext uri="{BB962C8B-B14F-4D97-AF65-F5344CB8AC3E}">
        <p14:creationId xmlns:p14="http://schemas.microsoft.com/office/powerpoint/2010/main" val="234141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CFF50-B7BB-8E5C-00A1-82F6DF56BEA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90C52FD-4F6E-8ADC-E7C3-2C1F678EFD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D3D03-4FAE-C26F-CB61-C37C4340B3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E19CEA9-88D1-D4D8-9F49-6CF4DC329B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729339-0F42-247E-279E-409EC0EE99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C558044-4F2E-321C-B2FC-981D983297EA}"/>
              </a:ext>
            </a:extLst>
          </p:cNvPr>
          <p:cNvSpPr>
            <a:spLocks noGrp="1"/>
          </p:cNvSpPr>
          <p:nvPr>
            <p:ph type="dt" sz="half" idx="10"/>
          </p:nvPr>
        </p:nvSpPr>
        <p:spPr/>
        <p:txBody>
          <a:bodyPr/>
          <a:lstStyle/>
          <a:p>
            <a:fld id="{40368AF8-754D-40B7-9B73-547ED8CD873D}" type="datetimeFigureOut">
              <a:rPr lang="en-CA" smtClean="0"/>
              <a:t>2022-06-08</a:t>
            </a:fld>
            <a:endParaRPr lang="en-CA"/>
          </a:p>
        </p:txBody>
      </p:sp>
      <p:sp>
        <p:nvSpPr>
          <p:cNvPr id="8" name="Footer Placeholder 7">
            <a:extLst>
              <a:ext uri="{FF2B5EF4-FFF2-40B4-BE49-F238E27FC236}">
                <a16:creationId xmlns:a16="http://schemas.microsoft.com/office/drawing/2014/main" id="{7F8517AE-256E-5C8A-A49E-798514270AC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B68D7E7-262A-DB52-4D07-7795D58E95ED}"/>
              </a:ext>
            </a:extLst>
          </p:cNvPr>
          <p:cNvSpPr>
            <a:spLocks noGrp="1"/>
          </p:cNvSpPr>
          <p:nvPr>
            <p:ph type="sldNum" sz="quarter" idx="12"/>
          </p:nvPr>
        </p:nvSpPr>
        <p:spPr/>
        <p:txBody>
          <a:bodyPr/>
          <a:lstStyle/>
          <a:p>
            <a:fld id="{C74828EF-72ED-4E1B-8A57-84D96E886074}" type="slidenum">
              <a:rPr lang="en-CA" smtClean="0"/>
              <a:t>‹#›</a:t>
            </a:fld>
            <a:endParaRPr lang="en-CA"/>
          </a:p>
        </p:txBody>
      </p:sp>
    </p:spTree>
    <p:extLst>
      <p:ext uri="{BB962C8B-B14F-4D97-AF65-F5344CB8AC3E}">
        <p14:creationId xmlns:p14="http://schemas.microsoft.com/office/powerpoint/2010/main" val="419412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09016-52BC-024D-2431-6B1A3424AE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601D306-03E8-DD2B-9165-6E49E267B3D9}"/>
              </a:ext>
            </a:extLst>
          </p:cNvPr>
          <p:cNvSpPr>
            <a:spLocks noGrp="1"/>
          </p:cNvSpPr>
          <p:nvPr>
            <p:ph type="dt" sz="half" idx="10"/>
          </p:nvPr>
        </p:nvSpPr>
        <p:spPr/>
        <p:txBody>
          <a:bodyPr/>
          <a:lstStyle/>
          <a:p>
            <a:fld id="{40368AF8-754D-40B7-9B73-547ED8CD873D}" type="datetimeFigureOut">
              <a:rPr lang="en-CA" smtClean="0"/>
              <a:t>2022-06-08</a:t>
            </a:fld>
            <a:endParaRPr lang="en-CA"/>
          </a:p>
        </p:txBody>
      </p:sp>
      <p:sp>
        <p:nvSpPr>
          <p:cNvPr id="4" name="Footer Placeholder 3">
            <a:extLst>
              <a:ext uri="{FF2B5EF4-FFF2-40B4-BE49-F238E27FC236}">
                <a16:creationId xmlns:a16="http://schemas.microsoft.com/office/drawing/2014/main" id="{2DC7328D-BE16-BA97-EF33-BB339A8B281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F48EEC0-A1CF-D9EE-C5B1-CF458252863F}"/>
              </a:ext>
            </a:extLst>
          </p:cNvPr>
          <p:cNvSpPr>
            <a:spLocks noGrp="1"/>
          </p:cNvSpPr>
          <p:nvPr>
            <p:ph type="sldNum" sz="quarter" idx="12"/>
          </p:nvPr>
        </p:nvSpPr>
        <p:spPr/>
        <p:txBody>
          <a:bodyPr/>
          <a:lstStyle/>
          <a:p>
            <a:fld id="{C74828EF-72ED-4E1B-8A57-84D96E886074}" type="slidenum">
              <a:rPr lang="en-CA" smtClean="0"/>
              <a:t>‹#›</a:t>
            </a:fld>
            <a:endParaRPr lang="en-CA"/>
          </a:p>
        </p:txBody>
      </p:sp>
    </p:spTree>
    <p:extLst>
      <p:ext uri="{BB962C8B-B14F-4D97-AF65-F5344CB8AC3E}">
        <p14:creationId xmlns:p14="http://schemas.microsoft.com/office/powerpoint/2010/main" val="399376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A5C957-6840-2A65-0126-719FC4A21ED3}"/>
              </a:ext>
            </a:extLst>
          </p:cNvPr>
          <p:cNvSpPr>
            <a:spLocks noGrp="1"/>
          </p:cNvSpPr>
          <p:nvPr>
            <p:ph type="dt" sz="half" idx="10"/>
          </p:nvPr>
        </p:nvSpPr>
        <p:spPr/>
        <p:txBody>
          <a:bodyPr/>
          <a:lstStyle/>
          <a:p>
            <a:fld id="{40368AF8-754D-40B7-9B73-547ED8CD873D}" type="datetimeFigureOut">
              <a:rPr lang="en-CA" smtClean="0"/>
              <a:t>2022-06-08</a:t>
            </a:fld>
            <a:endParaRPr lang="en-CA"/>
          </a:p>
        </p:txBody>
      </p:sp>
      <p:sp>
        <p:nvSpPr>
          <p:cNvPr id="3" name="Footer Placeholder 2">
            <a:extLst>
              <a:ext uri="{FF2B5EF4-FFF2-40B4-BE49-F238E27FC236}">
                <a16:creationId xmlns:a16="http://schemas.microsoft.com/office/drawing/2014/main" id="{187E5D35-9ED0-9121-3D30-B9827D5D7A5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BF4982A-E199-984E-3AE0-80CA9DB84139}"/>
              </a:ext>
            </a:extLst>
          </p:cNvPr>
          <p:cNvSpPr>
            <a:spLocks noGrp="1"/>
          </p:cNvSpPr>
          <p:nvPr>
            <p:ph type="sldNum" sz="quarter" idx="12"/>
          </p:nvPr>
        </p:nvSpPr>
        <p:spPr/>
        <p:txBody>
          <a:bodyPr/>
          <a:lstStyle/>
          <a:p>
            <a:fld id="{C74828EF-72ED-4E1B-8A57-84D96E886074}" type="slidenum">
              <a:rPr lang="en-CA" smtClean="0"/>
              <a:t>‹#›</a:t>
            </a:fld>
            <a:endParaRPr lang="en-CA"/>
          </a:p>
        </p:txBody>
      </p:sp>
    </p:spTree>
    <p:extLst>
      <p:ext uri="{BB962C8B-B14F-4D97-AF65-F5344CB8AC3E}">
        <p14:creationId xmlns:p14="http://schemas.microsoft.com/office/powerpoint/2010/main" val="11933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A1634-6BFF-4FD0-231E-39DE3886EC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A0DD486-F006-859F-33C0-92E39B309C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61567D7-8C7A-B32B-3C32-72B98432F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5ABF51-FB9A-7437-9EBD-DF069653F88E}"/>
              </a:ext>
            </a:extLst>
          </p:cNvPr>
          <p:cNvSpPr>
            <a:spLocks noGrp="1"/>
          </p:cNvSpPr>
          <p:nvPr>
            <p:ph type="dt" sz="half" idx="10"/>
          </p:nvPr>
        </p:nvSpPr>
        <p:spPr/>
        <p:txBody>
          <a:bodyPr/>
          <a:lstStyle/>
          <a:p>
            <a:fld id="{40368AF8-754D-40B7-9B73-547ED8CD873D}" type="datetimeFigureOut">
              <a:rPr lang="en-CA" smtClean="0"/>
              <a:t>2022-06-08</a:t>
            </a:fld>
            <a:endParaRPr lang="en-CA"/>
          </a:p>
        </p:txBody>
      </p:sp>
      <p:sp>
        <p:nvSpPr>
          <p:cNvPr id="6" name="Footer Placeholder 5">
            <a:extLst>
              <a:ext uri="{FF2B5EF4-FFF2-40B4-BE49-F238E27FC236}">
                <a16:creationId xmlns:a16="http://schemas.microsoft.com/office/drawing/2014/main" id="{B9039356-D0B1-D2C4-6863-E9FC32EA977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76C1542-3E81-2DD8-C0D6-DBBF6B71690E}"/>
              </a:ext>
            </a:extLst>
          </p:cNvPr>
          <p:cNvSpPr>
            <a:spLocks noGrp="1"/>
          </p:cNvSpPr>
          <p:nvPr>
            <p:ph type="sldNum" sz="quarter" idx="12"/>
          </p:nvPr>
        </p:nvSpPr>
        <p:spPr/>
        <p:txBody>
          <a:bodyPr/>
          <a:lstStyle/>
          <a:p>
            <a:fld id="{C74828EF-72ED-4E1B-8A57-84D96E886074}" type="slidenum">
              <a:rPr lang="en-CA" smtClean="0"/>
              <a:t>‹#›</a:t>
            </a:fld>
            <a:endParaRPr lang="en-CA"/>
          </a:p>
        </p:txBody>
      </p:sp>
    </p:spTree>
    <p:extLst>
      <p:ext uri="{BB962C8B-B14F-4D97-AF65-F5344CB8AC3E}">
        <p14:creationId xmlns:p14="http://schemas.microsoft.com/office/powerpoint/2010/main" val="333175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8BB6-9AB8-259C-6BF4-041AC5A4C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DBC7F78-E3A8-FC11-266A-D99A2025F3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80EDFD2-C24E-9C23-F972-CCB56CE6F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962643-DC5B-626C-7EE1-5203FB6307AC}"/>
              </a:ext>
            </a:extLst>
          </p:cNvPr>
          <p:cNvSpPr>
            <a:spLocks noGrp="1"/>
          </p:cNvSpPr>
          <p:nvPr>
            <p:ph type="dt" sz="half" idx="10"/>
          </p:nvPr>
        </p:nvSpPr>
        <p:spPr/>
        <p:txBody>
          <a:bodyPr/>
          <a:lstStyle/>
          <a:p>
            <a:fld id="{40368AF8-754D-40B7-9B73-547ED8CD873D}" type="datetimeFigureOut">
              <a:rPr lang="en-CA" smtClean="0"/>
              <a:t>2022-06-08</a:t>
            </a:fld>
            <a:endParaRPr lang="en-CA"/>
          </a:p>
        </p:txBody>
      </p:sp>
      <p:sp>
        <p:nvSpPr>
          <p:cNvPr id="6" name="Footer Placeholder 5">
            <a:extLst>
              <a:ext uri="{FF2B5EF4-FFF2-40B4-BE49-F238E27FC236}">
                <a16:creationId xmlns:a16="http://schemas.microsoft.com/office/drawing/2014/main" id="{08D54278-40D2-F870-439F-F05D24B9BE5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629459B-7B87-454A-DD6D-2F9CFA48652E}"/>
              </a:ext>
            </a:extLst>
          </p:cNvPr>
          <p:cNvSpPr>
            <a:spLocks noGrp="1"/>
          </p:cNvSpPr>
          <p:nvPr>
            <p:ph type="sldNum" sz="quarter" idx="12"/>
          </p:nvPr>
        </p:nvSpPr>
        <p:spPr/>
        <p:txBody>
          <a:bodyPr/>
          <a:lstStyle/>
          <a:p>
            <a:fld id="{C74828EF-72ED-4E1B-8A57-84D96E886074}" type="slidenum">
              <a:rPr lang="en-CA" smtClean="0"/>
              <a:t>‹#›</a:t>
            </a:fld>
            <a:endParaRPr lang="en-CA"/>
          </a:p>
        </p:txBody>
      </p:sp>
    </p:spTree>
    <p:extLst>
      <p:ext uri="{BB962C8B-B14F-4D97-AF65-F5344CB8AC3E}">
        <p14:creationId xmlns:p14="http://schemas.microsoft.com/office/powerpoint/2010/main" val="199509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EDAE17-457C-52B4-678F-52E0BA386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978EFB9-D835-0895-B2E6-34FB1015E7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45CF43B-970C-E608-EC28-49210A10D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68AF8-754D-40B7-9B73-547ED8CD873D}" type="datetimeFigureOut">
              <a:rPr lang="en-CA" smtClean="0"/>
              <a:t>2022-06-08</a:t>
            </a:fld>
            <a:endParaRPr lang="en-CA"/>
          </a:p>
        </p:txBody>
      </p:sp>
      <p:sp>
        <p:nvSpPr>
          <p:cNvPr id="5" name="Footer Placeholder 4">
            <a:extLst>
              <a:ext uri="{FF2B5EF4-FFF2-40B4-BE49-F238E27FC236}">
                <a16:creationId xmlns:a16="http://schemas.microsoft.com/office/drawing/2014/main" id="{60BFC0A1-DDC1-D0B4-AB19-E27901AF43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3E282A5-7DD7-7FCB-9509-651AF40E2E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828EF-72ED-4E1B-8A57-84D96E886074}" type="slidenum">
              <a:rPr lang="en-CA" smtClean="0"/>
              <a:t>‹#›</a:t>
            </a:fld>
            <a:endParaRPr lang="en-CA"/>
          </a:p>
        </p:txBody>
      </p:sp>
    </p:spTree>
    <p:extLst>
      <p:ext uri="{BB962C8B-B14F-4D97-AF65-F5344CB8AC3E}">
        <p14:creationId xmlns:p14="http://schemas.microsoft.com/office/powerpoint/2010/main" val="1877537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8wY0LzYwRYs?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b1E-3Hb1-WA?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flickr.com/photos/bcgovphotos/49143729393"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d.libretexts.org/Bookshelves/Nursing/Book:_Leadership_and_Influencing_Change_in_Nursing_(Wagner)/10:_Common_Change_Theories_and_Application_to_Different_Nursing_Situations/10.07:_The_Medicine_Wheel_as_a_Change_Model"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zhVnWwzzeRE?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21728045@N08/35698097542/"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peigov/36579575933"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MxiYc7Kw25w?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LjT8WvuaFUE?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0066-D139-5443-0230-90AA71F1E1AE}"/>
              </a:ext>
            </a:extLst>
          </p:cNvPr>
          <p:cNvSpPr>
            <a:spLocks noGrp="1"/>
          </p:cNvSpPr>
          <p:nvPr>
            <p:ph type="ctrTitle"/>
          </p:nvPr>
        </p:nvSpPr>
        <p:spPr/>
        <p:txBody>
          <a:bodyPr>
            <a:normAutofit/>
          </a:bodyPr>
          <a:lstStyle/>
          <a:p>
            <a:r>
              <a:rPr kumimoji="0" lang="en-CA" sz="4000" b="0" i="0" u="none" strike="noStrike" kern="1200" cap="none" spc="0" normalizeH="0" baseline="0" noProof="0" dirty="0">
                <a:ln>
                  <a:noFill/>
                </a:ln>
                <a:solidFill>
                  <a:prstClr val="black"/>
                </a:solidFill>
                <a:effectLst/>
                <a:uLnTx/>
                <a:uFillTx/>
                <a:latin typeface="Calibri Light" panose="020F0302020204030204"/>
                <a:ea typeface="+mj-ea"/>
                <a:cs typeface="+mj-cs"/>
              </a:rPr>
              <a:t>Exploring Substance Use in Canada. A Curriculum for Social Service Workers</a:t>
            </a:r>
            <a:br>
              <a:rPr lang="en-CA" sz="6000" b="1" dirty="0">
                <a:latin typeface="+mj-lt"/>
              </a:rPr>
            </a:br>
            <a:endParaRPr lang="en-CA" dirty="0"/>
          </a:p>
        </p:txBody>
      </p:sp>
      <p:sp>
        <p:nvSpPr>
          <p:cNvPr id="3" name="Subtitle 2">
            <a:extLst>
              <a:ext uri="{FF2B5EF4-FFF2-40B4-BE49-F238E27FC236}">
                <a16:creationId xmlns:a16="http://schemas.microsoft.com/office/drawing/2014/main" id="{E31CF4F7-23EC-1C00-2114-2A2709D94238}"/>
              </a:ext>
            </a:extLst>
          </p:cNvPr>
          <p:cNvSpPr>
            <a:spLocks noGrp="1"/>
          </p:cNvSpPr>
          <p:nvPr>
            <p:ph type="subTitle" idx="1"/>
          </p:nvPr>
        </p:nvSpPr>
        <p:spPr>
          <a:xfrm>
            <a:off x="0" y="3602038"/>
            <a:ext cx="12192000" cy="1655762"/>
          </a:xfrm>
        </p:spPr>
        <p:txBody>
          <a:bodyPr>
            <a:normAutofit/>
          </a:bodyPr>
          <a:lstStyle/>
          <a:p>
            <a:r>
              <a:rPr lang="en-US" sz="4800" dirty="0"/>
              <a:t>Chapter 8: Treatment Approaches</a:t>
            </a:r>
          </a:p>
          <a:p>
            <a:endParaRPr lang="en-CA" sz="4800" dirty="0"/>
          </a:p>
        </p:txBody>
      </p:sp>
    </p:spTree>
    <p:extLst>
      <p:ext uri="{BB962C8B-B14F-4D97-AF65-F5344CB8AC3E}">
        <p14:creationId xmlns:p14="http://schemas.microsoft.com/office/powerpoint/2010/main" val="140062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AEF6CD3-8BCD-3E1F-9B88-4739199D82FC}"/>
              </a:ext>
            </a:extLst>
          </p:cNvPr>
          <p:cNvSpPr>
            <a:spLocks noGrp="1"/>
          </p:cNvSpPr>
          <p:nvPr>
            <p:ph type="title"/>
          </p:nvPr>
        </p:nvSpPr>
        <p:spPr>
          <a:xfrm>
            <a:off x="1139044" y="2090114"/>
            <a:ext cx="3382890" cy="2481886"/>
          </a:xfrm>
        </p:spPr>
        <p:txBody>
          <a:bodyPr>
            <a:normAutofit/>
          </a:bodyPr>
          <a:lstStyle/>
          <a:p>
            <a:pPr algn="ctr"/>
            <a:r>
              <a:rPr lang="en-CA" dirty="0"/>
              <a:t>Medication Assisted Treatment</a:t>
            </a:r>
            <a:endParaRPr lang="en-CA"/>
          </a:p>
        </p:txBody>
      </p:sp>
      <p:sp>
        <p:nvSpPr>
          <p:cNvPr id="3" name="Content Placeholder 2">
            <a:extLst>
              <a:ext uri="{FF2B5EF4-FFF2-40B4-BE49-F238E27FC236}">
                <a16:creationId xmlns:a16="http://schemas.microsoft.com/office/drawing/2014/main" id="{A5BA3B05-CE28-F7B0-DD09-BF8D67B95281}"/>
              </a:ext>
            </a:extLst>
          </p:cNvPr>
          <p:cNvSpPr>
            <a:spLocks noGrp="1"/>
          </p:cNvSpPr>
          <p:nvPr>
            <p:ph idx="1"/>
          </p:nvPr>
        </p:nvSpPr>
        <p:spPr>
          <a:xfrm>
            <a:off x="5285014" y="964850"/>
            <a:ext cx="6068786" cy="4928300"/>
          </a:xfrm>
        </p:spPr>
        <p:txBody>
          <a:bodyPr anchor="ctr">
            <a:normAutofit lnSpcReduction="10000"/>
          </a:bodyPr>
          <a:lstStyle/>
          <a:p>
            <a:r>
              <a:rPr lang="en-US" sz="1700" dirty="0"/>
              <a:t>The Providence Health Clinic in Vancouver recognized that the continued use of heroin can be fatal if not treated (McLellan et al., 2000) and began working with a small number of individuals who had an opiate use disorder.  </a:t>
            </a:r>
          </a:p>
          <a:p>
            <a:r>
              <a:rPr lang="en-US" sz="1700" dirty="0"/>
              <a:t>They developed SALOME, a prescribed heroin project or heroin assisted treatment (HAT).  </a:t>
            </a:r>
          </a:p>
          <a:p>
            <a:r>
              <a:rPr lang="en-US" sz="1700" dirty="0"/>
              <a:t>SALOME developed out of the NAOMI project, North America’s first HAT program, an initiative between the US and Canada in the 1990’s (</a:t>
            </a:r>
            <a:r>
              <a:rPr lang="en-US" sz="1700" dirty="0" err="1"/>
              <a:t>Garty</a:t>
            </a:r>
            <a:r>
              <a:rPr lang="en-US" sz="1700" dirty="0"/>
              <a:t> et al., 2009).  </a:t>
            </a:r>
          </a:p>
          <a:p>
            <a:r>
              <a:rPr lang="en-US" sz="1700" dirty="0"/>
              <a:t>These projects were breaking new ground as well as challenging ideologies about substance use.  </a:t>
            </a:r>
          </a:p>
          <a:p>
            <a:r>
              <a:rPr lang="en-US" sz="1700" dirty="0"/>
              <a:t>Both NAOMI and SALOME were challenged by previous federal Governments; however, the Providence Health Clinic challenged those decisions and became the only clinic in North America to “provide medical grade heroin and hydromorphone within a supervised clinical setting to chronic substance use patients” (Providence Health Clinic, 2021, para. 1).</a:t>
            </a:r>
          </a:p>
          <a:p>
            <a:r>
              <a:rPr lang="en-US" sz="1700" dirty="0"/>
              <a:t>This approach to treating substance use allowed individuals, in partnership with their healthcare provider, to manage their substance use like a chronic illness.</a:t>
            </a:r>
            <a:endParaRPr lang="en-CA" sz="1700" dirty="0"/>
          </a:p>
        </p:txBody>
      </p:sp>
    </p:spTree>
    <p:extLst>
      <p:ext uri="{BB962C8B-B14F-4D97-AF65-F5344CB8AC3E}">
        <p14:creationId xmlns:p14="http://schemas.microsoft.com/office/powerpoint/2010/main" val="260131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4C48-8BCF-B754-95E4-9141C252D384}"/>
              </a:ext>
            </a:extLst>
          </p:cNvPr>
          <p:cNvSpPr>
            <a:spLocks noGrp="1"/>
          </p:cNvSpPr>
          <p:nvPr>
            <p:ph type="title"/>
          </p:nvPr>
        </p:nvSpPr>
        <p:spPr/>
        <p:txBody>
          <a:bodyPr/>
          <a:lstStyle/>
          <a:p>
            <a:r>
              <a:rPr lang="en-CA" dirty="0"/>
              <a:t>Salome Patient Experience Video</a:t>
            </a:r>
          </a:p>
        </p:txBody>
      </p:sp>
      <p:pic>
        <p:nvPicPr>
          <p:cNvPr id="4" name="Online Media 3" title="SALOME Patient Experience Video">
            <a:hlinkClick r:id="" action="ppaction://media"/>
            <a:extLst>
              <a:ext uri="{FF2B5EF4-FFF2-40B4-BE49-F238E27FC236}">
                <a16:creationId xmlns:a16="http://schemas.microsoft.com/office/drawing/2014/main" id="{07A452D3-25EA-C693-842A-E09AD072CDAD}"/>
              </a:ext>
            </a:extLst>
          </p:cNvPr>
          <p:cNvPicPr>
            <a:picLocks noGrp="1" noRot="1" noChangeAspect="1"/>
          </p:cNvPicPr>
          <p:nvPr>
            <p:ph idx="1"/>
            <a:videoFile r:link="rId1"/>
          </p:nvPr>
        </p:nvPicPr>
        <p:blipFill>
          <a:blip r:embed="rId3"/>
          <a:stretch>
            <a:fillRect/>
          </a:stretch>
        </p:blipFill>
        <p:spPr>
          <a:xfrm>
            <a:off x="556591" y="1825625"/>
            <a:ext cx="11078818" cy="4667250"/>
          </a:xfrm>
          <a:prstGeom prst="rect">
            <a:avLst/>
          </a:prstGeom>
        </p:spPr>
      </p:pic>
      <p:sp>
        <p:nvSpPr>
          <p:cNvPr id="6" name="TextBox 5">
            <a:extLst>
              <a:ext uri="{FF2B5EF4-FFF2-40B4-BE49-F238E27FC236}">
                <a16:creationId xmlns:a16="http://schemas.microsoft.com/office/drawing/2014/main" id="{4962E4A1-4345-733E-911D-06B91739DBA1}"/>
              </a:ext>
            </a:extLst>
          </p:cNvPr>
          <p:cNvSpPr txBox="1"/>
          <p:nvPr/>
        </p:nvSpPr>
        <p:spPr>
          <a:xfrm>
            <a:off x="556591" y="1825625"/>
            <a:ext cx="6096000" cy="369332"/>
          </a:xfrm>
          <a:prstGeom prst="rect">
            <a:avLst/>
          </a:prstGeom>
          <a:noFill/>
        </p:spPr>
        <p:txBody>
          <a:bodyPr wrap="square">
            <a:spAutoFit/>
          </a:bodyPr>
          <a:lstStyle/>
          <a:p>
            <a:r>
              <a:rPr lang="en-CA" dirty="0"/>
              <a:t>https://youtu.be/8wY0LzYwRYs</a:t>
            </a:r>
          </a:p>
        </p:txBody>
      </p:sp>
      <p:sp>
        <p:nvSpPr>
          <p:cNvPr id="8" name="TextBox 7">
            <a:extLst>
              <a:ext uri="{FF2B5EF4-FFF2-40B4-BE49-F238E27FC236}">
                <a16:creationId xmlns:a16="http://schemas.microsoft.com/office/drawing/2014/main" id="{813B2F41-A3DA-1B07-2471-F58E16C10B1A}"/>
              </a:ext>
            </a:extLst>
          </p:cNvPr>
          <p:cNvSpPr txBox="1"/>
          <p:nvPr/>
        </p:nvSpPr>
        <p:spPr>
          <a:xfrm>
            <a:off x="556591" y="6443146"/>
            <a:ext cx="6096000" cy="369332"/>
          </a:xfrm>
          <a:prstGeom prst="rect">
            <a:avLst/>
          </a:prstGeom>
          <a:noFill/>
        </p:spPr>
        <p:txBody>
          <a:bodyPr wrap="square">
            <a:spAutoFit/>
          </a:bodyPr>
          <a:lstStyle/>
          <a:p>
            <a:r>
              <a:rPr lang="en-CA" dirty="0"/>
              <a:t>(Providence Health Vancouver, 2016).</a:t>
            </a:r>
          </a:p>
        </p:txBody>
      </p:sp>
    </p:spTree>
    <p:extLst>
      <p:ext uri="{BB962C8B-B14F-4D97-AF65-F5344CB8AC3E}">
        <p14:creationId xmlns:p14="http://schemas.microsoft.com/office/powerpoint/2010/main" val="100910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FCE5506C-2D13-2A01-4197-620129E893B4}"/>
              </a:ext>
            </a:extLst>
          </p:cNvPr>
          <p:cNvSpPr>
            <a:spLocks noGrp="1"/>
          </p:cNvSpPr>
          <p:nvPr>
            <p:ph type="title"/>
          </p:nvPr>
        </p:nvSpPr>
        <p:spPr>
          <a:xfrm>
            <a:off x="838200" y="713312"/>
            <a:ext cx="4038600" cy="5431376"/>
          </a:xfrm>
        </p:spPr>
        <p:txBody>
          <a:bodyPr>
            <a:normAutofit/>
          </a:bodyPr>
          <a:lstStyle/>
          <a:p>
            <a:r>
              <a:rPr lang="en-CA" dirty="0"/>
              <a:t>Drug Court Programs (DCP)</a:t>
            </a:r>
          </a:p>
        </p:txBody>
      </p:sp>
      <p:sp>
        <p:nvSpPr>
          <p:cNvPr id="3" name="Content Placeholder 2">
            <a:extLst>
              <a:ext uri="{FF2B5EF4-FFF2-40B4-BE49-F238E27FC236}">
                <a16:creationId xmlns:a16="http://schemas.microsoft.com/office/drawing/2014/main" id="{A0BBF4AC-D5EB-9F86-3EEF-77A2992AEF62}"/>
              </a:ext>
            </a:extLst>
          </p:cNvPr>
          <p:cNvSpPr>
            <a:spLocks noGrp="1"/>
          </p:cNvSpPr>
          <p:nvPr>
            <p:ph idx="1"/>
          </p:nvPr>
        </p:nvSpPr>
        <p:spPr>
          <a:xfrm>
            <a:off x="4729793" y="309489"/>
            <a:ext cx="7462207" cy="6857999"/>
          </a:xfrm>
        </p:spPr>
        <p:txBody>
          <a:bodyPr anchor="ctr">
            <a:normAutofit fontScale="92500" lnSpcReduction="10000"/>
          </a:bodyPr>
          <a:lstStyle/>
          <a:p>
            <a:r>
              <a:rPr lang="en-US" sz="1700" dirty="0"/>
              <a:t>According to the 2017 report on drug offences in Canada, over 95,000 people were charged with various drug offenses, many of which were related to cannabis (Boyd, 2017).  One way in which Nova Scotia has decided to tackle the issue of incarceration for substance related criminal activity is the creation of a Court Monitored Drug Treatment Program or Drug Court Program (DCP).  </a:t>
            </a:r>
          </a:p>
          <a:p>
            <a:r>
              <a:rPr lang="en-US" sz="1700" dirty="0"/>
              <a:t> “In 2015, the Mental Health Court Program partnered with the Nova Scotia Health Authority’s Opioid Treatment Program to introduce the Court Monitored Drug Treatment Program” (The Courts of Nova Scotia, n.d. para. 1).  The DCP offers “alternative criminal sentences for people charged with crimes directly related to their opioid addiction” (para. 1).</a:t>
            </a:r>
          </a:p>
          <a:p>
            <a:r>
              <a:rPr lang="en-US" sz="1700" dirty="0"/>
              <a:t>Drug Courts began in the United States, who were dealing with an unprecedented epidemic of substance use and incarceration as part of the war on drugs.  To deal with the issues facing the criminal justice system, DCP’s began to recognize the role of intersectionality in substance use and provided “expedited case processing, outpatient treatment, and support services (e.g., job placement and housing)” (</a:t>
            </a:r>
            <a:r>
              <a:rPr lang="en-US" sz="1700" dirty="0" err="1"/>
              <a:t>Lurigio</a:t>
            </a:r>
            <a:r>
              <a:rPr lang="en-US" sz="1700" dirty="0"/>
              <a:t>, 2008, p. 13). </a:t>
            </a:r>
          </a:p>
          <a:p>
            <a:r>
              <a:rPr lang="en-US" sz="1700" dirty="0"/>
              <a:t>Canada adopted its first drug court program in Toronto in 1998 (Government of Canada, 2021a).</a:t>
            </a:r>
          </a:p>
          <a:p>
            <a:r>
              <a:rPr lang="en-US" sz="1700" dirty="0"/>
              <a:t>The focus is the reduction of the number of individuals incarcerated for substance related crimes and addressing the substance use disorder as the main issue, rather than the crime itself.</a:t>
            </a:r>
          </a:p>
          <a:p>
            <a:r>
              <a:rPr lang="en-US" sz="1700" dirty="0"/>
              <a:t> DCP’s focus on access to treatment for offenders who meet criteria and provide an alternative to incarceration by offering an opportunity to complete a substance use treatment program (Government of Canada, 2021a).</a:t>
            </a:r>
          </a:p>
          <a:p>
            <a:r>
              <a:rPr lang="en-US" sz="1700" dirty="0"/>
              <a:t>The data on DCP’s is quite promising.  Regardless of the recidivism rates of the individuals who participated in a DCP, “the majority of them had achieved some quality-of-life improvements (e.g., no longer homeless, received several months of addiction treatment and were connected to social supports within the community)” (Government of Canada, 2021a, para. 18).</a:t>
            </a:r>
          </a:p>
          <a:p>
            <a:endParaRPr lang="en-US" sz="1100" dirty="0"/>
          </a:p>
        </p:txBody>
      </p:sp>
    </p:spTree>
    <p:extLst>
      <p:ext uri="{BB962C8B-B14F-4D97-AF65-F5344CB8AC3E}">
        <p14:creationId xmlns:p14="http://schemas.microsoft.com/office/powerpoint/2010/main" val="216155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472B590-6F7D-D7AA-541E-58F2CDDF23F2}"/>
              </a:ext>
            </a:extLst>
          </p:cNvPr>
          <p:cNvSpPr>
            <a:spLocks noGrp="1"/>
          </p:cNvSpPr>
          <p:nvPr>
            <p:ph type="title"/>
          </p:nvPr>
        </p:nvSpPr>
        <p:spPr>
          <a:xfrm>
            <a:off x="1139044" y="2090114"/>
            <a:ext cx="3382890" cy="2481886"/>
          </a:xfrm>
        </p:spPr>
        <p:txBody>
          <a:bodyPr>
            <a:normAutofit/>
          </a:bodyPr>
          <a:lstStyle/>
          <a:p>
            <a:pPr algn="ctr"/>
            <a:r>
              <a:rPr lang="en-CA" dirty="0"/>
              <a:t>Peer Support</a:t>
            </a:r>
          </a:p>
        </p:txBody>
      </p:sp>
      <p:sp>
        <p:nvSpPr>
          <p:cNvPr id="3" name="Content Placeholder 2">
            <a:extLst>
              <a:ext uri="{FF2B5EF4-FFF2-40B4-BE49-F238E27FC236}">
                <a16:creationId xmlns:a16="http://schemas.microsoft.com/office/drawing/2014/main" id="{18BB16B0-A95A-F235-4576-B0DCF824D40D}"/>
              </a:ext>
            </a:extLst>
          </p:cNvPr>
          <p:cNvSpPr>
            <a:spLocks noGrp="1"/>
          </p:cNvSpPr>
          <p:nvPr>
            <p:ph idx="1"/>
          </p:nvPr>
        </p:nvSpPr>
        <p:spPr>
          <a:xfrm>
            <a:off x="4823791" y="-357809"/>
            <a:ext cx="6530009" cy="7215809"/>
          </a:xfrm>
        </p:spPr>
        <p:txBody>
          <a:bodyPr anchor="ctr">
            <a:normAutofit fontScale="92500" lnSpcReduction="20000"/>
          </a:bodyPr>
          <a:lstStyle/>
          <a:p>
            <a:endParaRPr lang="en-US" sz="1400" dirty="0"/>
          </a:p>
          <a:p>
            <a:r>
              <a:rPr lang="en-US" sz="1800" dirty="0"/>
              <a:t>“Peer support can be defined as the process of giving and receiving nonprofessional, nonclinical assistance from individuals with similar conditions or circumstances to achieve long-term recovery from psychiatric, alcohol, and/or other drug-related problems” (Tracy &amp; Wallace, 2016, p. 165). </a:t>
            </a:r>
          </a:p>
          <a:p>
            <a:r>
              <a:rPr lang="en-US" sz="1800" dirty="0"/>
              <a:t>Peer support plays a role at all stages of substance use.  It can happen with individuals starting their substance use and can move through all the way to recovery; there is significant value in peer support among individuals who use substances (Tracy et al., 2016, Boisvert et al., 2008, Kelly et al., 2017).</a:t>
            </a:r>
          </a:p>
          <a:p>
            <a:r>
              <a:rPr lang="en-US" sz="1800" dirty="0"/>
              <a:t>Informal peer support may take place in a situation where someone who uses substances is increasing their use and injecting for the first time.  They may be guided by someone who knows how to inject properly and safely, offering clean supplies and ensuring the person tests their substance and does not use too much, putting them at risk of overdose.  This is called informal peer support, peer helping or natural helping. </a:t>
            </a:r>
          </a:p>
          <a:p>
            <a:r>
              <a:rPr lang="en-US" sz="1800" dirty="0"/>
              <a:t>Peer helpers try to dissuade people from starting to inject, act as first responders for overdoses, test drug potency, administer first aid, share prescription drugs such as antibiotics, offer temporary housing, counsel on emotional/psychological issues, and support those who are striving to reduce their drug consumption. (</a:t>
            </a:r>
            <a:r>
              <a:rPr lang="en-US" sz="1800" dirty="0" err="1"/>
              <a:t>Dechman</a:t>
            </a:r>
            <a:r>
              <a:rPr lang="en-US" sz="1800" dirty="0"/>
              <a:t>, 2015, p. 497)</a:t>
            </a:r>
          </a:p>
          <a:p>
            <a:r>
              <a:rPr lang="en-US" sz="1800" dirty="0"/>
              <a:t>Formal peer support may be provided through organizations like 12-step programs including Alcoholics Anonymous and Narcotics Anonymous.</a:t>
            </a:r>
          </a:p>
          <a:p>
            <a:r>
              <a:rPr lang="en-US" sz="1800" dirty="0"/>
              <a:t>In Nova Scotia formal peer support can also be provided by Nova Scotia health through Mental Health Innovations, offering support for transitioning from an in-patient to an outpatient setting (Mental Health Innovations, n.d.). </a:t>
            </a:r>
          </a:p>
        </p:txBody>
      </p:sp>
    </p:spTree>
    <p:extLst>
      <p:ext uri="{BB962C8B-B14F-4D97-AF65-F5344CB8AC3E}">
        <p14:creationId xmlns:p14="http://schemas.microsoft.com/office/powerpoint/2010/main" val="91840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47B68A-3558-B747-7FEF-346C2028C391}"/>
              </a:ext>
            </a:extLst>
          </p:cNvPr>
          <p:cNvSpPr txBox="1"/>
          <p:nvPr/>
        </p:nvSpPr>
        <p:spPr>
          <a:xfrm>
            <a:off x="129209" y="335845"/>
            <a:ext cx="11946834" cy="6155531"/>
          </a:xfrm>
          <a:prstGeom prst="rect">
            <a:avLst/>
          </a:prstGeom>
          <a:noFill/>
        </p:spPr>
        <p:txBody>
          <a:bodyPr wrap="square">
            <a:spAutoFit/>
          </a:bodyPr>
          <a:lstStyle/>
          <a:p>
            <a:pPr algn="ctr"/>
            <a:r>
              <a:rPr lang="en-US" b="1" i="0" dirty="0">
                <a:solidFill>
                  <a:srgbClr val="000000"/>
                </a:solidFill>
                <a:effectLst/>
                <a:latin typeface="Helvetica" panose="020B0604020202020204" pitchFamily="34" charset="0"/>
              </a:rPr>
              <a:t>Principles of Effective Treatment</a:t>
            </a:r>
            <a:endParaRPr lang="en-US" b="0" i="0" dirty="0">
              <a:solidFill>
                <a:srgbClr val="000000"/>
              </a:solidFill>
              <a:effectLst/>
              <a:latin typeface="Helvetica" panose="020B0604020202020204" pitchFamily="34" charset="0"/>
            </a:endParaRPr>
          </a:p>
          <a:p>
            <a:pPr algn="l"/>
            <a:r>
              <a:rPr lang="en-US" b="0" i="0" dirty="0">
                <a:solidFill>
                  <a:srgbClr val="000000"/>
                </a:solidFill>
                <a:effectLst/>
                <a:latin typeface="Times New Roman" panose="02020603050405020304" pitchFamily="18" charset="0"/>
              </a:rPr>
              <a:t>The following key principles should form the basis of any effective treatment program:</a:t>
            </a:r>
          </a:p>
          <a:p>
            <a:pPr algn="l"/>
            <a:endParaRPr lang="en-US"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sz="2000" b="0" i="0" dirty="0">
                <a:solidFill>
                  <a:srgbClr val="000000"/>
                </a:solidFill>
                <a:effectLst/>
                <a:latin typeface="Times New Roman" panose="02020603050405020304" pitchFamily="18" charset="0"/>
              </a:rPr>
              <a:t>Substance use disorders are complex.</a:t>
            </a:r>
          </a:p>
          <a:p>
            <a:pPr algn="l">
              <a:buFont typeface="Arial" panose="020B0604020202020204" pitchFamily="34" charset="0"/>
              <a:buChar char="•"/>
            </a:pPr>
            <a:r>
              <a:rPr lang="en-US" sz="2000" b="0" i="0" dirty="0">
                <a:solidFill>
                  <a:srgbClr val="000000"/>
                </a:solidFill>
                <a:effectLst/>
                <a:latin typeface="Times New Roman" panose="02020603050405020304" pitchFamily="18" charset="0"/>
              </a:rPr>
              <a:t>No single treatment is right for everyone.</a:t>
            </a:r>
          </a:p>
          <a:p>
            <a:pPr algn="l">
              <a:buFont typeface="Arial" panose="020B0604020202020204" pitchFamily="34" charset="0"/>
              <a:buChar char="•"/>
            </a:pPr>
            <a:r>
              <a:rPr lang="en-US" sz="2000" b="0" i="0" dirty="0">
                <a:solidFill>
                  <a:srgbClr val="000000"/>
                </a:solidFill>
                <a:effectLst/>
                <a:latin typeface="Times New Roman" panose="02020603050405020304" pitchFamily="18" charset="0"/>
              </a:rPr>
              <a:t>People need to have quick access to treatment.</a:t>
            </a:r>
          </a:p>
          <a:p>
            <a:pPr algn="l">
              <a:buFont typeface="Arial" panose="020B0604020202020204" pitchFamily="34" charset="0"/>
              <a:buChar char="•"/>
            </a:pPr>
            <a:r>
              <a:rPr lang="en-US" sz="2000" b="0" i="0" dirty="0">
                <a:solidFill>
                  <a:srgbClr val="000000"/>
                </a:solidFill>
                <a:effectLst/>
                <a:latin typeface="Times New Roman" panose="02020603050405020304" pitchFamily="18" charset="0"/>
              </a:rPr>
              <a:t>Effective treatment addresses all of the individuals needs, not just their substance use.</a:t>
            </a:r>
          </a:p>
          <a:p>
            <a:pPr algn="l">
              <a:buFont typeface="Arial" panose="020B0604020202020204" pitchFamily="34" charset="0"/>
              <a:buChar char="•"/>
            </a:pPr>
            <a:r>
              <a:rPr lang="en-US" sz="2000" b="0" i="0" dirty="0">
                <a:solidFill>
                  <a:srgbClr val="000000"/>
                </a:solidFill>
                <a:effectLst/>
                <a:latin typeface="Times New Roman" panose="02020603050405020304" pitchFamily="18" charset="0"/>
              </a:rPr>
              <a:t>Staying in treatment long enough is critical.</a:t>
            </a:r>
          </a:p>
          <a:p>
            <a:pPr algn="l">
              <a:buFont typeface="Arial" panose="020B0604020202020204" pitchFamily="34" charset="0"/>
              <a:buChar char="•"/>
            </a:pPr>
            <a:r>
              <a:rPr lang="en-US" sz="2000" b="0" i="0" dirty="0">
                <a:solidFill>
                  <a:srgbClr val="000000"/>
                </a:solidFill>
                <a:effectLst/>
                <a:latin typeface="Times New Roman" panose="02020603050405020304" pitchFamily="18" charset="0"/>
              </a:rPr>
              <a:t>Counselling and other </a:t>
            </a:r>
            <a:r>
              <a:rPr lang="en-US" sz="2000" b="0" i="0" dirty="0" err="1">
                <a:solidFill>
                  <a:srgbClr val="000000"/>
                </a:solidFill>
                <a:effectLst/>
                <a:latin typeface="Times New Roman" panose="02020603050405020304" pitchFamily="18" charset="0"/>
              </a:rPr>
              <a:t>behavioural</a:t>
            </a:r>
            <a:r>
              <a:rPr lang="en-US" sz="2000" b="0" i="0" dirty="0">
                <a:solidFill>
                  <a:srgbClr val="000000"/>
                </a:solidFill>
                <a:effectLst/>
                <a:latin typeface="Times New Roman" panose="02020603050405020304" pitchFamily="18" charset="0"/>
              </a:rPr>
              <a:t> therapies are the most commonly used forms of treatment.</a:t>
            </a:r>
          </a:p>
          <a:p>
            <a:pPr algn="l">
              <a:buFont typeface="Arial" panose="020B0604020202020204" pitchFamily="34" charset="0"/>
              <a:buChar char="•"/>
            </a:pPr>
            <a:r>
              <a:rPr lang="en-US" sz="2000" b="0" i="0" dirty="0">
                <a:solidFill>
                  <a:srgbClr val="000000"/>
                </a:solidFill>
                <a:effectLst/>
                <a:latin typeface="Times New Roman" panose="02020603050405020304" pitchFamily="18" charset="0"/>
              </a:rPr>
              <a:t>Medications can be an important part of treatment, especially when combined with </a:t>
            </a:r>
            <a:r>
              <a:rPr lang="en-US" sz="2000" b="0" i="0" dirty="0" err="1">
                <a:solidFill>
                  <a:srgbClr val="000000"/>
                </a:solidFill>
                <a:effectLst/>
                <a:latin typeface="Times New Roman" panose="02020603050405020304" pitchFamily="18" charset="0"/>
              </a:rPr>
              <a:t>behavioural</a:t>
            </a:r>
            <a:r>
              <a:rPr lang="en-US" sz="2000" b="0" i="0" dirty="0">
                <a:solidFill>
                  <a:srgbClr val="000000"/>
                </a:solidFill>
                <a:effectLst/>
                <a:latin typeface="Times New Roman" panose="02020603050405020304" pitchFamily="18" charset="0"/>
              </a:rPr>
              <a:t> therapies.</a:t>
            </a:r>
          </a:p>
          <a:p>
            <a:pPr algn="l">
              <a:buFont typeface="Arial" panose="020B0604020202020204" pitchFamily="34" charset="0"/>
              <a:buChar char="•"/>
            </a:pPr>
            <a:r>
              <a:rPr lang="en-US" sz="2000" b="0" i="0" dirty="0">
                <a:solidFill>
                  <a:srgbClr val="000000"/>
                </a:solidFill>
                <a:effectLst/>
                <a:latin typeface="Times New Roman" panose="02020603050405020304" pitchFamily="18" charset="0"/>
              </a:rPr>
              <a:t>Treatment plans must be reviewed often and modified to fit the individuals changing needs.</a:t>
            </a:r>
          </a:p>
          <a:p>
            <a:pPr algn="l">
              <a:buFont typeface="Arial" panose="020B0604020202020204" pitchFamily="34" charset="0"/>
              <a:buChar char="•"/>
            </a:pPr>
            <a:r>
              <a:rPr lang="en-US" sz="2000" b="0" i="0" dirty="0">
                <a:solidFill>
                  <a:srgbClr val="000000"/>
                </a:solidFill>
                <a:effectLst/>
                <a:latin typeface="Times New Roman" panose="02020603050405020304" pitchFamily="18" charset="0"/>
              </a:rPr>
              <a:t>Treatment should address other possible mental health disorders.</a:t>
            </a:r>
          </a:p>
          <a:p>
            <a:pPr algn="l">
              <a:buFont typeface="Arial" panose="020B0604020202020204" pitchFamily="34" charset="0"/>
              <a:buChar char="•"/>
            </a:pPr>
            <a:r>
              <a:rPr lang="en-US" sz="2000" b="0" i="0" dirty="0">
                <a:solidFill>
                  <a:srgbClr val="000000"/>
                </a:solidFill>
                <a:effectLst/>
                <a:latin typeface="Times New Roman" panose="02020603050405020304" pitchFamily="18" charset="0"/>
              </a:rPr>
              <a:t>Treatment should address the social determinants of health.</a:t>
            </a:r>
          </a:p>
          <a:p>
            <a:pPr algn="l">
              <a:buFont typeface="Arial" panose="020B0604020202020204" pitchFamily="34" charset="0"/>
              <a:buChar char="•"/>
            </a:pPr>
            <a:r>
              <a:rPr lang="en-US" sz="2000" b="0" i="0" dirty="0">
                <a:solidFill>
                  <a:srgbClr val="000000"/>
                </a:solidFill>
                <a:effectLst/>
                <a:latin typeface="Times New Roman" panose="02020603050405020304" pitchFamily="18" charset="0"/>
              </a:rPr>
              <a:t>Medically assisted withdrawal is only the first stage of treatment.</a:t>
            </a:r>
          </a:p>
          <a:p>
            <a:pPr algn="l">
              <a:buFont typeface="Arial" panose="020B0604020202020204" pitchFamily="34" charset="0"/>
              <a:buChar char="•"/>
            </a:pPr>
            <a:r>
              <a:rPr lang="en-US" sz="2000" b="0" i="0" dirty="0">
                <a:solidFill>
                  <a:srgbClr val="000000"/>
                </a:solidFill>
                <a:effectLst/>
                <a:latin typeface="Times New Roman" panose="02020603050405020304" pitchFamily="18" charset="0"/>
              </a:rPr>
              <a:t>Substance use during treatment must be monitored continuously, to prevent overdose.</a:t>
            </a:r>
          </a:p>
          <a:p>
            <a:pPr algn="l">
              <a:buFont typeface="Arial" panose="020B0604020202020204" pitchFamily="34" charset="0"/>
              <a:buChar char="•"/>
            </a:pPr>
            <a:r>
              <a:rPr lang="en-US" sz="2000" b="0" i="0" dirty="0">
                <a:solidFill>
                  <a:srgbClr val="000000"/>
                </a:solidFill>
                <a:effectLst/>
                <a:latin typeface="Times New Roman" panose="02020603050405020304" pitchFamily="18" charset="0"/>
              </a:rPr>
              <a:t>Treatment programs should encourage individuals to test for HIV, hepatitis B and C, tuberculosis, and other blood borne illnesses as well as sexually transmitted infections if they engage in risky </a:t>
            </a:r>
            <a:r>
              <a:rPr lang="en-US" sz="2000" b="0" i="0" dirty="0" err="1">
                <a:solidFill>
                  <a:srgbClr val="000000"/>
                </a:solidFill>
                <a:effectLst/>
                <a:latin typeface="Times New Roman" panose="02020603050405020304" pitchFamily="18" charset="0"/>
              </a:rPr>
              <a:t>behaviours</a:t>
            </a:r>
            <a:r>
              <a:rPr lang="en-US" sz="2000" b="0" i="0" dirty="0">
                <a:solidFill>
                  <a:srgbClr val="000000"/>
                </a:solidFill>
                <a:effectLst/>
                <a:latin typeface="Times New Roman" panose="02020603050405020304" pitchFamily="18" charset="0"/>
              </a:rPr>
              <a:t>.  This way individuals will have a more complete picture of their health.</a:t>
            </a:r>
          </a:p>
          <a:p>
            <a:pPr algn="l">
              <a:buFont typeface="Arial" panose="020B0604020202020204" pitchFamily="34" charset="0"/>
              <a:buChar char="•"/>
            </a:pPr>
            <a:r>
              <a:rPr lang="en-US" sz="2000" b="0" i="0" dirty="0">
                <a:solidFill>
                  <a:srgbClr val="000000"/>
                </a:solidFill>
                <a:effectLst/>
                <a:latin typeface="Times New Roman" panose="02020603050405020304" pitchFamily="18" charset="0"/>
              </a:rPr>
              <a:t>Treatment programs should teach individuals about steps they can take to reduce their risk of these illnesses (harm reduction) (Schwab, 2021).</a:t>
            </a:r>
          </a:p>
        </p:txBody>
      </p:sp>
    </p:spTree>
    <p:extLst>
      <p:ext uri="{BB962C8B-B14F-4D97-AF65-F5344CB8AC3E}">
        <p14:creationId xmlns:p14="http://schemas.microsoft.com/office/powerpoint/2010/main" val="3713621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71E00-D127-064A-31B5-B9AA2498CF86}"/>
              </a:ext>
            </a:extLst>
          </p:cNvPr>
          <p:cNvSpPr>
            <a:spLocks noGrp="1"/>
          </p:cNvSpPr>
          <p:nvPr>
            <p:ph type="title"/>
          </p:nvPr>
        </p:nvSpPr>
        <p:spPr>
          <a:xfrm>
            <a:off x="643470" y="640822"/>
            <a:ext cx="3418659" cy="5583148"/>
          </a:xfrm>
        </p:spPr>
        <p:txBody>
          <a:bodyPr anchor="ctr">
            <a:normAutofit/>
          </a:bodyPr>
          <a:lstStyle/>
          <a:p>
            <a:r>
              <a:rPr lang="en-US" sz="4600" dirty="0"/>
              <a:t> Substance Use and treatment in Indigenous Communities </a:t>
            </a:r>
            <a:endParaRPr lang="en-CA" sz="46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9351E7D-0348-8413-7BE4-116CB1D43736}"/>
              </a:ext>
            </a:extLst>
          </p:cNvPr>
          <p:cNvGraphicFramePr>
            <a:graphicFrameLocks noGrp="1"/>
          </p:cNvGraphicFramePr>
          <p:nvPr>
            <p:ph idx="1"/>
            <p:extLst>
              <p:ext uri="{D42A27DB-BD31-4B8C-83A1-F6EECF244321}">
                <p14:modId xmlns:p14="http://schemas.microsoft.com/office/powerpoint/2010/main" val="203210790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5785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1501-717F-5012-B68D-7124BE486AF5}"/>
              </a:ext>
            </a:extLst>
          </p:cNvPr>
          <p:cNvSpPr>
            <a:spLocks noGrp="1"/>
          </p:cNvSpPr>
          <p:nvPr>
            <p:ph type="title"/>
          </p:nvPr>
        </p:nvSpPr>
        <p:spPr/>
        <p:txBody>
          <a:bodyPr/>
          <a:lstStyle/>
          <a:p>
            <a:r>
              <a:rPr lang="en-CA" dirty="0"/>
              <a:t>What Non-Indigenous Canadians Need To Know</a:t>
            </a:r>
          </a:p>
        </p:txBody>
      </p:sp>
      <p:pic>
        <p:nvPicPr>
          <p:cNvPr id="4" name="Online Media 3" title="What non-Indigenous Canadians need to know">
            <a:hlinkClick r:id="" action="ppaction://media"/>
            <a:extLst>
              <a:ext uri="{FF2B5EF4-FFF2-40B4-BE49-F238E27FC236}">
                <a16:creationId xmlns:a16="http://schemas.microsoft.com/office/drawing/2014/main" id="{E3B2C955-B1A5-4868-6BF3-63B6B474756A}"/>
              </a:ext>
            </a:extLst>
          </p:cNvPr>
          <p:cNvPicPr>
            <a:picLocks noGrp="1" noRot="1" noChangeAspect="1"/>
          </p:cNvPicPr>
          <p:nvPr>
            <p:ph idx="1"/>
            <a:videoFile r:link="rId1"/>
          </p:nvPr>
        </p:nvPicPr>
        <p:blipFill>
          <a:blip r:embed="rId3"/>
          <a:stretch>
            <a:fillRect/>
          </a:stretch>
        </p:blipFill>
        <p:spPr>
          <a:xfrm>
            <a:off x="304800" y="1550504"/>
            <a:ext cx="11049000" cy="4837044"/>
          </a:xfrm>
          <a:prstGeom prst="rect">
            <a:avLst/>
          </a:prstGeom>
        </p:spPr>
      </p:pic>
      <p:sp>
        <p:nvSpPr>
          <p:cNvPr id="6" name="TextBox 5">
            <a:extLst>
              <a:ext uri="{FF2B5EF4-FFF2-40B4-BE49-F238E27FC236}">
                <a16:creationId xmlns:a16="http://schemas.microsoft.com/office/drawing/2014/main" id="{A841FA80-D177-AF04-B696-DD6F26754B5F}"/>
              </a:ext>
            </a:extLst>
          </p:cNvPr>
          <p:cNvSpPr txBox="1"/>
          <p:nvPr/>
        </p:nvSpPr>
        <p:spPr>
          <a:xfrm>
            <a:off x="304800" y="1550504"/>
            <a:ext cx="6096000" cy="369332"/>
          </a:xfrm>
          <a:prstGeom prst="rect">
            <a:avLst/>
          </a:prstGeom>
          <a:noFill/>
        </p:spPr>
        <p:txBody>
          <a:bodyPr wrap="square">
            <a:spAutoFit/>
          </a:bodyPr>
          <a:lstStyle/>
          <a:p>
            <a:r>
              <a:rPr lang="en-CA" dirty="0"/>
              <a:t>https://youtu.be/b1E-3Hb1-WA</a:t>
            </a:r>
          </a:p>
        </p:txBody>
      </p:sp>
      <p:sp>
        <p:nvSpPr>
          <p:cNvPr id="8" name="TextBox 7">
            <a:extLst>
              <a:ext uri="{FF2B5EF4-FFF2-40B4-BE49-F238E27FC236}">
                <a16:creationId xmlns:a16="http://schemas.microsoft.com/office/drawing/2014/main" id="{F43550F8-9D0D-D37D-3A68-882C44B69F6C}"/>
              </a:ext>
            </a:extLst>
          </p:cNvPr>
          <p:cNvSpPr txBox="1"/>
          <p:nvPr/>
        </p:nvSpPr>
        <p:spPr>
          <a:xfrm>
            <a:off x="251791" y="6387548"/>
            <a:ext cx="6096000" cy="369332"/>
          </a:xfrm>
          <a:prstGeom prst="rect">
            <a:avLst/>
          </a:prstGeom>
          <a:noFill/>
        </p:spPr>
        <p:txBody>
          <a:bodyPr wrap="square">
            <a:spAutoFit/>
          </a:bodyPr>
          <a:lstStyle/>
          <a:p>
            <a:r>
              <a:rPr lang="en-CA" dirty="0"/>
              <a:t>(Two Docs, 2019).</a:t>
            </a:r>
          </a:p>
        </p:txBody>
      </p:sp>
    </p:spTree>
    <p:extLst>
      <p:ext uri="{BB962C8B-B14F-4D97-AF65-F5344CB8AC3E}">
        <p14:creationId xmlns:p14="http://schemas.microsoft.com/office/powerpoint/2010/main" val="326120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02612-B941-3A44-C444-1D367CB9F7EC}"/>
              </a:ext>
            </a:extLst>
          </p:cNvPr>
          <p:cNvSpPr>
            <a:spLocks noGrp="1"/>
          </p:cNvSpPr>
          <p:nvPr>
            <p:ph type="title"/>
          </p:nvPr>
        </p:nvSpPr>
        <p:spPr>
          <a:xfrm>
            <a:off x="956826" y="1112969"/>
            <a:ext cx="3937298" cy="4166010"/>
          </a:xfrm>
        </p:spPr>
        <p:txBody>
          <a:bodyPr vert="horz" lIns="91440" tIns="45720" rIns="91440" bIns="45720" rtlCol="0" anchor="ctr">
            <a:normAutofit/>
          </a:bodyPr>
          <a:lstStyle/>
          <a:p>
            <a:r>
              <a:rPr lang="en-US" sz="2800" kern="1200">
                <a:solidFill>
                  <a:srgbClr val="FFFFFF"/>
                </a:solidFill>
                <a:latin typeface="+mj-lt"/>
                <a:ea typeface="+mj-ea"/>
                <a:cs typeface="+mj-cs"/>
              </a:rPr>
              <a:t>A Two Eyed Seeing Approach</a:t>
            </a:r>
            <a:br>
              <a:rPr lang="en-US" sz="2800" kern="1200">
                <a:solidFill>
                  <a:srgbClr val="FFFFFF"/>
                </a:solidFill>
                <a:latin typeface="+mj-lt"/>
                <a:ea typeface="+mj-ea"/>
                <a:cs typeface="+mj-cs"/>
              </a:rPr>
            </a:br>
            <a:r>
              <a:rPr lang="en-US" sz="2800" kern="1200">
                <a:solidFill>
                  <a:srgbClr val="FFFFFF"/>
                </a:solidFill>
                <a:latin typeface="+mj-lt"/>
                <a:ea typeface="+mj-ea"/>
                <a:cs typeface="+mj-cs"/>
              </a:rPr>
              <a:t>Culture is a foundation of Indigenous health, from prevention initiatives to healing from substance use and trauma (Chong et al., 2009).</a:t>
            </a:r>
            <a:br>
              <a:rPr lang="en-US" sz="2800" kern="1200">
                <a:solidFill>
                  <a:srgbClr val="FFFFFF"/>
                </a:solidFill>
                <a:latin typeface="+mj-lt"/>
                <a:ea typeface="+mj-ea"/>
                <a:cs typeface="+mj-cs"/>
              </a:rPr>
            </a:br>
            <a:endParaRPr lang="en-US" sz="2800" kern="1200">
              <a:solidFill>
                <a:srgbClr val="FFFFFF"/>
              </a:solidFill>
              <a:latin typeface="+mj-lt"/>
              <a:ea typeface="+mj-ea"/>
              <a:cs typeface="+mj-cs"/>
            </a:endParaRPr>
          </a:p>
        </p:txBody>
      </p:sp>
      <p:sp>
        <p:nvSpPr>
          <p:cNvPr id="29" name="Freeform: Shape 2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7F0915F9-0EF9-D460-4E43-2F36753CB5E4}"/>
              </a:ext>
            </a:extLst>
          </p:cNvPr>
          <p:cNvSpPr>
            <a:spLocks noGrp="1"/>
          </p:cNvSpPr>
          <p:nvPr>
            <p:ph sz="half" idx="1"/>
          </p:nvPr>
        </p:nvSpPr>
        <p:spPr>
          <a:xfrm>
            <a:off x="6096000" y="820880"/>
            <a:ext cx="5257799" cy="4889350"/>
          </a:xfrm>
        </p:spPr>
        <p:txBody>
          <a:bodyPr vert="horz" lIns="91440" tIns="45720" rIns="91440" bIns="45720" rtlCol="0" anchor="t">
            <a:normAutofit/>
          </a:bodyPr>
          <a:lstStyle/>
          <a:p>
            <a:pPr marL="0"/>
            <a:r>
              <a:rPr lang="en-US" sz="2400" dirty="0"/>
              <a:t>Some groups may solely use culture and traditional methods, some may use Western treatment and sometimes individuals and groups use a blending of the two.  This blending could be seen as utilizing a two-eyed seeing approach, a concept developed by Elder Albert Marshall which he suggested one uses the strengths of Indigenous knowledge and the strengths of Western knowledge so one may come to see the world more comprehensively and for the benefit of all (Institute for Integrative Science and Health, n.d.).</a:t>
            </a:r>
          </a:p>
        </p:txBody>
      </p:sp>
      <p:sp>
        <p:nvSpPr>
          <p:cNvPr id="35" name="Freeform: Shape 34">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05674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48039C-99C9-2FA4-1DCD-C1BB29818C08}"/>
              </a:ext>
            </a:extLst>
          </p:cNvPr>
          <p:cNvSpPr>
            <a:spLocks noGrp="1"/>
          </p:cNvSpPr>
          <p:nvPr>
            <p:ph type="title"/>
          </p:nvPr>
        </p:nvSpPr>
        <p:spPr>
          <a:xfrm>
            <a:off x="572493" y="238539"/>
            <a:ext cx="11018520" cy="1434415"/>
          </a:xfrm>
        </p:spPr>
        <p:txBody>
          <a:bodyPr anchor="b">
            <a:normAutofit/>
          </a:bodyPr>
          <a:lstStyle/>
          <a:p>
            <a:r>
              <a:rPr lang="en-CA" sz="5000"/>
              <a:t>Two Eyed Seeing Approach in Nova Scotia</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F61C36-879D-593D-B125-EA147461CE50}"/>
              </a:ext>
            </a:extLst>
          </p:cNvPr>
          <p:cNvSpPr>
            <a:spLocks noGrp="1"/>
          </p:cNvSpPr>
          <p:nvPr>
            <p:ph idx="1"/>
          </p:nvPr>
        </p:nvSpPr>
        <p:spPr>
          <a:xfrm>
            <a:off x="572493" y="2071316"/>
            <a:ext cx="6713552" cy="4119172"/>
          </a:xfrm>
        </p:spPr>
        <p:txBody>
          <a:bodyPr anchor="t">
            <a:normAutofit/>
          </a:bodyPr>
          <a:lstStyle/>
          <a:p>
            <a:pPr marL="0" indent="0">
              <a:buNone/>
            </a:pPr>
            <a:r>
              <a:rPr lang="en-US" sz="2200" dirty="0"/>
              <a:t>Services that use a two-eyed seeing approach in Nova Scotia are practiced at Eagle Nest Recovery House in </a:t>
            </a:r>
            <a:r>
              <a:rPr lang="en-US" sz="2200"/>
              <a:t>Sipekne’katik</a:t>
            </a:r>
            <a:r>
              <a:rPr lang="en-US" sz="2200" dirty="0"/>
              <a:t> First Nation, Nova Scotia. They provide “best practices and community based culturally relevant programs which are delivered by certified addictions counsellors” (Native Alcohol and Drug Abuse Counselling Association of Nova Scotia, 2021, para. 1).</a:t>
            </a:r>
            <a:endParaRPr lang="en-CA" sz="2200" dirty="0"/>
          </a:p>
        </p:txBody>
      </p:sp>
      <p:pic>
        <p:nvPicPr>
          <p:cNvPr id="5" name="Picture 4" descr="A group of people standing in a room with a rug and art on the wall&#10;&#10;Description automatically generated with low confidence">
            <a:extLst>
              <a:ext uri="{FF2B5EF4-FFF2-40B4-BE49-F238E27FC236}">
                <a16:creationId xmlns:a16="http://schemas.microsoft.com/office/drawing/2014/main" id="{DC77D6AE-770A-28FC-859E-8C0A0FC704E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512" r="18825" b="2"/>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90E7B8EC-329C-86C6-4BC8-85291F52EB8A}"/>
              </a:ext>
            </a:extLst>
          </p:cNvPr>
          <p:cNvSpPr txBox="1"/>
          <p:nvPr/>
        </p:nvSpPr>
        <p:spPr>
          <a:xfrm>
            <a:off x="9157395" y="5990433"/>
            <a:ext cx="245932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flickr.com/photos/bcgovphotos/49143729393">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CA" sz="700">
              <a:solidFill>
                <a:srgbClr val="FFFFFF"/>
              </a:solidFill>
            </a:endParaRPr>
          </a:p>
        </p:txBody>
      </p:sp>
    </p:spTree>
    <p:extLst>
      <p:ext uri="{BB962C8B-B14F-4D97-AF65-F5344CB8AC3E}">
        <p14:creationId xmlns:p14="http://schemas.microsoft.com/office/powerpoint/2010/main" val="2065032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DD327575-DD5A-071B-BE27-F4603A44BEC5}"/>
              </a:ext>
            </a:extLst>
          </p:cNvPr>
          <p:cNvPicPr>
            <a:picLocks noGrp="1" noChangeAspect="1"/>
          </p:cNvPicPr>
          <p:nvPr>
            <p:ph idx="1"/>
          </p:nvPr>
        </p:nvPicPr>
        <p:blipFill rotWithShape="1">
          <a:blip r:embed="rId2"/>
          <a:srcRect t="2293" b="10850"/>
          <a:stretch/>
        </p:blipFill>
        <p:spPr>
          <a:xfrm>
            <a:off x="20" y="1282"/>
            <a:ext cx="12191980" cy="6856718"/>
          </a:xfrm>
          <a:prstGeom prst="rect">
            <a:avLst/>
          </a:prstGeom>
        </p:spPr>
      </p:pic>
    </p:spTree>
    <p:extLst>
      <p:ext uri="{BB962C8B-B14F-4D97-AF65-F5344CB8AC3E}">
        <p14:creationId xmlns:p14="http://schemas.microsoft.com/office/powerpoint/2010/main" val="56815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A7D388-4DBA-C6E3-F9F5-D03622898F4F}"/>
              </a:ext>
            </a:extLst>
          </p:cNvPr>
          <p:cNvSpPr>
            <a:spLocks noGrp="1"/>
          </p:cNvSpPr>
          <p:nvPr>
            <p:ph type="title"/>
          </p:nvPr>
        </p:nvSpPr>
        <p:spPr>
          <a:xfrm>
            <a:off x="838200" y="621792"/>
            <a:ext cx="4795157" cy="5413248"/>
          </a:xfrm>
        </p:spPr>
        <p:txBody>
          <a:bodyPr>
            <a:normAutofit/>
          </a:bodyPr>
          <a:lstStyle/>
          <a:p>
            <a:r>
              <a:rPr lang="en-CA" sz="5200" dirty="0">
                <a:solidFill>
                  <a:schemeClr val="bg1"/>
                </a:solidFill>
              </a:rPr>
              <a:t>Learning Objectives:</a:t>
            </a:r>
          </a:p>
        </p:txBody>
      </p:sp>
      <p:sp>
        <p:nvSpPr>
          <p:cNvPr id="3" name="Content Placeholder 2">
            <a:extLst>
              <a:ext uri="{FF2B5EF4-FFF2-40B4-BE49-F238E27FC236}">
                <a16:creationId xmlns:a16="http://schemas.microsoft.com/office/drawing/2014/main" id="{91C702F9-CC26-8A0E-FDB2-25EE81EC6DC5}"/>
              </a:ext>
            </a:extLst>
          </p:cNvPr>
          <p:cNvSpPr>
            <a:spLocks noGrp="1"/>
          </p:cNvSpPr>
          <p:nvPr>
            <p:ph idx="1"/>
          </p:nvPr>
        </p:nvSpPr>
        <p:spPr>
          <a:xfrm>
            <a:off x="6521450" y="621792"/>
            <a:ext cx="5352498" cy="5413248"/>
          </a:xfrm>
        </p:spPr>
        <p:txBody>
          <a:bodyPr anchor="ctr">
            <a:normAutofit/>
          </a:bodyPr>
          <a:lstStyle/>
          <a:p>
            <a:r>
              <a:rPr lang="en-US" sz="2400" dirty="0">
                <a:latin typeface="+mj-lt"/>
              </a:rPr>
              <a:t>Describe how treatment in this field is offered on a spectrum</a:t>
            </a:r>
          </a:p>
          <a:p>
            <a:r>
              <a:rPr lang="en-US" sz="2400" dirty="0">
                <a:latin typeface="+mj-lt"/>
              </a:rPr>
              <a:t>Describe both Western and Indigenous treatment options</a:t>
            </a:r>
          </a:p>
          <a:p>
            <a:r>
              <a:rPr lang="en-US" sz="2400" dirty="0">
                <a:latin typeface="+mj-lt"/>
              </a:rPr>
              <a:t>Describe how the level/type of substance use is related to the types of services offered</a:t>
            </a:r>
          </a:p>
          <a:p>
            <a:r>
              <a:rPr lang="en-US" sz="2400" dirty="0">
                <a:latin typeface="+mj-lt"/>
              </a:rPr>
              <a:t>Summarize trauma-informed practice</a:t>
            </a:r>
            <a:endParaRPr lang="en-CA" sz="2400" dirty="0">
              <a:latin typeface="+mj-lt"/>
            </a:endParaRPr>
          </a:p>
        </p:txBody>
      </p:sp>
    </p:spTree>
    <p:extLst>
      <p:ext uri="{BB962C8B-B14F-4D97-AF65-F5344CB8AC3E}">
        <p14:creationId xmlns:p14="http://schemas.microsoft.com/office/powerpoint/2010/main" val="1116166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54844E5-B22F-F815-40E8-AB75C6012FD5}"/>
              </a:ext>
            </a:extLst>
          </p:cNvPr>
          <p:cNvSpPr>
            <a:spLocks noGrp="1"/>
          </p:cNvSpPr>
          <p:nvPr>
            <p:ph type="title"/>
          </p:nvPr>
        </p:nvSpPr>
        <p:spPr>
          <a:xfrm>
            <a:off x="622852" y="325369"/>
            <a:ext cx="4385830" cy="1956841"/>
          </a:xfrm>
        </p:spPr>
        <p:txBody>
          <a:bodyPr vert="horz" lIns="91440" tIns="45720" rIns="91440" bIns="45720" rtlCol="0" anchor="b">
            <a:normAutofit/>
          </a:bodyPr>
          <a:lstStyle/>
          <a:p>
            <a:pPr algn="ctr"/>
            <a:r>
              <a:rPr lang="en-US" sz="5400" dirty="0"/>
              <a:t>The Medicine Wheel</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584B36-21F1-CA92-7043-0993190C8212}"/>
              </a:ext>
            </a:extLst>
          </p:cNvPr>
          <p:cNvSpPr>
            <a:spLocks noGrp="1"/>
          </p:cNvSpPr>
          <p:nvPr>
            <p:ph sz="half" idx="1"/>
          </p:nvPr>
        </p:nvSpPr>
        <p:spPr>
          <a:xfrm>
            <a:off x="640080" y="2772235"/>
            <a:ext cx="4243589" cy="3885710"/>
          </a:xfrm>
        </p:spPr>
        <p:txBody>
          <a:bodyPr vert="horz" lIns="91440" tIns="45720" rIns="91440" bIns="45720" rtlCol="0">
            <a:normAutofit fontScale="92500" lnSpcReduction="20000"/>
          </a:bodyPr>
          <a:lstStyle/>
          <a:p>
            <a:pPr marL="0" indent="0">
              <a:buNone/>
            </a:pPr>
            <a:r>
              <a:rPr lang="en-US" sz="1500" dirty="0"/>
              <a:t>The Aboriginal medicine wheel describes the separate dimensions of the self– mental, physical, emotional, and spiritual – as equal and as parts of a larger whole. The medicine wheel represents the balance that exists between all things. Traditional Aboriginal healing incorporates the physical, social, psychological, and spiritual being.  (as cited in </a:t>
            </a:r>
            <a:r>
              <a:rPr lang="en-US" sz="1500" dirty="0" err="1"/>
              <a:t>Kirmayer</a:t>
            </a:r>
            <a:r>
              <a:rPr lang="en-US" sz="1500" dirty="0"/>
              <a:t> &amp; </a:t>
            </a:r>
            <a:r>
              <a:rPr lang="en-US" sz="1500" dirty="0" err="1"/>
              <a:t>Valaskakis</a:t>
            </a:r>
            <a:r>
              <a:rPr lang="en-US" sz="1500" dirty="0"/>
              <a:t>, 2009, p. 338)</a:t>
            </a:r>
          </a:p>
          <a:p>
            <a:pPr marL="0" indent="0">
              <a:buNone/>
            </a:pPr>
            <a:r>
              <a:rPr lang="en-US" sz="1500" dirty="0"/>
              <a:t>Indigenous Canadians who use substances have some of the highest rates of substance use disorders in Canada because of inter-generational trauma and colonization (</a:t>
            </a:r>
            <a:r>
              <a:rPr lang="en-US" sz="1500" dirty="0" err="1"/>
              <a:t>Niccols</a:t>
            </a:r>
            <a:r>
              <a:rPr lang="en-US" sz="1500" dirty="0"/>
              <a:t> et al., 2010).  Substance use is not unique to Indigenous groups and many individuals and communities are addressing their substance use using culture as intervention and treatment.</a:t>
            </a:r>
          </a:p>
          <a:p>
            <a:pPr marL="0" indent="0">
              <a:buNone/>
            </a:pPr>
            <a:r>
              <a:rPr lang="en-US" sz="1500" dirty="0"/>
              <a:t>Most Indigenous scholars proposed that the wellness of an Aboriginal community can only be adequately measured from within an Indigenous knowledge framework that is holistic, inclusive, and respectful of the balance between the spiritual, emotional, physical, and social realms of life. (Marsh et al., 2015, para. 1)</a:t>
            </a:r>
          </a:p>
        </p:txBody>
      </p:sp>
      <p:pic>
        <p:nvPicPr>
          <p:cNvPr id="7" name="Content Placeholder 6" descr="Diagram&#10;&#10;Description automatically generated">
            <a:extLst>
              <a:ext uri="{FF2B5EF4-FFF2-40B4-BE49-F238E27FC236}">
                <a16:creationId xmlns:a16="http://schemas.microsoft.com/office/drawing/2014/main" id="{8D04CAA5-A32E-6FA2-C979-FE7D74E50CC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extBox 7">
            <a:extLst>
              <a:ext uri="{FF2B5EF4-FFF2-40B4-BE49-F238E27FC236}">
                <a16:creationId xmlns:a16="http://schemas.microsoft.com/office/drawing/2014/main" id="{61280216-9A3E-532E-CA59-F994AE9AFBAD}"/>
              </a:ext>
            </a:extLst>
          </p:cNvPr>
          <p:cNvSpPr txBox="1"/>
          <p:nvPr/>
        </p:nvSpPr>
        <p:spPr>
          <a:xfrm>
            <a:off x="9751908" y="6657945"/>
            <a:ext cx="244009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med.libretexts.org/Bookshelves/Nursing/Book:_Leadership_and_Influencing_Change_in_Nursing_(Wagner)/10:_Common_Change_Theories_and_Application_to_Different_Nursing_Situations/10.07:_The_Medicine_Wheel_as_a_Change_Mode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CA" sz="700">
              <a:solidFill>
                <a:srgbClr val="FFFFFF"/>
              </a:solidFill>
            </a:endParaRPr>
          </a:p>
        </p:txBody>
      </p:sp>
    </p:spTree>
    <p:extLst>
      <p:ext uri="{BB962C8B-B14F-4D97-AF65-F5344CB8AC3E}">
        <p14:creationId xmlns:p14="http://schemas.microsoft.com/office/powerpoint/2010/main" val="2370629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558165A-CC9F-8705-49DF-B3D0E92A0207}"/>
              </a:ext>
            </a:extLst>
          </p:cNvPr>
          <p:cNvSpPr>
            <a:spLocks noGrp="1"/>
          </p:cNvSpPr>
          <p:nvPr>
            <p:ph type="title"/>
          </p:nvPr>
        </p:nvSpPr>
        <p:spPr>
          <a:xfrm>
            <a:off x="838200" y="365125"/>
            <a:ext cx="10515600" cy="1325563"/>
          </a:xfrm>
        </p:spPr>
        <p:txBody>
          <a:bodyPr>
            <a:normAutofit/>
          </a:bodyPr>
          <a:lstStyle/>
          <a:p>
            <a:r>
              <a:rPr lang="en-CA"/>
              <a:t>Elders</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4A3402F-BC17-A9E3-A2AA-EDE899BA0BFC}"/>
              </a:ext>
            </a:extLst>
          </p:cNvPr>
          <p:cNvSpPr>
            <a:spLocks noGrp="1"/>
          </p:cNvSpPr>
          <p:nvPr>
            <p:ph idx="1"/>
          </p:nvPr>
        </p:nvSpPr>
        <p:spPr>
          <a:xfrm>
            <a:off x="838200" y="1825625"/>
            <a:ext cx="10515600" cy="4351338"/>
          </a:xfrm>
        </p:spPr>
        <p:txBody>
          <a:bodyPr>
            <a:normAutofit/>
          </a:bodyPr>
          <a:lstStyle/>
          <a:p>
            <a:pPr marL="0" indent="0">
              <a:buNone/>
            </a:pPr>
            <a:r>
              <a:rPr lang="en-US" sz="2200"/>
              <a:t>The term Elder “refers to someone who has attained a high degree of understanding of First Nation, Métis, or Inuit history, traditional teachings, ceremonies, and healing practices” (University of Toronto, 2019, para. 1) and is not defined by their age.  </a:t>
            </a:r>
          </a:p>
          <a:p>
            <a:pPr marL="0" indent="0">
              <a:buNone/>
            </a:pPr>
            <a:r>
              <a:rPr lang="en-US" sz="2200"/>
              <a:t>Elders do not belong to just one family, they are part of the community, and respect should be given to Elders from all, both Indigenous and non-Indigenous peoples.  </a:t>
            </a:r>
          </a:p>
          <a:p>
            <a:pPr marL="0" indent="0">
              <a:buNone/>
            </a:pPr>
            <a:r>
              <a:rPr lang="en-US" sz="2200"/>
              <a:t>Elders have a revered place among Indigenous communities in Canada.  “Elders were the carriers of knowledge of both physical and spiritual reality and that they have been educated through the oral tradition” (Marsh et al., 2015, para. 7).  </a:t>
            </a:r>
          </a:p>
          <a:p>
            <a:pPr marL="0" indent="0">
              <a:buNone/>
            </a:pPr>
            <a:r>
              <a:rPr lang="en-US" sz="2200"/>
              <a:t>The role of Elders in Indigenous communities cannot be stressed enough.  They are the keepers of knowledge and are honoured and respected.  Please watch the video below to deepen your understanding of Elders.</a:t>
            </a:r>
            <a:endParaRPr lang="en-CA" sz="2200"/>
          </a:p>
        </p:txBody>
      </p:sp>
    </p:spTree>
    <p:extLst>
      <p:ext uri="{BB962C8B-B14F-4D97-AF65-F5344CB8AC3E}">
        <p14:creationId xmlns:p14="http://schemas.microsoft.com/office/powerpoint/2010/main" val="296120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6903-B4A6-B91F-0EE6-751B03EEF40B}"/>
              </a:ext>
            </a:extLst>
          </p:cNvPr>
          <p:cNvSpPr>
            <a:spLocks noGrp="1"/>
          </p:cNvSpPr>
          <p:nvPr>
            <p:ph type="title"/>
          </p:nvPr>
        </p:nvSpPr>
        <p:spPr/>
        <p:txBody>
          <a:bodyPr>
            <a:normAutofit fontScale="90000"/>
          </a:bodyPr>
          <a:lstStyle/>
          <a:p>
            <a:r>
              <a:rPr lang="en-CA" dirty="0"/>
              <a:t>The Elders: Getting to Know Some of The Most Honored Member of First Nation Communities</a:t>
            </a:r>
          </a:p>
        </p:txBody>
      </p:sp>
      <p:pic>
        <p:nvPicPr>
          <p:cNvPr id="4" name="Online Media 3" title="The Elders: Getting to know some of the most honoured members of First Nation communities">
            <a:hlinkClick r:id="" action="ppaction://media"/>
            <a:extLst>
              <a:ext uri="{FF2B5EF4-FFF2-40B4-BE49-F238E27FC236}">
                <a16:creationId xmlns:a16="http://schemas.microsoft.com/office/drawing/2014/main" id="{27D94160-6ED1-50E0-030E-19BB5EB865C0}"/>
              </a:ext>
            </a:extLst>
          </p:cNvPr>
          <p:cNvPicPr>
            <a:picLocks noGrp="1" noRot="1" noChangeAspect="1"/>
          </p:cNvPicPr>
          <p:nvPr>
            <p:ph idx="1"/>
            <a:videoFile r:link="rId1"/>
          </p:nvPr>
        </p:nvPicPr>
        <p:blipFill>
          <a:blip r:embed="rId3"/>
          <a:stretch>
            <a:fillRect/>
          </a:stretch>
        </p:blipFill>
        <p:spPr>
          <a:xfrm>
            <a:off x="838200" y="1825625"/>
            <a:ext cx="10094843" cy="4667250"/>
          </a:xfrm>
          <a:prstGeom prst="rect">
            <a:avLst/>
          </a:prstGeom>
        </p:spPr>
      </p:pic>
      <p:sp>
        <p:nvSpPr>
          <p:cNvPr id="6" name="TextBox 5">
            <a:extLst>
              <a:ext uri="{FF2B5EF4-FFF2-40B4-BE49-F238E27FC236}">
                <a16:creationId xmlns:a16="http://schemas.microsoft.com/office/drawing/2014/main" id="{E0BDEA49-62FF-EC6A-7F1E-9961C97037DD}"/>
              </a:ext>
            </a:extLst>
          </p:cNvPr>
          <p:cNvSpPr txBox="1"/>
          <p:nvPr/>
        </p:nvSpPr>
        <p:spPr>
          <a:xfrm>
            <a:off x="838200" y="1825625"/>
            <a:ext cx="6096000" cy="369332"/>
          </a:xfrm>
          <a:prstGeom prst="rect">
            <a:avLst/>
          </a:prstGeom>
          <a:noFill/>
        </p:spPr>
        <p:txBody>
          <a:bodyPr wrap="square">
            <a:spAutoFit/>
          </a:bodyPr>
          <a:lstStyle/>
          <a:p>
            <a:r>
              <a:rPr lang="en-CA" dirty="0"/>
              <a:t>https://youtu.be/zhVnWwzzeRE</a:t>
            </a:r>
          </a:p>
        </p:txBody>
      </p:sp>
      <p:sp>
        <p:nvSpPr>
          <p:cNvPr id="8" name="TextBox 7">
            <a:extLst>
              <a:ext uri="{FF2B5EF4-FFF2-40B4-BE49-F238E27FC236}">
                <a16:creationId xmlns:a16="http://schemas.microsoft.com/office/drawing/2014/main" id="{25ECE70A-DC8E-4B21-8E2F-E3A2FC2CB392}"/>
              </a:ext>
            </a:extLst>
          </p:cNvPr>
          <p:cNvSpPr txBox="1"/>
          <p:nvPr/>
        </p:nvSpPr>
        <p:spPr>
          <a:xfrm>
            <a:off x="838200" y="6492875"/>
            <a:ext cx="6096000" cy="369332"/>
          </a:xfrm>
          <a:prstGeom prst="rect">
            <a:avLst/>
          </a:prstGeom>
          <a:noFill/>
        </p:spPr>
        <p:txBody>
          <a:bodyPr wrap="square">
            <a:spAutoFit/>
          </a:bodyPr>
          <a:lstStyle/>
          <a:p>
            <a:r>
              <a:rPr lang="en-CA" dirty="0"/>
              <a:t>(CBC News, 2021).</a:t>
            </a:r>
          </a:p>
        </p:txBody>
      </p:sp>
    </p:spTree>
    <p:extLst>
      <p:ext uri="{BB962C8B-B14F-4D97-AF65-F5344CB8AC3E}">
        <p14:creationId xmlns:p14="http://schemas.microsoft.com/office/powerpoint/2010/main" val="237966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62547B-BF7C-4349-6483-8531FCE47CFA}"/>
              </a:ext>
            </a:extLst>
          </p:cNvPr>
          <p:cNvSpPr>
            <a:spLocks noGrp="1"/>
          </p:cNvSpPr>
          <p:nvPr>
            <p:ph type="title"/>
          </p:nvPr>
        </p:nvSpPr>
        <p:spPr>
          <a:xfrm>
            <a:off x="838200" y="365125"/>
            <a:ext cx="10515600" cy="1325563"/>
          </a:xfrm>
        </p:spPr>
        <p:txBody>
          <a:bodyPr>
            <a:normAutofit/>
          </a:bodyPr>
          <a:lstStyle/>
          <a:p>
            <a:r>
              <a:rPr lang="en-CA"/>
              <a:t>Land Based Treatment</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E1D1055-635E-E7EB-A661-CF663932F81A}"/>
              </a:ext>
            </a:extLst>
          </p:cNvPr>
          <p:cNvSpPr>
            <a:spLocks noGrp="1"/>
          </p:cNvSpPr>
          <p:nvPr>
            <p:ph idx="1"/>
          </p:nvPr>
        </p:nvSpPr>
        <p:spPr>
          <a:xfrm>
            <a:off x="838200" y="1825625"/>
            <a:ext cx="10515600" cy="4351338"/>
          </a:xfrm>
        </p:spPr>
        <p:txBody>
          <a:bodyPr>
            <a:normAutofit/>
          </a:bodyPr>
          <a:lstStyle/>
          <a:p>
            <a:pPr marL="0" indent="0">
              <a:buNone/>
            </a:pPr>
            <a:r>
              <a:rPr lang="en-US" sz="2400"/>
              <a:t>Taking time to </a:t>
            </a:r>
            <a:r>
              <a:rPr lang="en-US" sz="2400" err="1"/>
              <a:t>honour</a:t>
            </a:r>
            <a:r>
              <a:rPr lang="en-US" sz="2400"/>
              <a:t> the earth is important, and Indigenous communities have a deep sacred relationship with the land, with the earth. </a:t>
            </a:r>
          </a:p>
          <a:p>
            <a:pPr marL="0" indent="0">
              <a:buNone/>
            </a:pPr>
            <a:r>
              <a:rPr lang="en-US" sz="2400"/>
              <a:t>The land plays a critical role in substance use treatment for Indigenous people.  </a:t>
            </a:r>
          </a:p>
          <a:p>
            <a:pPr marL="0" indent="0">
              <a:buNone/>
            </a:pPr>
            <a:r>
              <a:rPr lang="en-US" sz="2400"/>
              <a:t>Carrier </a:t>
            </a:r>
            <a:r>
              <a:rPr lang="en-US" sz="2400" err="1"/>
              <a:t>Sekani</a:t>
            </a:r>
            <a:r>
              <a:rPr lang="en-US" sz="2400"/>
              <a:t> Family Services (2021) “offers a land-based healing program that uses culture and the natural environment to encourage its participants to return to their First Nations’ culture to assist in combating addiction” (para. 5). </a:t>
            </a:r>
          </a:p>
          <a:p>
            <a:pPr marL="0" indent="0">
              <a:buNone/>
            </a:pPr>
            <a:r>
              <a:rPr lang="en-US" sz="2400"/>
              <a:t>Utilizing the land allows a path to healing for communities who have been removed from the land and traditional teaching due to colonization. This type of programming includes both traditional teachings as well as Western interventions, utilizing the concept of two-eyed seeing which honors the best of Indigenous and non-Indigenous treatment philosophies and interventions.  </a:t>
            </a:r>
            <a:endParaRPr lang="en-CA" sz="2400"/>
          </a:p>
        </p:txBody>
      </p:sp>
    </p:spTree>
    <p:extLst>
      <p:ext uri="{BB962C8B-B14F-4D97-AF65-F5344CB8AC3E}">
        <p14:creationId xmlns:p14="http://schemas.microsoft.com/office/powerpoint/2010/main" val="3333302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15921B-197C-898C-64BB-DC3EC04DEB06}"/>
              </a:ext>
            </a:extLst>
          </p:cNvPr>
          <p:cNvSpPr>
            <a:spLocks noGrp="1"/>
          </p:cNvSpPr>
          <p:nvPr>
            <p:ph type="title"/>
          </p:nvPr>
        </p:nvSpPr>
        <p:spPr>
          <a:xfrm>
            <a:off x="630936" y="639520"/>
            <a:ext cx="3429000" cy="1719072"/>
          </a:xfrm>
        </p:spPr>
        <p:txBody>
          <a:bodyPr anchor="b">
            <a:normAutofit/>
          </a:bodyPr>
          <a:lstStyle/>
          <a:p>
            <a:r>
              <a:rPr lang="en-CA" sz="5400"/>
              <a:t>Smudging</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957856-1198-D198-9B61-CF0A565726A0}"/>
              </a:ext>
            </a:extLst>
          </p:cNvPr>
          <p:cNvSpPr>
            <a:spLocks noGrp="1"/>
          </p:cNvSpPr>
          <p:nvPr>
            <p:ph idx="1"/>
          </p:nvPr>
        </p:nvSpPr>
        <p:spPr>
          <a:xfrm>
            <a:off x="630936" y="2807208"/>
            <a:ext cx="3429000" cy="3410712"/>
          </a:xfrm>
        </p:spPr>
        <p:txBody>
          <a:bodyPr anchor="t">
            <a:normAutofit/>
          </a:bodyPr>
          <a:lstStyle/>
          <a:p>
            <a:pPr marL="0" indent="0">
              <a:buNone/>
            </a:pPr>
            <a:r>
              <a:rPr lang="en-US" sz="2200"/>
              <a:t>The smoke from burning sweet grass, cedar, or sage, is brushed toward one’s body to cleanse the spirit. The smudging is usually done before a person involves themselves in a traditional ceremony (Cape Breton University, 2021).</a:t>
            </a:r>
            <a:endParaRPr lang="en-CA" sz="2200"/>
          </a:p>
        </p:txBody>
      </p:sp>
      <p:pic>
        <p:nvPicPr>
          <p:cNvPr id="5" name="Picture 4" descr="A picture containing grass, person&#10;&#10;Description automatically generated">
            <a:extLst>
              <a:ext uri="{FF2B5EF4-FFF2-40B4-BE49-F238E27FC236}">
                <a16:creationId xmlns:a16="http://schemas.microsoft.com/office/drawing/2014/main" id="{BACD92CA-1360-D603-F392-D12F99B2C62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34696" y="640080"/>
            <a:ext cx="6542920" cy="5577840"/>
          </a:xfrm>
          <a:prstGeom prst="rect">
            <a:avLst/>
          </a:prstGeom>
        </p:spPr>
      </p:pic>
      <p:sp>
        <p:nvSpPr>
          <p:cNvPr id="6" name="TextBox 5">
            <a:extLst>
              <a:ext uri="{FF2B5EF4-FFF2-40B4-BE49-F238E27FC236}">
                <a16:creationId xmlns:a16="http://schemas.microsoft.com/office/drawing/2014/main" id="{721D3386-4AEC-31E5-A4F1-21FB8E4AA848}"/>
              </a:ext>
            </a:extLst>
          </p:cNvPr>
          <p:cNvSpPr txBox="1"/>
          <p:nvPr/>
        </p:nvSpPr>
        <p:spPr>
          <a:xfrm>
            <a:off x="8918289" y="6017865"/>
            <a:ext cx="245932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flickr.com/photos/21728045@N08/35698097542/">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CA" sz="700">
              <a:solidFill>
                <a:srgbClr val="FFFFFF"/>
              </a:solidFill>
            </a:endParaRPr>
          </a:p>
        </p:txBody>
      </p:sp>
    </p:spTree>
    <p:extLst>
      <p:ext uri="{BB962C8B-B14F-4D97-AF65-F5344CB8AC3E}">
        <p14:creationId xmlns:p14="http://schemas.microsoft.com/office/powerpoint/2010/main" val="1165441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99D015-4531-6385-B85E-C537A92C1BC9}"/>
              </a:ext>
            </a:extLst>
          </p:cNvPr>
          <p:cNvSpPr>
            <a:spLocks noGrp="1"/>
          </p:cNvSpPr>
          <p:nvPr>
            <p:ph type="title"/>
          </p:nvPr>
        </p:nvSpPr>
        <p:spPr>
          <a:xfrm>
            <a:off x="572493" y="238539"/>
            <a:ext cx="11047013" cy="1434415"/>
          </a:xfrm>
        </p:spPr>
        <p:txBody>
          <a:bodyPr anchor="b">
            <a:normAutofit/>
          </a:bodyPr>
          <a:lstStyle/>
          <a:p>
            <a:r>
              <a:rPr lang="en-CA" sz="5400"/>
              <a:t>Drumming</a:t>
            </a:r>
          </a:p>
        </p:txBody>
      </p:sp>
      <p:sp>
        <p:nvSpPr>
          <p:cNvPr id="3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on the grass&#10;&#10;Description automatically generated with low confidence">
            <a:extLst>
              <a:ext uri="{FF2B5EF4-FFF2-40B4-BE49-F238E27FC236}">
                <a16:creationId xmlns:a16="http://schemas.microsoft.com/office/drawing/2014/main" id="{DA6295C6-BFF9-32E8-4699-92D3392E0BC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803" r="26643"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51C7C316-98F2-E2B5-3A12-46366759BF17}"/>
              </a:ext>
            </a:extLst>
          </p:cNvPr>
          <p:cNvSpPr>
            <a:spLocks noGrp="1"/>
          </p:cNvSpPr>
          <p:nvPr>
            <p:ph idx="1"/>
          </p:nvPr>
        </p:nvSpPr>
        <p:spPr>
          <a:xfrm>
            <a:off x="4905955" y="2071316"/>
            <a:ext cx="6713552" cy="4114800"/>
          </a:xfrm>
        </p:spPr>
        <p:txBody>
          <a:bodyPr anchor="t">
            <a:normAutofit/>
          </a:bodyPr>
          <a:lstStyle/>
          <a:p>
            <a:pPr marL="0" indent="0">
              <a:buNone/>
            </a:pPr>
            <a:r>
              <a:rPr lang="en-US" sz="1500" dirty="0"/>
              <a:t>Excerpt from “Interview with Morning Star River Singers” November 7, 2004, Toronto, ON</a:t>
            </a:r>
          </a:p>
          <a:p>
            <a:pPr marL="0" indent="0">
              <a:buNone/>
            </a:pPr>
            <a:r>
              <a:rPr lang="en-US" sz="1500" dirty="0"/>
              <a:t>The drum is circular; Mother Earth is circular and that’s what that drum represents. It represents Mother Earth. When the singers sound the drum that is the heartbeat of Mother Earth and we give thanks for everything that she gives us. She has been taking care of us from the beginning of time, taking care of us with food, water, medicine, everything.  She has never turned her back on us. So when the singers are sounding that drum and the dancers are coming around that drum, they are dancing in time with that drum to show that connection to her. While they are dancing they are thinking about those things that Mother Earth provides for us, but as well they are thinking about all their friends and family that have helped them along the way in their life. Every one of us has been through trying times and we needed our relatives for support. We need our friends for support and they’ve been there for us no matter how down we have been; they have been there for us. So we need to acknowledge and remember all those people because that drum there represents life, represents all of the seasons, represents all of those things – like the medicine wheel teachings on that drum.</a:t>
            </a:r>
            <a:endParaRPr lang="en-CA" sz="1500" dirty="0"/>
          </a:p>
        </p:txBody>
      </p:sp>
      <p:sp>
        <p:nvSpPr>
          <p:cNvPr id="6" name="TextBox 5">
            <a:extLst>
              <a:ext uri="{FF2B5EF4-FFF2-40B4-BE49-F238E27FC236}">
                <a16:creationId xmlns:a16="http://schemas.microsoft.com/office/drawing/2014/main" id="{48A1DFFE-CD52-E9C2-E603-B6BB40B984DB}"/>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flickr.com/photos/peigov/36579575933">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3832392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2463C-72D1-629B-7146-C71B7A1619AD}"/>
              </a:ext>
            </a:extLst>
          </p:cNvPr>
          <p:cNvSpPr>
            <a:spLocks noGrp="1"/>
          </p:cNvSpPr>
          <p:nvPr>
            <p:ph type="title"/>
          </p:nvPr>
        </p:nvSpPr>
        <p:spPr>
          <a:xfrm>
            <a:off x="635000" y="640823"/>
            <a:ext cx="3418659" cy="5583148"/>
          </a:xfrm>
        </p:spPr>
        <p:txBody>
          <a:bodyPr anchor="ctr">
            <a:normAutofit/>
          </a:bodyPr>
          <a:lstStyle/>
          <a:p>
            <a:r>
              <a:rPr lang="en-CA" sz="5400"/>
              <a:t>Sharing Circles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379EFAA3-4E6E-9DFD-FF04-A6CB5C199F36}"/>
              </a:ext>
            </a:extLst>
          </p:cNvPr>
          <p:cNvGraphicFramePr>
            <a:graphicFrameLocks noGrp="1"/>
          </p:cNvGraphicFramePr>
          <p:nvPr>
            <p:ph idx="1"/>
            <p:extLst>
              <p:ext uri="{D42A27DB-BD31-4B8C-83A1-F6EECF244321}">
                <p14:modId xmlns:p14="http://schemas.microsoft.com/office/powerpoint/2010/main" val="28648958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9084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78271E-DEDC-59A8-E6E4-C2320EDAF8E2}"/>
              </a:ext>
            </a:extLst>
          </p:cNvPr>
          <p:cNvSpPr>
            <a:spLocks noGrp="1"/>
          </p:cNvSpPr>
          <p:nvPr>
            <p:ph type="title"/>
          </p:nvPr>
        </p:nvSpPr>
        <p:spPr>
          <a:xfrm>
            <a:off x="621792" y="1161288"/>
            <a:ext cx="3602736" cy="4526280"/>
          </a:xfrm>
        </p:spPr>
        <p:txBody>
          <a:bodyPr>
            <a:normAutofit/>
          </a:bodyPr>
          <a:lstStyle/>
          <a:p>
            <a:r>
              <a:rPr lang="en-US" sz="4000"/>
              <a:t>Trauma Informed Practices for Indigenous communities</a:t>
            </a:r>
            <a:endParaRPr lang="en-CA" sz="400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FFE7A5F-9CC5-24E7-A2A4-5311162EC590}"/>
              </a:ext>
            </a:extLst>
          </p:cNvPr>
          <p:cNvSpPr>
            <a:spLocks noGrp="1"/>
          </p:cNvSpPr>
          <p:nvPr>
            <p:ph idx="1"/>
          </p:nvPr>
        </p:nvSpPr>
        <p:spPr>
          <a:xfrm>
            <a:off x="5434149" y="932688"/>
            <a:ext cx="5916603" cy="4992624"/>
          </a:xfrm>
        </p:spPr>
        <p:txBody>
          <a:bodyPr anchor="ctr">
            <a:normAutofit/>
          </a:bodyPr>
          <a:lstStyle/>
          <a:p>
            <a:pPr marL="0" indent="0">
              <a:buNone/>
            </a:pPr>
            <a:r>
              <a:rPr lang="en-US" sz="2000" dirty="0"/>
              <a:t>Trauma due to genocide, colonization, residential schools, and the concerted effort to eradicate Indigenous communities in Canada has had a tremendous impact on Indigenous people.  Understanding these experiences using a two-eyed seeing approach will help provide a more culturally safe and trauma informed service.</a:t>
            </a:r>
            <a:endParaRPr lang="en-CA" sz="2000" dirty="0"/>
          </a:p>
        </p:txBody>
      </p:sp>
    </p:spTree>
    <p:extLst>
      <p:ext uri="{BB962C8B-B14F-4D97-AF65-F5344CB8AC3E}">
        <p14:creationId xmlns:p14="http://schemas.microsoft.com/office/powerpoint/2010/main" val="3679244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2740DA-47C2-43F5-D67C-3C37EBA18134}"/>
              </a:ext>
            </a:extLst>
          </p:cNvPr>
          <p:cNvSpPr>
            <a:spLocks noGrp="1"/>
          </p:cNvSpPr>
          <p:nvPr>
            <p:ph type="title"/>
          </p:nvPr>
        </p:nvSpPr>
        <p:spPr>
          <a:xfrm>
            <a:off x="621792" y="1161288"/>
            <a:ext cx="3602736" cy="4526280"/>
          </a:xfrm>
        </p:spPr>
        <p:txBody>
          <a:bodyPr>
            <a:normAutofit/>
          </a:bodyPr>
          <a:lstStyle/>
          <a:p>
            <a:r>
              <a:rPr lang="en-CA" sz="4000"/>
              <a:t>Trauma Informed Practices for Women</a:t>
            </a:r>
          </a:p>
        </p:txBody>
      </p:sp>
      <p:sp>
        <p:nvSpPr>
          <p:cNvPr id="25"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C8087B4-7714-84E3-A473-FD6ADF91A9CE}"/>
              </a:ext>
            </a:extLst>
          </p:cNvPr>
          <p:cNvSpPr>
            <a:spLocks noGrp="1"/>
          </p:cNvSpPr>
          <p:nvPr>
            <p:ph idx="1"/>
          </p:nvPr>
        </p:nvSpPr>
        <p:spPr>
          <a:xfrm>
            <a:off x="5434149" y="932688"/>
            <a:ext cx="5916603" cy="4992624"/>
          </a:xfrm>
        </p:spPr>
        <p:txBody>
          <a:bodyPr anchor="ctr">
            <a:normAutofit/>
          </a:bodyPr>
          <a:lstStyle/>
          <a:p>
            <a:pPr marL="0" indent="0">
              <a:buNone/>
            </a:pPr>
            <a:r>
              <a:rPr lang="en-US" sz="2000" dirty="0"/>
              <a:t>Women are more likely to have experienced sexualized violence, are more likely to engage in survival sex, and are more likely to live in poverty (</a:t>
            </a:r>
            <a:r>
              <a:rPr lang="en-US" sz="2000" dirty="0" err="1"/>
              <a:t>Torchalla</a:t>
            </a:r>
            <a:r>
              <a:rPr lang="en-US" sz="2000" dirty="0"/>
              <a:t> et al., 2014).  Knowing the issues that impact women specifically, for example, “adverse and traumatic experiences in early childhood, continuation of adversities and trauma in adulthood, intimate partner violence, structural violence, and transgenerational traumas” (p. 2) service providers must look beyond the substance use to help address the trauma.</a:t>
            </a:r>
          </a:p>
          <a:p>
            <a:pPr marL="0" indent="0">
              <a:buNone/>
            </a:pPr>
            <a:r>
              <a:rPr lang="en-US" sz="2000" dirty="0"/>
              <a:t>According to Homes (2021), “the majority of substance use services lack a gender-responsive and anti-oppressive approach, that specifically addresses the intersectional violence, oppressive barriers, and diverse experiences of women and femmes” (p. 2). </a:t>
            </a:r>
            <a:endParaRPr lang="en-CA" sz="2000" dirty="0"/>
          </a:p>
        </p:txBody>
      </p:sp>
    </p:spTree>
    <p:extLst>
      <p:ext uri="{BB962C8B-B14F-4D97-AF65-F5344CB8AC3E}">
        <p14:creationId xmlns:p14="http://schemas.microsoft.com/office/powerpoint/2010/main" val="1802928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370E-DE6E-970C-7693-03222127A7AD}"/>
              </a:ext>
            </a:extLst>
          </p:cNvPr>
          <p:cNvSpPr>
            <a:spLocks noGrp="1"/>
          </p:cNvSpPr>
          <p:nvPr>
            <p:ph type="title"/>
          </p:nvPr>
        </p:nvSpPr>
        <p:spPr/>
        <p:txBody>
          <a:bodyPr/>
          <a:lstStyle/>
          <a:p>
            <a:r>
              <a:rPr lang="en-CA" dirty="0"/>
              <a:t>Trauma, Gender, Sex and Substance Abuse</a:t>
            </a:r>
          </a:p>
        </p:txBody>
      </p:sp>
      <p:pic>
        <p:nvPicPr>
          <p:cNvPr id="4" name="Online Media 3" title="Trauma, Gender, Sex and Substance Use">
            <a:hlinkClick r:id="" action="ppaction://media"/>
            <a:extLst>
              <a:ext uri="{FF2B5EF4-FFF2-40B4-BE49-F238E27FC236}">
                <a16:creationId xmlns:a16="http://schemas.microsoft.com/office/drawing/2014/main" id="{4E307C60-1652-EF8D-5658-81D508704CC8}"/>
              </a:ext>
            </a:extLst>
          </p:cNvPr>
          <p:cNvPicPr>
            <a:picLocks noGrp="1" noRot="1" noChangeAspect="1"/>
          </p:cNvPicPr>
          <p:nvPr>
            <p:ph idx="1"/>
            <a:videoFile r:link="rId1"/>
          </p:nvPr>
        </p:nvPicPr>
        <p:blipFill>
          <a:blip r:embed="rId3"/>
          <a:stretch>
            <a:fillRect/>
          </a:stretch>
        </p:blipFill>
        <p:spPr>
          <a:xfrm>
            <a:off x="838200" y="1417983"/>
            <a:ext cx="10094843" cy="5074892"/>
          </a:xfrm>
          <a:prstGeom prst="rect">
            <a:avLst/>
          </a:prstGeom>
        </p:spPr>
      </p:pic>
      <p:sp>
        <p:nvSpPr>
          <p:cNvPr id="6" name="TextBox 5">
            <a:extLst>
              <a:ext uri="{FF2B5EF4-FFF2-40B4-BE49-F238E27FC236}">
                <a16:creationId xmlns:a16="http://schemas.microsoft.com/office/drawing/2014/main" id="{7FA2041B-33FF-7B3A-B6E3-2B781B256E30}"/>
              </a:ext>
            </a:extLst>
          </p:cNvPr>
          <p:cNvSpPr txBox="1"/>
          <p:nvPr/>
        </p:nvSpPr>
        <p:spPr>
          <a:xfrm>
            <a:off x="742122" y="1321356"/>
            <a:ext cx="6096000" cy="369332"/>
          </a:xfrm>
          <a:prstGeom prst="rect">
            <a:avLst/>
          </a:prstGeom>
          <a:noFill/>
        </p:spPr>
        <p:txBody>
          <a:bodyPr wrap="square">
            <a:spAutoFit/>
          </a:bodyPr>
          <a:lstStyle/>
          <a:p>
            <a:r>
              <a:rPr lang="en-CA" dirty="0"/>
              <a:t>https://youtu.be/MxiYc7Kw25w</a:t>
            </a:r>
          </a:p>
        </p:txBody>
      </p:sp>
      <p:sp>
        <p:nvSpPr>
          <p:cNvPr id="8" name="TextBox 7">
            <a:extLst>
              <a:ext uri="{FF2B5EF4-FFF2-40B4-BE49-F238E27FC236}">
                <a16:creationId xmlns:a16="http://schemas.microsoft.com/office/drawing/2014/main" id="{DABFBA08-F3EA-C4B0-34D6-179BC172740E}"/>
              </a:ext>
            </a:extLst>
          </p:cNvPr>
          <p:cNvSpPr txBox="1"/>
          <p:nvPr/>
        </p:nvSpPr>
        <p:spPr>
          <a:xfrm>
            <a:off x="742122" y="6404836"/>
            <a:ext cx="8305800" cy="369332"/>
          </a:xfrm>
          <a:prstGeom prst="rect">
            <a:avLst/>
          </a:prstGeom>
          <a:noFill/>
        </p:spPr>
        <p:txBody>
          <a:bodyPr wrap="square">
            <a:spAutoFit/>
          </a:bodyPr>
          <a:lstStyle/>
          <a:p>
            <a:r>
              <a:rPr lang="en-US" dirty="0"/>
              <a:t>(Centre of Excellence for Women’s Health, 2018).</a:t>
            </a:r>
          </a:p>
        </p:txBody>
      </p:sp>
    </p:spTree>
    <p:extLst>
      <p:ext uri="{BB962C8B-B14F-4D97-AF65-F5344CB8AC3E}">
        <p14:creationId xmlns:p14="http://schemas.microsoft.com/office/powerpoint/2010/main" val="414179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2C1555-86ED-F8E8-5E7A-59361182537A}"/>
              </a:ext>
            </a:extLst>
          </p:cNvPr>
          <p:cNvSpPr>
            <a:spLocks noGrp="1"/>
          </p:cNvSpPr>
          <p:nvPr>
            <p:ph type="title"/>
          </p:nvPr>
        </p:nvSpPr>
        <p:spPr>
          <a:xfrm>
            <a:off x="635000" y="640823"/>
            <a:ext cx="3418659" cy="5583148"/>
          </a:xfrm>
        </p:spPr>
        <p:txBody>
          <a:bodyPr anchor="ctr">
            <a:normAutofit/>
          </a:bodyPr>
          <a:lstStyle/>
          <a:p>
            <a:r>
              <a:rPr lang="en-US" sz="4200" dirty="0"/>
              <a:t>Some Western options that have been successful in treating substance use disorders include:</a:t>
            </a:r>
            <a:br>
              <a:rPr lang="en-US" sz="4200" dirty="0"/>
            </a:br>
            <a:endParaRPr lang="en-CA" sz="42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C9202CC1-EEA0-DF61-3049-F01599B16E9C}"/>
              </a:ext>
            </a:extLst>
          </p:cNvPr>
          <p:cNvGraphicFramePr>
            <a:graphicFrameLocks noGrp="1"/>
          </p:cNvGraphicFramePr>
          <p:nvPr>
            <p:ph idx="1"/>
            <p:extLst>
              <p:ext uri="{D42A27DB-BD31-4B8C-83A1-F6EECF244321}">
                <p14:modId xmlns:p14="http://schemas.microsoft.com/office/powerpoint/2010/main" val="361488077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454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11C75E-0E2A-02A1-3471-BA0143A83D2B}"/>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Trauma Informed Practices for 2SLGBTQ communities</a:t>
            </a:r>
            <a:endParaRPr lang="en-CA" sz="4000">
              <a:solidFill>
                <a:srgbClr val="FFFFFF"/>
              </a:solidFill>
            </a:endParaRPr>
          </a:p>
        </p:txBody>
      </p:sp>
      <p:sp>
        <p:nvSpPr>
          <p:cNvPr id="3" name="Content Placeholder 2">
            <a:extLst>
              <a:ext uri="{FF2B5EF4-FFF2-40B4-BE49-F238E27FC236}">
                <a16:creationId xmlns:a16="http://schemas.microsoft.com/office/drawing/2014/main" id="{25A4177E-F9A2-DA6C-9A54-C8030151D477}"/>
              </a:ext>
            </a:extLst>
          </p:cNvPr>
          <p:cNvSpPr>
            <a:spLocks noGrp="1"/>
          </p:cNvSpPr>
          <p:nvPr>
            <p:ph sz="half" idx="1"/>
          </p:nvPr>
        </p:nvSpPr>
        <p:spPr>
          <a:xfrm>
            <a:off x="8303498" y="2494156"/>
            <a:ext cx="3427283" cy="1971827"/>
          </a:xfrm>
        </p:spPr>
        <p:txBody>
          <a:bodyPr>
            <a:normAutofit fontScale="70000" lnSpcReduction="20000"/>
          </a:bodyPr>
          <a:lstStyle/>
          <a:p>
            <a:r>
              <a:rPr lang="en-US" sz="2000" dirty="0"/>
              <a:t>Individuals who identify as 2SLGBTQ* are impacted by discrimination, victimization, bullying, violence, and trauma; consequently, sexual and gender minority youth are at elevated risk for suicide (Fulginiti et al., 2021).  </a:t>
            </a:r>
          </a:p>
          <a:p>
            <a:r>
              <a:rPr lang="en-US" sz="2000" dirty="0"/>
              <a:t>This group is at a higher risk of substance use disorders due to the trauma they face because of their sexuality (Rojas et al., 2019).</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7B4EA0D-94AA-4FD8-CEFD-8ECE3FEC6A1F}"/>
              </a:ext>
            </a:extLst>
          </p:cNvPr>
          <p:cNvSpPr>
            <a:spLocks noGrp="1"/>
          </p:cNvSpPr>
          <p:nvPr>
            <p:ph sz="half" idx="2"/>
          </p:nvPr>
        </p:nvSpPr>
        <p:spPr>
          <a:xfrm>
            <a:off x="4495610" y="1040296"/>
            <a:ext cx="3197701" cy="5817704"/>
          </a:xfrm>
        </p:spPr>
        <p:txBody>
          <a:bodyPr>
            <a:normAutofit fontScale="70000" lnSpcReduction="20000"/>
          </a:bodyPr>
          <a:lstStyle/>
          <a:p>
            <a:pPr marL="0" indent="0">
              <a:buNone/>
            </a:pPr>
            <a:r>
              <a:rPr lang="en-US" sz="2000" dirty="0"/>
              <a:t>To provide a trauma-informed practice for this group, Social Service workers must understand the daily realities of people who identify as 2SLGBTQS.  Rojas et al. (2019) suggest the following when working with 2SLGBTQ* communities and substance use disorders:</a:t>
            </a:r>
          </a:p>
          <a:p>
            <a:pPr marL="0" indent="0">
              <a:buNone/>
            </a:pPr>
            <a:r>
              <a:rPr lang="en-US" sz="2000" dirty="0"/>
              <a:t>-Focusing on the psychological impact of homophobia and heterosexism can help explain vulnerability to mental health disorders.</a:t>
            </a:r>
          </a:p>
          <a:p>
            <a:pPr marL="0" indent="0">
              <a:buNone/>
            </a:pPr>
            <a:r>
              <a:rPr lang="en-US" sz="2000" dirty="0"/>
              <a:t>-Asking about compounded stigma: how does the client feel about having a substance use disorder, mental health disorder, and/or trauma? What experiences have they had with stigma?</a:t>
            </a:r>
          </a:p>
          <a:p>
            <a:pPr marL="0" indent="0">
              <a:buNone/>
            </a:pPr>
            <a:r>
              <a:rPr lang="en-US" sz="2000" dirty="0"/>
              <a:t>-When referring out, confirming providers are knowledgeable in LGBTQ+ affirming practices</a:t>
            </a:r>
          </a:p>
          <a:p>
            <a:pPr marL="0" indent="0">
              <a:buNone/>
            </a:pPr>
            <a:r>
              <a:rPr lang="en-US" sz="2000" dirty="0"/>
              <a:t>-Consulting frequently and refer when outside of your area of expertise</a:t>
            </a:r>
          </a:p>
          <a:p>
            <a:pPr marL="0" indent="0">
              <a:buNone/>
            </a:pPr>
            <a:r>
              <a:rPr lang="en-US" sz="2000" dirty="0"/>
              <a:t>-Encouraging participation of partner/significant other in treatment</a:t>
            </a:r>
          </a:p>
          <a:p>
            <a:pPr marL="0" indent="0">
              <a:buNone/>
            </a:pPr>
            <a:r>
              <a:rPr lang="en-US" sz="2000" dirty="0"/>
              <a:t>-Querying about family of origin messages toward LGBTQ+ patients</a:t>
            </a:r>
          </a:p>
          <a:p>
            <a:pPr marL="0" indent="0">
              <a:buNone/>
            </a:pPr>
            <a:r>
              <a:rPr lang="en-US" sz="2000" dirty="0"/>
              <a:t>-If applicable, querying about “coming out” process and/or experiences with family</a:t>
            </a:r>
          </a:p>
          <a:p>
            <a:endParaRPr lang="en-CA" sz="2000" dirty="0"/>
          </a:p>
        </p:txBody>
      </p:sp>
    </p:spTree>
    <p:extLst>
      <p:ext uri="{BB962C8B-B14F-4D97-AF65-F5344CB8AC3E}">
        <p14:creationId xmlns:p14="http://schemas.microsoft.com/office/powerpoint/2010/main" val="3549468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4A2134-BD17-29F2-8ACE-4383679DAFB3}"/>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6000" dirty="0"/>
              <a:t>Self Care</a:t>
            </a:r>
          </a:p>
        </p:txBody>
      </p:sp>
      <p:sp>
        <p:nvSpPr>
          <p:cNvPr id="8" name="Content Placeholder 7">
            <a:extLst>
              <a:ext uri="{FF2B5EF4-FFF2-40B4-BE49-F238E27FC236}">
                <a16:creationId xmlns:a16="http://schemas.microsoft.com/office/drawing/2014/main" id="{531AA156-F54C-33B7-6687-3FE287A8D00E}"/>
              </a:ext>
            </a:extLst>
          </p:cNvPr>
          <p:cNvSpPr>
            <a:spLocks noGrp="1"/>
          </p:cNvSpPr>
          <p:nvPr>
            <p:ph sz="half" idx="1"/>
          </p:nvPr>
        </p:nvSpPr>
        <p:spPr>
          <a:xfrm>
            <a:off x="648931" y="2438401"/>
            <a:ext cx="3667036" cy="1510747"/>
          </a:xfrm>
        </p:spPr>
        <p:txBody>
          <a:bodyPr vert="horz" lIns="91440" tIns="45720" rIns="91440" bIns="45720" rtlCol="0">
            <a:normAutofit/>
          </a:bodyPr>
          <a:lstStyle/>
          <a:p>
            <a:pPr marL="0"/>
            <a:r>
              <a:rPr lang="en-US" sz="2400" dirty="0"/>
              <a:t>Please complete the activities in Chapter 8, and report back next class.</a:t>
            </a:r>
          </a:p>
          <a:p>
            <a:pPr marL="0" indent="0">
              <a:buNone/>
            </a:pPr>
            <a:endParaRPr lang="en-US" sz="1800" dirty="0"/>
          </a:p>
        </p:txBody>
      </p:sp>
      <p:sp>
        <p:nvSpPr>
          <p:cNvPr id="19" name="Rectangle 14">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DE413851-FD21-06B4-A4D6-91D146EEBA94}"/>
              </a:ext>
            </a:extLst>
          </p:cNvPr>
          <p:cNvPicPr>
            <a:picLocks noGrp="1" noChangeAspect="1"/>
          </p:cNvPicPr>
          <p:nvPr>
            <p:ph sz="half" idx="2"/>
          </p:nvPr>
        </p:nvPicPr>
        <p:blipFill rotWithShape="1">
          <a:blip r:embed="rId2"/>
          <a:srcRect b="11350"/>
          <a:stretch/>
        </p:blipFill>
        <p:spPr>
          <a:xfrm>
            <a:off x="5276088" y="640082"/>
            <a:ext cx="6276250" cy="5577838"/>
          </a:xfrm>
          <a:prstGeom prst="rect">
            <a:avLst/>
          </a:prstGeom>
          <a:effectLst/>
        </p:spPr>
      </p:pic>
    </p:spTree>
    <p:extLst>
      <p:ext uri="{BB962C8B-B14F-4D97-AF65-F5344CB8AC3E}">
        <p14:creationId xmlns:p14="http://schemas.microsoft.com/office/powerpoint/2010/main" val="3954831096"/>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428A61-295A-E374-BC38-7DFD788F21B8}"/>
              </a:ext>
            </a:extLst>
          </p:cNvPr>
          <p:cNvSpPr>
            <a:spLocks noGrp="1"/>
          </p:cNvSpPr>
          <p:nvPr>
            <p:ph type="title"/>
          </p:nvPr>
        </p:nvSpPr>
        <p:spPr>
          <a:xfrm>
            <a:off x="4825448" y="0"/>
            <a:ext cx="2541104" cy="537749"/>
          </a:xfrm>
        </p:spPr>
        <p:txBody>
          <a:bodyPr>
            <a:normAutofit/>
          </a:bodyPr>
          <a:lstStyle/>
          <a:p>
            <a:pPr algn="ctr"/>
            <a:r>
              <a:rPr lang="en-CA" sz="1400" b="1" dirty="0">
                <a:latin typeface="Times New Roman" panose="02020603050405020304" pitchFamily="18" charset="0"/>
                <a:cs typeface="Times New Roman" panose="02020603050405020304" pitchFamily="18" charset="0"/>
              </a:rPr>
              <a:t>References</a:t>
            </a:r>
          </a:p>
        </p:txBody>
      </p:sp>
      <p:sp>
        <p:nvSpPr>
          <p:cNvPr id="5" name="Content Placeholder 4">
            <a:extLst>
              <a:ext uri="{FF2B5EF4-FFF2-40B4-BE49-F238E27FC236}">
                <a16:creationId xmlns:a16="http://schemas.microsoft.com/office/drawing/2014/main" id="{22E4D1FF-5F32-B027-0F29-2D29428AF620}"/>
              </a:ext>
            </a:extLst>
          </p:cNvPr>
          <p:cNvSpPr>
            <a:spLocks noGrp="1"/>
          </p:cNvSpPr>
          <p:nvPr>
            <p:ph idx="1"/>
          </p:nvPr>
        </p:nvSpPr>
        <p:spPr>
          <a:xfrm>
            <a:off x="0" y="268874"/>
            <a:ext cx="12192000" cy="6884505"/>
          </a:xfrm>
        </p:spPr>
        <p:txBody>
          <a:bodyPr>
            <a:normAutofit fontScale="40000" lnSpcReduction="20000"/>
          </a:bodyPr>
          <a:lstStyle/>
          <a:p>
            <a:pPr algn="l">
              <a:lnSpc>
                <a:spcPct val="120000"/>
              </a:lnSpc>
            </a:pPr>
            <a:r>
              <a:rPr lang="en-US" sz="3000" b="0" i="0" dirty="0">
                <a:solidFill>
                  <a:srgbClr val="000000"/>
                </a:solidFill>
                <a:effectLst/>
                <a:latin typeface="Times New Roman" panose="02020603050405020304" pitchFamily="18" charset="0"/>
              </a:rPr>
              <a:t>Boisvert, R. A., Martin, L. M., </a:t>
            </a:r>
            <a:r>
              <a:rPr lang="en-US" sz="3000" b="0" i="0" dirty="0" err="1">
                <a:solidFill>
                  <a:srgbClr val="000000"/>
                </a:solidFill>
                <a:effectLst/>
                <a:latin typeface="Times New Roman" panose="02020603050405020304" pitchFamily="18" charset="0"/>
              </a:rPr>
              <a:t>Grosek</a:t>
            </a:r>
            <a:r>
              <a:rPr lang="en-US" sz="3000" b="0" i="0" dirty="0">
                <a:solidFill>
                  <a:srgbClr val="000000"/>
                </a:solidFill>
                <a:effectLst/>
                <a:latin typeface="Times New Roman" panose="02020603050405020304" pitchFamily="18" charset="0"/>
              </a:rPr>
              <a:t>, M., &amp; Claire, A. J. (2008).   Effectiveness of a peer-support community in addiction recovery: participation as intervention. </a:t>
            </a:r>
            <a:r>
              <a:rPr lang="en-US" sz="3000" b="0" i="1" dirty="0">
                <a:solidFill>
                  <a:srgbClr val="000000"/>
                </a:solidFill>
                <a:effectLst/>
                <a:latin typeface="Times New Roman" panose="02020603050405020304" pitchFamily="18" charset="0"/>
              </a:rPr>
              <a:t>Occupational Therapy International, 15</a:t>
            </a:r>
            <a:r>
              <a:rPr lang="en-US" sz="3000" b="0" i="0" dirty="0">
                <a:solidFill>
                  <a:srgbClr val="000000"/>
                </a:solidFill>
                <a:effectLst/>
                <a:latin typeface="Times New Roman" panose="02020603050405020304" pitchFamily="18" charset="0"/>
              </a:rPr>
              <a:t>(4), 205-220.  https://doi.org/10.1002/oti.257</a:t>
            </a:r>
          </a:p>
          <a:p>
            <a:pPr algn="l">
              <a:lnSpc>
                <a:spcPct val="120000"/>
              </a:lnSpc>
            </a:pPr>
            <a:r>
              <a:rPr lang="en-US" sz="3000" b="0" i="0" dirty="0">
                <a:solidFill>
                  <a:srgbClr val="000000"/>
                </a:solidFill>
                <a:effectLst/>
                <a:latin typeface="Times New Roman" panose="02020603050405020304" pitchFamily="18" charset="0"/>
              </a:rPr>
              <a:t>Boyd, S. (2017). </a:t>
            </a:r>
            <a:r>
              <a:rPr lang="en-US" sz="3000" b="0" i="1" dirty="0">
                <a:solidFill>
                  <a:srgbClr val="000000"/>
                </a:solidFill>
                <a:effectLst/>
                <a:latin typeface="Times New Roman" panose="02020603050405020304" pitchFamily="18" charset="0"/>
              </a:rPr>
              <a:t>Drug arrests in Canada, addendum.</a:t>
            </a:r>
            <a:r>
              <a:rPr lang="en-US" sz="3000" b="0" i="0" dirty="0">
                <a:solidFill>
                  <a:srgbClr val="000000"/>
                </a:solidFill>
                <a:effectLst/>
                <a:latin typeface="Times New Roman" panose="02020603050405020304" pitchFamily="18" charset="0"/>
              </a:rPr>
              <a:t> https://drugpolicy.ca/wp-content/uploads/2018/09/Addendum.pdf</a:t>
            </a:r>
          </a:p>
          <a:p>
            <a:pPr algn="l"/>
            <a:r>
              <a:rPr lang="en-US" sz="3000" b="0" i="0" dirty="0">
                <a:solidFill>
                  <a:srgbClr val="000000"/>
                </a:solidFill>
                <a:effectLst/>
                <a:latin typeface="Times New Roman" panose="02020603050405020304" pitchFamily="18" charset="0"/>
              </a:rPr>
              <a:t>The British Columbia Centre of Excellence for Women’s Health. (2010). </a:t>
            </a:r>
            <a:r>
              <a:rPr lang="en-US" sz="3000" b="0" i="1" dirty="0">
                <a:solidFill>
                  <a:srgbClr val="000000"/>
                </a:solidFill>
                <a:effectLst/>
                <a:latin typeface="Times New Roman" panose="02020603050405020304" pitchFamily="18" charset="0"/>
              </a:rPr>
              <a:t>Trauma-informed approaches in addictions treatment: Gendering the national framework.</a:t>
            </a:r>
            <a:r>
              <a:rPr lang="en-US" sz="3000" b="0" i="0" dirty="0">
                <a:solidFill>
                  <a:srgbClr val="000000"/>
                </a:solidFill>
                <a:effectLst/>
                <a:latin typeface="Times New Roman" panose="02020603050405020304" pitchFamily="18" charset="0"/>
              </a:rPr>
              <a:t> https://bccewh.bc.ca/wp-content/uploads/2014/02/2010_GenderingNatFrameworkTraumaInformed.pdf</a:t>
            </a:r>
          </a:p>
          <a:p>
            <a:pPr algn="l">
              <a:lnSpc>
                <a:spcPct val="120000"/>
              </a:lnSpc>
            </a:pPr>
            <a:r>
              <a:rPr lang="en-US" sz="3000" b="0" i="0" dirty="0">
                <a:solidFill>
                  <a:srgbClr val="000000"/>
                </a:solidFill>
                <a:effectLst/>
                <a:latin typeface="Times New Roman" panose="02020603050405020304" pitchFamily="18" charset="0"/>
              </a:rPr>
              <a:t>British Columbia Ministry of Health. (2013). </a:t>
            </a:r>
            <a:r>
              <a:rPr lang="en-US" sz="3000" b="0" i="1" dirty="0">
                <a:solidFill>
                  <a:srgbClr val="000000"/>
                </a:solidFill>
                <a:effectLst/>
                <a:latin typeface="Times New Roman" panose="02020603050405020304" pitchFamily="18" charset="0"/>
              </a:rPr>
              <a:t>Problem drinking part 1: Screening and assessment</a:t>
            </a:r>
            <a:r>
              <a:rPr lang="en-US" sz="3000" b="0" i="0" dirty="0">
                <a:solidFill>
                  <a:srgbClr val="000000"/>
                </a:solidFill>
                <a:effectLst/>
                <a:latin typeface="Times New Roman" panose="02020603050405020304" pitchFamily="18" charset="0"/>
              </a:rPr>
              <a:t>. https://www2.gov.bc.ca/assets/gov/health/practitioner-pro/bc-guidelines/problem_drinking.pdf</a:t>
            </a:r>
          </a:p>
          <a:p>
            <a:pPr algn="l">
              <a:lnSpc>
                <a:spcPct val="120000"/>
              </a:lnSpc>
            </a:pPr>
            <a:r>
              <a:rPr lang="en-US" sz="3000" b="0" i="0" dirty="0">
                <a:solidFill>
                  <a:srgbClr val="000000"/>
                </a:solidFill>
                <a:effectLst/>
                <a:latin typeface="Times New Roman" panose="02020603050405020304" pitchFamily="18" charset="0"/>
              </a:rPr>
              <a:t>Canadian Centre for Substance Use and Addiction. (2017).  </a:t>
            </a:r>
            <a:r>
              <a:rPr lang="en-US" sz="3000" b="0" i="1" dirty="0">
                <a:solidFill>
                  <a:srgbClr val="000000"/>
                </a:solidFill>
                <a:effectLst/>
                <a:latin typeface="Times New Roman" panose="02020603050405020304" pitchFamily="18" charset="0"/>
              </a:rPr>
              <a:t>Motivational interviewing (the essentials of series)</a:t>
            </a:r>
            <a:r>
              <a:rPr lang="en-US" sz="3000" b="0" i="0" dirty="0">
                <a:solidFill>
                  <a:srgbClr val="000000"/>
                </a:solidFill>
                <a:effectLst/>
                <a:latin typeface="Times New Roman" panose="02020603050405020304" pitchFamily="18" charset="0"/>
              </a:rPr>
              <a:t>. https://www.ccsa.ca/motivational-interviewing-essentials-series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Canadian Centre for Substance Use and Addiction. (2014). </a:t>
            </a:r>
            <a:r>
              <a:rPr kumimoji="0" lang="en-US" sz="30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Trauma informed care.</a:t>
            </a: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https://www.ccsa.ca/sites/default/files/2019-04/CCSA-Trauma-informed-Care-Toolkit-2014-en.pdf</a:t>
            </a:r>
            <a:endParaRPr lang="en-US" sz="3000" b="0" i="0" dirty="0">
              <a:solidFill>
                <a:srgbClr val="000000"/>
              </a:solidFill>
              <a:effectLst/>
              <a:latin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Canadian Institute of Health Research. (2014). </a:t>
            </a:r>
            <a:r>
              <a:rPr kumimoji="0" lang="en-US" sz="3000" b="0" i="1"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Honouring</a:t>
            </a:r>
            <a:r>
              <a:rPr kumimoji="0" lang="en-US" sz="30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our strengths: Indigenous culture as intervention in addictions treatment project.</a:t>
            </a: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https://pressbooks.nscc.ca/app/uploads/sites/246/2022/05/3_Common_Cultural_Interventions.pdf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Centre of Excellence for Women’s Health. (2018). </a:t>
            </a:r>
            <a:r>
              <a:rPr kumimoji="0" lang="en-US" sz="30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Trauma, gender, sex and substance use.</a:t>
            </a: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[Video]. </a:t>
            </a:r>
            <a:r>
              <a:rPr kumimoji="0" lang="en-US" sz="30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https://www.youtube.com/watch?v=MxiYc7Kw25w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Cape Breton University. (2021). </a:t>
            </a:r>
            <a:r>
              <a:rPr kumimoji="0" lang="en-US" sz="30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Oral histories.</a:t>
            </a: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https://www.cbu.ca/indigenous-affairs/mikmaq-resource-centre/mikmaq-resource-guide/essays/oral-histories/</a:t>
            </a:r>
          </a:p>
          <a:p>
            <a:pPr algn="l">
              <a:lnSpc>
                <a:spcPct val="120000"/>
              </a:lnSpc>
            </a:pPr>
            <a:r>
              <a:rPr lang="en-US" sz="3000" b="0" i="0" dirty="0">
                <a:solidFill>
                  <a:srgbClr val="000000"/>
                </a:solidFill>
                <a:effectLst/>
                <a:latin typeface="Times New Roman" panose="02020603050405020304" pitchFamily="18" charset="0"/>
              </a:rPr>
              <a:t>Carrier Clinic. (2015, Jan. 29). </a:t>
            </a:r>
            <a:r>
              <a:rPr lang="en-US" sz="3000" b="0" i="1" dirty="0">
                <a:solidFill>
                  <a:srgbClr val="000000"/>
                </a:solidFill>
                <a:effectLst/>
                <a:latin typeface="Times New Roman" panose="02020603050405020304" pitchFamily="18" charset="0"/>
              </a:rPr>
              <a:t>Recovery options: Treatment for drug addiction and alcoholism.</a:t>
            </a:r>
            <a:r>
              <a:rPr lang="en-US" sz="3000" b="0" i="0" dirty="0">
                <a:solidFill>
                  <a:srgbClr val="000000"/>
                </a:solidFill>
                <a:effectLst/>
                <a:latin typeface="Times New Roman" panose="02020603050405020304" pitchFamily="18" charset="0"/>
              </a:rPr>
              <a:t> [Video]. </a:t>
            </a:r>
            <a:r>
              <a:rPr lang="en-US" sz="3000" b="0" i="0" dirty="0" err="1">
                <a:solidFill>
                  <a:srgbClr val="000000"/>
                </a:solidFill>
                <a:effectLst/>
                <a:latin typeface="Times New Roman" panose="02020603050405020304" pitchFamily="18" charset="0"/>
              </a:rPr>
              <a:t>Youtube</a:t>
            </a:r>
            <a:r>
              <a:rPr lang="en-US" sz="3000" b="0" i="0" dirty="0">
                <a:solidFill>
                  <a:srgbClr val="000000"/>
                </a:solidFill>
                <a:effectLst/>
                <a:latin typeface="Times New Roman" panose="02020603050405020304" pitchFamily="18" charset="0"/>
              </a:rPr>
              <a:t>. https://www.youtube.com/watch?v=e4D4QUaEp_w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Carrier </a:t>
            </a:r>
            <a:r>
              <a:rPr kumimoji="0" lang="en-US" sz="30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Sekani</a:t>
            </a: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Family Services. (2021). </a:t>
            </a:r>
            <a:r>
              <a:rPr kumimoji="0" lang="en-US" sz="30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Addictions recovery program.</a:t>
            </a: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https://www.csfs.org/services/addictions-recovery-program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CBC News. (2021, June, 21). </a:t>
            </a:r>
            <a:r>
              <a:rPr kumimoji="0" lang="en-US" sz="30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Elders: Getting to know some of the most </a:t>
            </a:r>
            <a:r>
              <a:rPr kumimoji="0" lang="en-US" sz="3000" b="0" i="1"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honoured</a:t>
            </a:r>
            <a:r>
              <a:rPr kumimoji="0" lang="en-US" sz="30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members of First Nation communities.</a:t>
            </a: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[Video]. </a:t>
            </a:r>
            <a:r>
              <a:rPr kumimoji="0" lang="en-US" sz="30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https://www.youtube.com/watch?v=zhVnWwzzeRE</a:t>
            </a:r>
            <a:endParaRPr lang="en-US" sz="3000" b="0" i="0" dirty="0">
              <a:solidFill>
                <a:srgbClr val="000000"/>
              </a:solidFill>
              <a:effectLst/>
              <a:latin typeface="Times New Roman" panose="02020603050405020304" pitchFamily="18" charset="0"/>
            </a:endParaRPr>
          </a:p>
          <a:p>
            <a:pPr algn="l">
              <a:lnSpc>
                <a:spcPct val="120000"/>
              </a:lnSpc>
            </a:pPr>
            <a:r>
              <a:rPr lang="en-US" sz="3000" b="0" i="0" dirty="0">
                <a:solidFill>
                  <a:srgbClr val="000000"/>
                </a:solidFill>
                <a:effectLst/>
                <a:latin typeface="Times New Roman" panose="02020603050405020304" pitchFamily="18" charset="0"/>
              </a:rPr>
              <a:t>Centre for Addiction and Mental Health. (2021a). </a:t>
            </a:r>
            <a:r>
              <a:rPr lang="en-US" sz="3000" b="0" i="1" dirty="0">
                <a:solidFill>
                  <a:srgbClr val="000000"/>
                </a:solidFill>
                <a:effectLst/>
                <a:latin typeface="Times New Roman" panose="02020603050405020304" pitchFamily="18" charset="0"/>
              </a:rPr>
              <a:t>Cognitive </a:t>
            </a:r>
            <a:r>
              <a:rPr lang="en-US" sz="3000" b="0" i="1" dirty="0" err="1">
                <a:solidFill>
                  <a:srgbClr val="000000"/>
                </a:solidFill>
                <a:effectLst/>
                <a:latin typeface="Times New Roman" panose="02020603050405020304" pitchFamily="18" charset="0"/>
              </a:rPr>
              <a:t>behavioural</a:t>
            </a:r>
            <a:r>
              <a:rPr lang="en-US" sz="3000" b="0" i="1" dirty="0">
                <a:solidFill>
                  <a:srgbClr val="000000"/>
                </a:solidFill>
                <a:effectLst/>
                <a:latin typeface="Times New Roman" panose="02020603050405020304" pitchFamily="18" charset="0"/>
              </a:rPr>
              <a:t> therapy.</a:t>
            </a:r>
            <a:r>
              <a:rPr lang="en-US" sz="3000" b="0" i="0" dirty="0">
                <a:solidFill>
                  <a:srgbClr val="000000"/>
                </a:solidFill>
                <a:effectLst/>
                <a:latin typeface="Times New Roman" panose="02020603050405020304" pitchFamily="18" charset="0"/>
              </a:rPr>
              <a:t> https://www.camh.ca/en/health-info/mental-illness-and-addiction-index/cognitive-behavioural-therapy</a:t>
            </a:r>
          </a:p>
          <a:p>
            <a:pPr algn="l">
              <a:lnSpc>
                <a:spcPct val="120000"/>
              </a:lnSpc>
            </a:pPr>
            <a:r>
              <a:rPr lang="en-US" sz="3000" b="0" i="0" dirty="0">
                <a:solidFill>
                  <a:srgbClr val="000000"/>
                </a:solidFill>
                <a:effectLst/>
                <a:latin typeface="Times New Roman" panose="02020603050405020304" pitchFamily="18" charset="0"/>
              </a:rPr>
              <a:t>Centre for Addiction and Mental Health. (2021b). </a:t>
            </a:r>
            <a:r>
              <a:rPr lang="en-US" sz="3000" b="0" i="1" dirty="0">
                <a:solidFill>
                  <a:srgbClr val="000000"/>
                </a:solidFill>
                <a:effectLst/>
                <a:latin typeface="Times New Roman" panose="02020603050405020304" pitchFamily="18" charset="0"/>
              </a:rPr>
              <a:t>Methadone.</a:t>
            </a:r>
            <a:r>
              <a:rPr lang="en-US" sz="3000" b="0" i="0" dirty="0">
                <a:solidFill>
                  <a:srgbClr val="000000"/>
                </a:solidFill>
                <a:effectLst/>
                <a:latin typeface="Times New Roman" panose="02020603050405020304" pitchFamily="18" charset="0"/>
              </a:rPr>
              <a:t> https://www.camh.ca/en/health-info/mental-illness-and-addiction-index/methadone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Chong, J., Fortier, Y., &amp; Morris, T. L. (2009). Cultural practices and spiritual development for women in a Native American alcohol and drug treatment program. </a:t>
            </a:r>
            <a:r>
              <a:rPr kumimoji="0" lang="en-US" sz="30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Journal of Ethnicity in Substance Abuse</a:t>
            </a: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30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8</a:t>
            </a: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 261–282. https://doi-org.libproxy.stfx.ca/10.1080/15332640903110450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Institute for Integrative Science and Health. (n.d.) </a:t>
            </a:r>
            <a:r>
              <a:rPr kumimoji="0" lang="en-US" sz="30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Guiding principles (Two-eyed seeing).</a:t>
            </a: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http://www.integrativescience.ca/Principles/TwoEyedSeeing/</a:t>
            </a:r>
            <a:endParaRPr lang="en-US" sz="3000" b="0" i="0" dirty="0">
              <a:solidFill>
                <a:srgbClr val="000000"/>
              </a:solidFill>
              <a:effectLst/>
              <a:latin typeface="Times New Roman" panose="02020603050405020304" pitchFamily="18" charset="0"/>
            </a:endParaRPr>
          </a:p>
          <a:p>
            <a:pPr algn="l">
              <a:lnSpc>
                <a:spcPct val="120000"/>
              </a:lnSpc>
            </a:pPr>
            <a:r>
              <a:rPr lang="en-US" sz="3000" b="0" i="0" dirty="0" err="1">
                <a:solidFill>
                  <a:srgbClr val="000000"/>
                </a:solidFill>
                <a:effectLst/>
                <a:latin typeface="Times New Roman" panose="02020603050405020304" pitchFamily="18" charset="0"/>
              </a:rPr>
              <a:t>Dechman</a:t>
            </a:r>
            <a:r>
              <a:rPr lang="en-US" sz="3000" b="0" i="0" dirty="0">
                <a:solidFill>
                  <a:srgbClr val="000000"/>
                </a:solidFill>
                <a:effectLst/>
                <a:latin typeface="Times New Roman" panose="02020603050405020304" pitchFamily="18" charset="0"/>
              </a:rPr>
              <a:t>, M. K. (2015, May). Peer helpers’ struggles to care for “others” who inject drugs. </a:t>
            </a:r>
            <a:r>
              <a:rPr lang="en-US" sz="3000" b="0" i="1" dirty="0">
                <a:solidFill>
                  <a:srgbClr val="000000"/>
                </a:solidFill>
                <a:effectLst/>
                <a:latin typeface="Times New Roman" panose="02020603050405020304" pitchFamily="18" charset="0"/>
              </a:rPr>
              <a:t>International Journal of Drug Policy, 26</a:t>
            </a:r>
            <a:r>
              <a:rPr lang="en-US" sz="3000" b="0" i="0" dirty="0">
                <a:solidFill>
                  <a:srgbClr val="000000"/>
                </a:solidFill>
                <a:effectLst/>
                <a:latin typeface="Times New Roman" panose="02020603050405020304" pitchFamily="18" charset="0"/>
              </a:rPr>
              <a:t>(5), 492-500. https://doi.org/10.1016/j.drugpo.2014.12.010</a:t>
            </a:r>
          </a:p>
          <a:p>
            <a:pPr algn="l">
              <a:lnSpc>
                <a:spcPct val="120000"/>
              </a:lnSpc>
            </a:pP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Dell, C., &amp; Lyons T. (2007).</a:t>
            </a:r>
            <a:r>
              <a:rPr kumimoji="0" lang="en-US" sz="30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Harm reduction policies and programs for persons of Aboriginal descent.</a:t>
            </a:r>
            <a:r>
              <a:rPr kumimoji="0" lang="en-US" sz="30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Canadian Centre on Substance Abuse.  https://www.researchgate.net/publication/235742014_Harm_Reduction_Policies_and_Programs_for_Persons_of_Aboriginal_Descent</a:t>
            </a:r>
            <a:endParaRPr lang="en-US" sz="3000" b="0" i="0" dirty="0">
              <a:solidFill>
                <a:srgbClr val="000000"/>
              </a:solidFill>
              <a:effectLst/>
              <a:latin typeface="Times New Roman" panose="02020603050405020304" pitchFamily="18" charset="0"/>
            </a:endParaRPr>
          </a:p>
          <a:p>
            <a:endParaRPr lang="en-CA" dirty="0"/>
          </a:p>
        </p:txBody>
      </p:sp>
    </p:spTree>
    <p:extLst>
      <p:ext uri="{BB962C8B-B14F-4D97-AF65-F5344CB8AC3E}">
        <p14:creationId xmlns:p14="http://schemas.microsoft.com/office/powerpoint/2010/main" val="1204487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428A61-295A-E374-BC38-7DFD788F21B8}"/>
              </a:ext>
            </a:extLst>
          </p:cNvPr>
          <p:cNvSpPr>
            <a:spLocks noGrp="1"/>
          </p:cNvSpPr>
          <p:nvPr>
            <p:ph type="title"/>
          </p:nvPr>
        </p:nvSpPr>
        <p:spPr>
          <a:xfrm>
            <a:off x="4825448" y="132523"/>
            <a:ext cx="2541104" cy="537749"/>
          </a:xfrm>
        </p:spPr>
        <p:txBody>
          <a:bodyPr>
            <a:normAutofit/>
          </a:bodyPr>
          <a:lstStyle/>
          <a:p>
            <a:pPr algn="ctr"/>
            <a:r>
              <a:rPr lang="en-CA" sz="1400" b="1" dirty="0">
                <a:latin typeface="Times New Roman" panose="02020603050405020304" pitchFamily="18" charset="0"/>
                <a:cs typeface="Times New Roman" panose="02020603050405020304" pitchFamily="18" charset="0"/>
              </a:rPr>
              <a:t>References</a:t>
            </a:r>
          </a:p>
        </p:txBody>
      </p:sp>
      <p:sp>
        <p:nvSpPr>
          <p:cNvPr id="5" name="Content Placeholder 4">
            <a:extLst>
              <a:ext uri="{FF2B5EF4-FFF2-40B4-BE49-F238E27FC236}">
                <a16:creationId xmlns:a16="http://schemas.microsoft.com/office/drawing/2014/main" id="{22E4D1FF-5F32-B027-0F29-2D29428AF620}"/>
              </a:ext>
            </a:extLst>
          </p:cNvPr>
          <p:cNvSpPr>
            <a:spLocks noGrp="1"/>
          </p:cNvSpPr>
          <p:nvPr>
            <p:ph idx="1"/>
          </p:nvPr>
        </p:nvSpPr>
        <p:spPr>
          <a:xfrm>
            <a:off x="0" y="670272"/>
            <a:ext cx="12192000" cy="5949189"/>
          </a:xfrm>
        </p:spPr>
        <p:txBody>
          <a:bodyPr>
            <a:normAutofit fontScale="25000" lnSpcReduction="20000"/>
          </a:bodyPr>
          <a:lstStyle/>
          <a:p>
            <a:pPr algn="l">
              <a:lnSpc>
                <a:spcPct val="120000"/>
              </a:lnSpc>
            </a:pPr>
            <a:endParaRPr lang="en-US" b="0" i="0" dirty="0">
              <a:solidFill>
                <a:srgbClr val="000000"/>
              </a:solidFill>
              <a:effectLst/>
              <a:latin typeface="Times New Roman" panose="02020603050405020304" pitchFamily="18"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CA" sz="4800" b="0" dirty="0">
                <a:solidFill>
                  <a:srgbClr val="000000"/>
                </a:solidFill>
                <a:effectLst/>
                <a:latin typeface="Times New Roman" panose="02020603050405020304" pitchFamily="18" charset="0"/>
              </a:rPr>
              <a:t>Fulginiti, A., Rhoades, H., </a:t>
            </a:r>
            <a:r>
              <a:rPr lang="en-CA" sz="4800" b="0" dirty="0" err="1">
                <a:solidFill>
                  <a:srgbClr val="000000"/>
                </a:solidFill>
                <a:effectLst/>
                <a:latin typeface="Times New Roman" panose="02020603050405020304" pitchFamily="18" charset="0"/>
              </a:rPr>
              <a:t>Mamey</a:t>
            </a:r>
            <a:r>
              <a:rPr lang="en-CA" sz="4800" b="0" dirty="0">
                <a:solidFill>
                  <a:srgbClr val="000000"/>
                </a:solidFill>
                <a:effectLst/>
                <a:latin typeface="Times New Roman" panose="02020603050405020304" pitchFamily="18" charset="0"/>
              </a:rPr>
              <a:t>, M., </a:t>
            </a:r>
            <a:r>
              <a:rPr lang="en-CA" sz="4800" b="0" dirty="0" err="1">
                <a:solidFill>
                  <a:srgbClr val="000000"/>
                </a:solidFill>
                <a:effectLst/>
                <a:latin typeface="Times New Roman" panose="02020603050405020304" pitchFamily="18" charset="0"/>
              </a:rPr>
              <a:t>Klemmer</a:t>
            </a:r>
            <a:r>
              <a:rPr lang="en-CA" sz="4800" b="0" dirty="0">
                <a:solidFill>
                  <a:srgbClr val="000000"/>
                </a:solidFill>
                <a:effectLst/>
                <a:latin typeface="Times New Roman" panose="02020603050405020304" pitchFamily="18" charset="0"/>
              </a:rPr>
              <a:t>, C., Srivastava, A., </a:t>
            </a:r>
            <a:r>
              <a:rPr lang="en-CA" sz="4800" b="0" dirty="0" err="1">
                <a:solidFill>
                  <a:srgbClr val="000000"/>
                </a:solidFill>
                <a:effectLst/>
                <a:latin typeface="Times New Roman" panose="02020603050405020304" pitchFamily="18" charset="0"/>
              </a:rPr>
              <a:t>Weskamp</a:t>
            </a:r>
            <a:r>
              <a:rPr lang="en-CA" sz="4800" b="0" dirty="0">
                <a:solidFill>
                  <a:srgbClr val="000000"/>
                </a:solidFill>
                <a:effectLst/>
                <a:latin typeface="Times New Roman" panose="02020603050405020304" pitchFamily="18" charset="0"/>
              </a:rPr>
              <a:t>, G., &amp; Goldbach, G. (2021). Sexual minority stress, mental health symptoms, and suicidality among LGBTQ youth accessing crisis services. </a:t>
            </a:r>
            <a:r>
              <a:rPr lang="en-CA" sz="4800" b="0" i="1" dirty="0">
                <a:solidFill>
                  <a:srgbClr val="000000"/>
                </a:solidFill>
                <a:effectLst/>
                <a:latin typeface="Times New Roman" panose="02020603050405020304" pitchFamily="18" charset="0"/>
              </a:rPr>
              <a:t>Journal of Youth and Adolescence,</a:t>
            </a:r>
            <a:r>
              <a:rPr lang="en-CA" sz="4800" b="0" dirty="0">
                <a:solidFill>
                  <a:srgbClr val="000000"/>
                </a:solidFill>
                <a:effectLst/>
                <a:latin typeface="Times New Roman" panose="02020603050405020304" pitchFamily="18" charset="0"/>
              </a:rPr>
              <a:t> </a:t>
            </a:r>
            <a:r>
              <a:rPr lang="en-CA" sz="4800" b="0" i="1" dirty="0">
                <a:solidFill>
                  <a:srgbClr val="000000"/>
                </a:solidFill>
                <a:effectLst/>
                <a:latin typeface="Times New Roman" panose="02020603050405020304" pitchFamily="18" charset="0"/>
              </a:rPr>
              <a:t>50</a:t>
            </a:r>
            <a:r>
              <a:rPr lang="en-CA" sz="4800" b="0" dirty="0">
                <a:solidFill>
                  <a:srgbClr val="000000"/>
                </a:solidFill>
                <a:effectLst/>
                <a:latin typeface="Times New Roman" panose="02020603050405020304" pitchFamily="18" charset="0"/>
              </a:rPr>
              <a:t>(5), 893-905. </a:t>
            </a:r>
            <a:r>
              <a:rPr lang="en-CA" sz="4800" b="0" dirty="0">
                <a:effectLst/>
                <a:latin typeface="Times New Roman" panose="02020603050405020304" pitchFamily="18" charset="0"/>
              </a:rPr>
              <a:t>https://pubmed.ncbi.nlm.nih.gov/33206318/</a:t>
            </a:r>
            <a:endPar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4800" b="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Gartry</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 C., Oviedo-</a:t>
            </a:r>
            <a:r>
              <a:rPr kumimoji="0" lang="en-US" sz="4800" b="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Joekes</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 </a:t>
            </a:r>
            <a:r>
              <a:rPr kumimoji="0" lang="en-US" sz="4800" b="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Laliberté</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N., &amp; Schechter, M. H. (2009). NAOMI: The trials and tribulations of implementing a heroin assisted treatment study in North America. </a:t>
            </a:r>
            <a:r>
              <a:rPr kumimoji="0" lang="en-US" sz="48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Harm Reduction International Journal,</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6(2), 1-14. https://doi.org/10.1186/1477-7517-6-2</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Government of Canada. (2021a). </a:t>
            </a:r>
            <a:r>
              <a:rPr kumimoji="0" lang="en-US" sz="48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Drug treatment court program funding program.</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https://www.justice.gc.ca/eng/fund-fina/gov-gouv/dtc-ttt.html</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Government of Canada. (2021b). </a:t>
            </a:r>
            <a:r>
              <a:rPr kumimoji="0" lang="en-US" sz="48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Opioids and the opioid crisis-get the facts</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https://www.canada.ca/en/health-canada/services/opioids/get-the-facts.html</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Hall, J. A., </a:t>
            </a:r>
            <a:r>
              <a:rPr kumimoji="0" lang="en-US" sz="4800" b="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Sarrazin</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 S., Huber, D. L., Vaughn, T., Block, R. I., Reedy, A. R., &amp; Jang, M. (2009). Iowa case management for rural drug abuse. </a:t>
            </a:r>
            <a:r>
              <a:rPr kumimoji="0" lang="en-US" sz="48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Research on Social Work Practice</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8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19</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 407–422. https://doi.org/10.1177/1049731509331925</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US" sz="4800" b="0" dirty="0">
                <a:solidFill>
                  <a:srgbClr val="000000"/>
                </a:solidFill>
                <a:effectLst/>
                <a:latin typeface="Times New Roman" panose="02020603050405020304" pitchFamily="18" charset="0"/>
              </a:rPr>
              <a:t>Homes, C. (2021). </a:t>
            </a:r>
            <a:r>
              <a:rPr lang="en-US" sz="4800" b="0" i="1" dirty="0">
                <a:solidFill>
                  <a:srgbClr val="000000"/>
                </a:solidFill>
                <a:effectLst/>
                <a:latin typeface="Times New Roman" panose="02020603050405020304" pitchFamily="18" charset="0"/>
              </a:rPr>
              <a:t>Bridging the gap in women’s substance use services: A trauma-informed, gender-responsive, and anti-oppressive approach.</a:t>
            </a:r>
            <a:r>
              <a:rPr lang="en-US" sz="4800" b="0" dirty="0">
                <a:solidFill>
                  <a:srgbClr val="000000"/>
                </a:solidFill>
                <a:effectLst/>
                <a:latin typeface="Times New Roman" panose="02020603050405020304" pitchFamily="18" charset="0"/>
              </a:rPr>
              <a:t> </a:t>
            </a:r>
            <a:r>
              <a:rPr lang="en-US" sz="4800" b="0" dirty="0">
                <a:effectLst/>
                <a:latin typeface="Times New Roman" panose="02020603050405020304" pitchFamily="18" charset="0"/>
              </a:rPr>
              <a:t>http://repository.cityu.edu/bitstream/handle/20.500.11803/1465/ChristineHolmesCapstone.pdf?sequence=2&amp;isAllowed=y</a:t>
            </a:r>
            <a:endPar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4800" b="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Kaskutas</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 A. (2009). Alcoholics anonymous effectiveness: Faith meets science. </a:t>
            </a:r>
            <a:r>
              <a:rPr kumimoji="0" lang="en-US" sz="48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Journal of Addictive Diseases</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8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28</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 145–157. https://doi.org/10.1080/10550880902772464</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Kelly, J. F., </a:t>
            </a:r>
            <a:r>
              <a:rPr kumimoji="0" lang="en-US" sz="4800" b="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Fallah-Sohy</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N., </a:t>
            </a:r>
            <a:r>
              <a:rPr kumimoji="0" lang="en-US" sz="4800" b="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Cristello</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J. &amp; Bergman, B. (2017). Coping with the enduring unpredictability of opioid addiction: An investigation of a novel family-focused peer-support organization</a:t>
            </a:r>
            <a:r>
              <a:rPr kumimoji="0" lang="en-US" sz="48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Journal of Substance Abuse Treatment, 77</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193-200. https://doi.org/10.1016/j.jsat.2017.02.010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Kirmayer</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 J., </a:t>
            </a:r>
            <a:r>
              <a:rPr kumimoji="0" lang="en-US" sz="4800" b="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Dandeneau</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S., Marshall, E. </a:t>
            </a:r>
            <a:r>
              <a:rPr kumimoji="0" lang="en-US" sz="4800" b="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Kahentonni</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Phillips, M., &amp; Williamson, K. J. (2011). Rethinking resilience from Indigenous perspectives.  </a:t>
            </a:r>
            <a:r>
              <a:rPr kumimoji="0" lang="en-US" sz="48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Canadian Journal of Psychiatry,</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8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56</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 84–91. https://journals.sagepub.com/doi/pdf/10.1177/070674371105600203</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Kruk, E., &amp; Sandberg, K. (2013). A home for body and soul: substance using women in recovery. </a:t>
            </a:r>
            <a:r>
              <a:rPr kumimoji="0" lang="en-US" sz="48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Harm reduction journal</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8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10</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39. https://doi.org/10.1186/1477-7517-10-39</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4800" b="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Lurigo</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 J. (2008). The first 20 years of drug treatment courts: A brief description of their history and impact. </a:t>
            </a:r>
            <a:r>
              <a:rPr kumimoji="0" lang="en-US" sz="48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Probation Journal, 72</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 13-17. https://www.uscourts.gov/sites/default/files/72_1_2_0.pdf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MacKenzie</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B., &amp; Morrissette, V. (2002). Social work practice with Canadians of Aboriginal background: Guidelines for respectful social work. In J. R. Graham &amp; A. Al-</a:t>
            </a:r>
            <a:r>
              <a:rPr kumimoji="0" lang="en-US" sz="4800" b="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Krenawi</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(Eds.), </a:t>
            </a:r>
            <a:r>
              <a:rPr kumimoji="0" lang="en-US" sz="48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Multicultural social work in Canada: Working with diverse ethno-racial communities</a:t>
            </a:r>
            <a:r>
              <a:rPr kumimoji="0" lang="en-US" sz="4800" b="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(pp. 251-279). Oxford University Press.</a:t>
            </a:r>
          </a:p>
          <a:p>
            <a:pPr marL="0" indent="0" algn="l">
              <a:lnSpc>
                <a:spcPct val="120000"/>
              </a:lnSpc>
              <a:buNone/>
            </a:pPr>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201729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4876-6F96-55DD-001A-D3A2FF120119}"/>
              </a:ext>
            </a:extLst>
          </p:cNvPr>
          <p:cNvSpPr>
            <a:spLocks noGrp="1"/>
          </p:cNvSpPr>
          <p:nvPr>
            <p:ph type="title"/>
          </p:nvPr>
        </p:nvSpPr>
        <p:spPr>
          <a:xfrm>
            <a:off x="4288735" y="19531"/>
            <a:ext cx="3614530" cy="537060"/>
          </a:xfrm>
        </p:spPr>
        <p:txBody>
          <a:bodyPr>
            <a:normAutofit/>
          </a:bodyPr>
          <a:lstStyle/>
          <a:p>
            <a:pPr algn="ctr"/>
            <a:r>
              <a:rPr lang="en-CA" sz="14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84714242-9EA8-FB1E-29B7-18F21D5BA249}"/>
              </a:ext>
            </a:extLst>
          </p:cNvPr>
          <p:cNvSpPr>
            <a:spLocks noGrp="1"/>
          </p:cNvSpPr>
          <p:nvPr>
            <p:ph idx="1"/>
          </p:nvPr>
        </p:nvSpPr>
        <p:spPr>
          <a:xfrm>
            <a:off x="106017" y="424069"/>
            <a:ext cx="11940209" cy="6692348"/>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Marsh, T. N., </a:t>
            </a: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Coholic</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 Cote-Meek, S., &amp; </a:t>
            </a: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Najavits</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 (2015). Blending Aboriginal and Western healing methods to treat intergenerational trauma with substance use disorder in Aboriginal peoples who live in Northeastern Ontario, Canada.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Harm Reduction Journal, 12</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(14).  https://doi.org/10.1186/s12954-015-0046-1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McCormick, R. (2009). Aboriginal approaches to counselling. In L. </a:t>
            </a: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Kirmayer</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&amp; G. </a:t>
            </a: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Valaskakis</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(Eds.),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Healing traditions: The mental health of aboriginal peoples in Canada</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(pp. 337–354).  UBC Press.</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McLellan A. T., Lewis D. C., O’Brien C. P., &amp; Kleber H. D. (2000).  Drug dependence, a chronic medical illness: Implications for treatment, insurance, and outcomes evaluation.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JAMA</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284, 1689–1695. https://pubmed.ncbi.nlm.nih.gov/11015800/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McIvor, O., Napoleon, A., &amp; Dickie, K. (2009). Language and culture as protective factors for at-risk communities.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Journal of Aboriginal Health, 5,</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6-25. https://doi.org/10.18357\/ijih51200912327</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Mental Health Innovations (n.d.).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Peer support Nova Scotia: Mental health rehumanized.</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https://www.supportyourpeople.com/peer-support-nova-scotia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Native Alcohol and Drug Abuse Counselling Association of Nova Scotia. (2021).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Eagle Nest Recovery.</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http://www.nadaca.ca/in-patient-treatment-centres/eagles-nest/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Native Drums Website. (2004).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spirit of the drum.</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Teacher Resource Kit.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Niccols</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 Dell, C. A., &amp; Clarke, S. (2010). Treatment issues for Aboriginal mothers with substance use problems and their children.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International Journal of Mental Health and Addiction</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8</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 320–335. https://doi.org/10.1007/s11469-009-9255-8</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Nova Scotia. (2021).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Opioid use and overdose strategy.</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https://novascotia.ca/opioid/</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Nova Scotia Health Authority. (</a:t>
            </a: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n.d.a</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Adult addictions day treatment program</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https://mha.nshealth.ca/en/services/adult-addictions-day-treatment-program</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Nova Scotia Health Authority. (</a:t>
            </a: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n.d.b</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Adult community mental health and addictions services.</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https://mha.nshealth.ca/en/services/adult-community-mental-health-and-addictions-services</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Nova Scotia Health Authority. (</a:t>
            </a: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n.d.c</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In-patient withdrawal management unit.</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https://mha.nshealth.ca/en/services/inpatient-withdrawal-management-unit</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Nova Scotia Health Authority. (</a:t>
            </a: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n.d.d</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Outpatient withdrawal management unit.</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https://mha.nshealth.ca/en/services/outpatient-withdrawal-management</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Petry N. M. (2011). Contingency management: what it is and why psychiatrists should want to use it.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psychiatrist</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35</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 161–163. https://doi.org/10.1192/pb.bp.110.031831</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Prince Edward Island Government. (2017, July 12).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Mothers and methadone</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[Video]. </a:t>
            </a: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https://www.youtube.com/watch?v=LjT8WvuaFUE&amp;feature=emb_imp_woyt</a:t>
            </a:r>
          </a:p>
        </p:txBody>
      </p:sp>
    </p:spTree>
    <p:extLst>
      <p:ext uri="{BB962C8B-B14F-4D97-AF65-F5344CB8AC3E}">
        <p14:creationId xmlns:p14="http://schemas.microsoft.com/office/powerpoint/2010/main" val="269627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375C6-9859-A7B5-48F5-117B670C70A4}"/>
              </a:ext>
            </a:extLst>
          </p:cNvPr>
          <p:cNvSpPr>
            <a:spLocks noGrp="1"/>
          </p:cNvSpPr>
          <p:nvPr>
            <p:ph type="title"/>
          </p:nvPr>
        </p:nvSpPr>
        <p:spPr>
          <a:xfrm>
            <a:off x="5461552" y="315566"/>
            <a:ext cx="1268896" cy="365471"/>
          </a:xfrm>
        </p:spPr>
        <p:txBody>
          <a:bodyPr>
            <a:normAutofit/>
          </a:bodyPr>
          <a:lstStyle/>
          <a:p>
            <a:pPr algn="ctr"/>
            <a:r>
              <a:rPr lang="en-CA" sz="1400" b="1"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154466BB-444C-6652-A205-D5AEE50DA208}"/>
              </a:ext>
            </a:extLst>
          </p:cNvPr>
          <p:cNvSpPr>
            <a:spLocks noGrp="1"/>
          </p:cNvSpPr>
          <p:nvPr>
            <p:ph idx="1"/>
          </p:nvPr>
        </p:nvSpPr>
        <p:spPr>
          <a:xfrm>
            <a:off x="145774" y="805208"/>
            <a:ext cx="11900452" cy="5926896"/>
          </a:xfrm>
        </p:spPr>
        <p:txBody>
          <a:bodyPr>
            <a:norm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Providence Health Vancouver. (2016).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SALOME patient experience video</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[Video]. </a:t>
            </a: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https://www.youtube.com/watch?v=8wY0LzYwRYs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Rothe</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J. P., </a:t>
            </a: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Ozegovic</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 &amp; Carroll L. J. (2009). Innovation in qualitative interviews: “Sharing Circles” in a First Nations community.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Injury Prevention: Journal of the International Society for Child and Adolescent Injury Prevention,</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15</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334-340. https://www.proquest.com/docview/1780953722?pq-origsite=primo&amp;accountid=13803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Reynolds, V. (2012). An ethical stance for justice-doing in community work and therapy.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Journal of Systemic Therapies, 31</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 18–33. </a:t>
            </a:r>
            <a:r>
              <a:rPr kumimoji="0" lang="en-US" sz="1200" b="0" i="0"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https://vikkireynoldsdotca.files.wordpress.com/2017/12/reynoldsandpolancoethicsstanceforjusticedoing2012jst.pdf</a:t>
            </a:r>
            <a:endParaRPr kumimoji="0" lang="en-CA"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Rojas, J., Leckie, R., Hawks, E., Holster, J., Del Carmen Trapp, M., &amp; </a:t>
            </a:r>
            <a:r>
              <a:rPr kumimoji="0" lang="en-CA"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Ostermeyer</a:t>
            </a:r>
            <a:r>
              <a:rPr kumimoji="0" lang="en-CA"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B. (2019). Compounded stigma in LGBTQ people: A framework for understanding the relationship between substance use disorders, mental illness, trauma, and sexual minority status. </a:t>
            </a:r>
            <a:r>
              <a:rPr kumimoji="0" lang="en-CA"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Psychiatric Annals,</a:t>
            </a:r>
            <a:r>
              <a:rPr kumimoji="0" lang="en-CA"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CA"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49</a:t>
            </a:r>
            <a:r>
              <a:rPr kumimoji="0" lang="en-CA"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(10), 446-452. https://doi.org/10.3928/00485713-20190912-01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Rowan, M., Poole, N., Shea, B., Gone, J. P., </a:t>
            </a: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Mykota</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 Farag, M., Hopkins, C., Hall, L., </a:t>
            </a: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Mushquash</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 &amp; Dell, C. (2014). Cultural interventions to treat addictions in Indigenous populations: Findings from a scoping study.</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Substance Abuse Treatment, Prevention and Policy, 9</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34. https://doi.org/10.1186/1747-597X-9-34</a:t>
            </a:r>
            <a:endParaRPr kumimoji="0" lang="en-CA"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Sherbourne Health. (2020). </a:t>
            </a:r>
            <a:r>
              <a:rPr kumimoji="0" lang="en-CA"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Rainbow Health Ontario. </a:t>
            </a:r>
            <a:r>
              <a:rPr kumimoji="0" lang="en-CA"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https://www.rainbowhealthontario.ca/</a:t>
            </a:r>
            <a:endPar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Smith, M. (2021). Things transformed: Inalienability, Indigenous storytelling, and the quest to recover from addiction.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Alcoholism Treatment Quarterly, 39</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 160-174. https://doi-org.libproxy.stfx.ca/10.1080/07347324.2020.1776183</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Schwab, J. (2021). Drugs, health and </a:t>
            </a: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behaviour</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Pressbooks. https://psu.pb.unizin.org/bbh143/chapter/drugs-and-the-brain-national-institute-on-drug-abuse-nida/</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Canadian Centre on Substance Use and Addiction. (2021).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national treatment indicators project</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https://www.ccsa.ca/national-treatment-indicators</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Courts of Nova Scotia. (n.d.).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Drug court program</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https://www.courts.ns.ca/provincial_court/NSPC_MHC_drug_treatment_program.htm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Preservation Project. (2019, July 15).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What is the Medicine Wheel? Teachings by Jeff Ward.</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[Video]. </a:t>
            </a: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https://www.youtube.com/watch?v=bSw0s8rcuSg</a:t>
            </a:r>
          </a:p>
          <a:p>
            <a:pPr algn="l"/>
            <a:r>
              <a:rPr lang="en-CA" sz="1200" b="0" i="0" dirty="0" err="1">
                <a:solidFill>
                  <a:srgbClr val="000000"/>
                </a:solidFill>
                <a:effectLst/>
                <a:latin typeface="Times New Roman" panose="02020603050405020304" pitchFamily="18" charset="0"/>
              </a:rPr>
              <a:t>Torchalla</a:t>
            </a:r>
            <a:r>
              <a:rPr lang="en-CA" sz="1200" b="0" i="0" dirty="0">
                <a:solidFill>
                  <a:srgbClr val="000000"/>
                </a:solidFill>
                <a:effectLst/>
                <a:latin typeface="Times New Roman" panose="02020603050405020304" pitchFamily="18" charset="0"/>
              </a:rPr>
              <a:t>, I., Linden, I.A., </a:t>
            </a:r>
            <a:r>
              <a:rPr lang="en-CA" sz="1200" b="0" i="0" dirty="0" err="1">
                <a:solidFill>
                  <a:srgbClr val="000000"/>
                </a:solidFill>
                <a:effectLst/>
                <a:latin typeface="Times New Roman" panose="02020603050405020304" pitchFamily="18" charset="0"/>
              </a:rPr>
              <a:t>Strehlau</a:t>
            </a:r>
            <a:r>
              <a:rPr lang="en-CA" sz="1200" b="0" i="0" dirty="0">
                <a:solidFill>
                  <a:srgbClr val="000000"/>
                </a:solidFill>
                <a:effectLst/>
                <a:latin typeface="Times New Roman" panose="02020603050405020304" pitchFamily="18" charset="0"/>
              </a:rPr>
              <a:t>, V., Neilson, E.K., &amp; </a:t>
            </a:r>
            <a:r>
              <a:rPr lang="en-CA" sz="1200" b="0" i="0" dirty="0" err="1">
                <a:solidFill>
                  <a:srgbClr val="000000"/>
                </a:solidFill>
                <a:effectLst/>
                <a:latin typeface="Times New Roman" panose="02020603050405020304" pitchFamily="18" charset="0"/>
              </a:rPr>
              <a:t>Krausz</a:t>
            </a:r>
            <a:r>
              <a:rPr lang="en-CA" sz="1200" b="0" i="0" dirty="0">
                <a:solidFill>
                  <a:srgbClr val="000000"/>
                </a:solidFill>
                <a:effectLst/>
                <a:latin typeface="Times New Roman" panose="02020603050405020304" pitchFamily="18" charset="0"/>
              </a:rPr>
              <a:t>, M. (2014).  “Like a lot’s happened with my whole childhood”: Violence, trauma, and addiction in pregnant and postpartum women from Vancouver’s Downtown </a:t>
            </a:r>
            <a:r>
              <a:rPr lang="en-CA" sz="1200" b="0" i="0" dirty="0" err="1">
                <a:solidFill>
                  <a:srgbClr val="000000"/>
                </a:solidFill>
                <a:effectLst/>
                <a:latin typeface="Times New Roman" panose="02020603050405020304" pitchFamily="18" charset="0"/>
              </a:rPr>
              <a:t>Eastside</a:t>
            </a:r>
            <a:r>
              <a:rPr lang="en-CA" sz="1200" b="0" i="0" dirty="0">
                <a:solidFill>
                  <a:srgbClr val="000000"/>
                </a:solidFill>
                <a:effectLst/>
                <a:latin typeface="Times New Roman" panose="02020603050405020304" pitchFamily="18" charset="0"/>
              </a:rPr>
              <a:t>. </a:t>
            </a:r>
            <a:r>
              <a:rPr lang="en-CA" sz="1200" b="0" i="1" dirty="0">
                <a:solidFill>
                  <a:srgbClr val="000000"/>
                </a:solidFill>
                <a:effectLst/>
                <a:latin typeface="Times New Roman" panose="02020603050405020304" pitchFamily="18" charset="0"/>
              </a:rPr>
              <a:t>Harm Reduction Journal, 12</a:t>
            </a:r>
            <a:r>
              <a:rPr lang="en-CA" sz="1200" b="0" i="0" dirty="0">
                <a:solidFill>
                  <a:srgbClr val="000000"/>
                </a:solidFill>
                <a:effectLst/>
                <a:latin typeface="Times New Roman" panose="02020603050405020304" pitchFamily="18" charset="0"/>
              </a:rPr>
              <a:t>(1), 1-10. https://doi.org/10.1186/1477-7517-11-34</a:t>
            </a:r>
            <a:endPar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Two Docs. (2019, April 2).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What non Indigenous Canadians need to know.</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[Video]. </a:t>
            </a:r>
            <a:r>
              <a:rPr kumimoji="0" lang="en-US" sz="12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https://www.youtube.com/watch?v=b1E-3Hb1-WA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University of Regina. (n.d.). </a:t>
            </a:r>
            <a:r>
              <a:rPr kumimoji="0" lang="en-CA"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Medicine wheel booklet.</a:t>
            </a:r>
            <a:r>
              <a:rPr kumimoji="0" lang="en-CA"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https://www.uregina.ca/science/biology/people/faculty-research/gendron-fidji/documents-fidj/Medicine-Wheel-Booklet.pdf</a:t>
            </a:r>
            <a:endPar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University of Toronto. (2019, Jan. 4). </a:t>
            </a:r>
            <a:r>
              <a:rPr kumimoji="0" lang="en-US" sz="12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Elders</a:t>
            </a:r>
            <a:r>
              <a:rPr kumimoji="0" lang="en-US" sz="12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https://www.oise.utoronto.ca/deepeningknowledge/Teacher_Resources/Curriculum_Resources_(by_subjects)/Social_Sciences</a:t>
            </a:r>
            <a:r>
              <a:rPr kumimoji="0" lang="en-US" sz="1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_and_Humanities/Elders.html</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endParaRPr lang="en-CA" dirty="0"/>
          </a:p>
        </p:txBody>
      </p:sp>
    </p:spTree>
    <p:extLst>
      <p:ext uri="{BB962C8B-B14F-4D97-AF65-F5344CB8AC3E}">
        <p14:creationId xmlns:p14="http://schemas.microsoft.com/office/powerpoint/2010/main" val="361276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4" name="Title 3">
            <a:extLst>
              <a:ext uri="{FF2B5EF4-FFF2-40B4-BE49-F238E27FC236}">
                <a16:creationId xmlns:a16="http://schemas.microsoft.com/office/drawing/2014/main" id="{2AA8565E-5C02-BA86-F78B-2EA900EF8C5D}"/>
              </a:ext>
            </a:extLst>
          </p:cNvPr>
          <p:cNvSpPr>
            <a:spLocks noGrp="1"/>
          </p:cNvSpPr>
          <p:nvPr>
            <p:ph type="title"/>
          </p:nvPr>
        </p:nvSpPr>
        <p:spPr>
          <a:xfrm>
            <a:off x="838200" y="713312"/>
            <a:ext cx="4038600" cy="5431376"/>
          </a:xfrm>
        </p:spPr>
        <p:txBody>
          <a:bodyPr>
            <a:normAutofit/>
          </a:bodyPr>
          <a:lstStyle/>
          <a:p>
            <a:r>
              <a:rPr lang="en-CA"/>
              <a:t>Withdrawal Management (Detoxification)</a:t>
            </a:r>
            <a:endParaRPr lang="en-CA" dirty="0"/>
          </a:p>
        </p:txBody>
      </p:sp>
      <p:sp>
        <p:nvSpPr>
          <p:cNvPr id="5" name="Content Placeholder 4">
            <a:extLst>
              <a:ext uri="{FF2B5EF4-FFF2-40B4-BE49-F238E27FC236}">
                <a16:creationId xmlns:a16="http://schemas.microsoft.com/office/drawing/2014/main" id="{20F6E8AF-262D-1316-0B97-2BD4B277D0A5}"/>
              </a:ext>
            </a:extLst>
          </p:cNvPr>
          <p:cNvSpPr>
            <a:spLocks noGrp="1"/>
          </p:cNvSpPr>
          <p:nvPr>
            <p:ph idx="1"/>
          </p:nvPr>
        </p:nvSpPr>
        <p:spPr>
          <a:xfrm>
            <a:off x="6095999" y="713313"/>
            <a:ext cx="5257801" cy="5431376"/>
          </a:xfrm>
        </p:spPr>
        <p:txBody>
          <a:bodyPr anchor="ctr">
            <a:normAutofit/>
          </a:bodyPr>
          <a:lstStyle/>
          <a:p>
            <a:r>
              <a:rPr lang="en-US" sz="2000" dirty="0"/>
              <a:t>Some substances like alcohol have such a strong impact that they can cause death. Alcohol withdrawal requires medical intervention when a person wants to slow down or stop. This service is often referred to as detoxification (detox) or withdrawal management.</a:t>
            </a:r>
          </a:p>
          <a:p>
            <a:r>
              <a:rPr lang="en-US" sz="2000" dirty="0"/>
              <a:t>Withdrawal management, is a medically assisted/managed program.</a:t>
            </a:r>
          </a:p>
          <a:p>
            <a:r>
              <a:rPr lang="en-US" sz="2000" dirty="0"/>
              <a:t>Medications and devices can be used to manage withdrawal symptoms, prevent relapse, and treat co-occurring conditions. </a:t>
            </a:r>
          </a:p>
          <a:p>
            <a:r>
              <a:rPr lang="en-US" sz="2000" dirty="0"/>
              <a:t>Withdrawal management is not in itself “treatment,” but only the first step in the treatment process.</a:t>
            </a:r>
          </a:p>
          <a:p>
            <a:endParaRPr lang="en-CA" sz="2000" dirty="0"/>
          </a:p>
        </p:txBody>
      </p:sp>
    </p:spTree>
    <p:extLst>
      <p:ext uri="{BB962C8B-B14F-4D97-AF65-F5344CB8AC3E}">
        <p14:creationId xmlns:p14="http://schemas.microsoft.com/office/powerpoint/2010/main" val="109497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97433CE-32DD-9729-DEA3-9E9561AF47BB}"/>
              </a:ext>
            </a:extLst>
          </p:cNvPr>
          <p:cNvSpPr>
            <a:spLocks noGrp="1"/>
          </p:cNvSpPr>
          <p:nvPr>
            <p:ph type="title"/>
          </p:nvPr>
        </p:nvSpPr>
        <p:spPr>
          <a:xfrm>
            <a:off x="838200" y="838199"/>
            <a:ext cx="4191000" cy="5338763"/>
          </a:xfrm>
        </p:spPr>
        <p:txBody>
          <a:bodyPr>
            <a:normAutofit/>
          </a:bodyPr>
          <a:lstStyle/>
          <a:p>
            <a:r>
              <a:rPr lang="en-CA" dirty="0"/>
              <a:t>In-Patient Withdrawal Management</a:t>
            </a:r>
          </a:p>
        </p:txBody>
      </p:sp>
      <p:sp>
        <p:nvSpPr>
          <p:cNvPr id="3" name="Content Placeholder 2">
            <a:extLst>
              <a:ext uri="{FF2B5EF4-FFF2-40B4-BE49-F238E27FC236}">
                <a16:creationId xmlns:a16="http://schemas.microsoft.com/office/drawing/2014/main" id="{0A3CFC4E-6CC1-784D-B01C-A9A36DEDFA33}"/>
              </a:ext>
            </a:extLst>
          </p:cNvPr>
          <p:cNvSpPr>
            <a:spLocks noGrp="1"/>
          </p:cNvSpPr>
          <p:nvPr>
            <p:ph idx="1"/>
          </p:nvPr>
        </p:nvSpPr>
        <p:spPr>
          <a:xfrm>
            <a:off x="4797287" y="0"/>
            <a:ext cx="7391665" cy="6970643"/>
          </a:xfrm>
        </p:spPr>
        <p:txBody>
          <a:bodyPr anchor="ctr">
            <a:normAutofit lnSpcReduction="10000"/>
          </a:bodyPr>
          <a:lstStyle/>
          <a:p>
            <a:r>
              <a:rPr lang="en-US" sz="1900" dirty="0"/>
              <a:t>If a person has access to a provincial health card, in-patient withdrawal management may be referred by a health care provider, or it may also be self-referred.</a:t>
            </a:r>
          </a:p>
          <a:p>
            <a:r>
              <a:rPr lang="en-US" sz="1900" dirty="0"/>
              <a:t>If people have the financial means, they may pay privately or access funds through an insurance provider for private in-patient withdrawal management at a private facility.</a:t>
            </a:r>
          </a:p>
          <a:p>
            <a:r>
              <a:rPr lang="en-US" sz="1900" dirty="0"/>
              <a:t>All individuals are screened to see if they meet the criteria for in-patient withdrawal management. Screening is a tool to determine which service an individual may benefit from, based on their substance use.  Screening may highlight some of the areas of intersectionality of substance use. </a:t>
            </a:r>
          </a:p>
          <a:p>
            <a:r>
              <a:rPr lang="en-US" sz="1900" dirty="0"/>
              <a:t> In-patient withdrawal management is provided by all provincial health care services.</a:t>
            </a:r>
          </a:p>
          <a:p>
            <a:r>
              <a:rPr lang="en-US" sz="1900" dirty="0"/>
              <a:t>In Nova Scotia, in-patient withdrawal management is provided by the Nova Scotia Health, who “provides medical, supervised withdrawal management and support to individuals that require treatment and support to manage their withdrawal symptoms from substances such as alcohol and drugs” (Nova Scotia Health, </a:t>
            </a:r>
            <a:r>
              <a:rPr lang="en-US" sz="1900" dirty="0" err="1"/>
              <a:t>n.d.c</a:t>
            </a:r>
            <a:r>
              <a:rPr lang="en-US" sz="1900" dirty="0"/>
              <a:t>, para. 1).  </a:t>
            </a:r>
          </a:p>
          <a:p>
            <a:r>
              <a:rPr lang="en-US" sz="1900" dirty="0"/>
              <a:t>In-patient treatment is also offered by privately owned facilities in Nova Scotia, in a beautiful facility with private doctors, registered nurses, and counsellors, all for the cost of approximately $600/day.  Some insurance companies cover the costs of private treatment; however, for those without private health insurance, treatment facilities like these may be out of reach.</a:t>
            </a:r>
            <a:endParaRPr lang="en-CA" sz="1900" dirty="0"/>
          </a:p>
        </p:txBody>
      </p:sp>
    </p:spTree>
    <p:extLst>
      <p:ext uri="{BB962C8B-B14F-4D97-AF65-F5344CB8AC3E}">
        <p14:creationId xmlns:p14="http://schemas.microsoft.com/office/powerpoint/2010/main" val="63496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4894A30-7545-2ACB-B091-80B45B39FBCE}"/>
              </a:ext>
            </a:extLst>
          </p:cNvPr>
          <p:cNvSpPr>
            <a:spLocks noGrp="1"/>
          </p:cNvSpPr>
          <p:nvPr>
            <p:ph type="title"/>
          </p:nvPr>
        </p:nvSpPr>
        <p:spPr>
          <a:xfrm>
            <a:off x="905484" y="1065749"/>
            <a:ext cx="3748810" cy="4726502"/>
          </a:xfrm>
        </p:spPr>
        <p:txBody>
          <a:bodyPr>
            <a:normAutofit/>
          </a:bodyPr>
          <a:lstStyle/>
          <a:p>
            <a:r>
              <a:rPr lang="en-CA"/>
              <a:t>Outpatient Withdrawal Management</a:t>
            </a:r>
          </a:p>
        </p:txBody>
      </p:sp>
      <p:sp>
        <p:nvSpPr>
          <p:cNvPr id="3" name="Content Placeholder 2">
            <a:extLst>
              <a:ext uri="{FF2B5EF4-FFF2-40B4-BE49-F238E27FC236}">
                <a16:creationId xmlns:a16="http://schemas.microsoft.com/office/drawing/2014/main" id="{015B99B8-2BA3-E6ED-341F-5830110B4163}"/>
              </a:ext>
            </a:extLst>
          </p:cNvPr>
          <p:cNvSpPr>
            <a:spLocks noGrp="1"/>
          </p:cNvSpPr>
          <p:nvPr>
            <p:ph idx="1"/>
          </p:nvPr>
        </p:nvSpPr>
        <p:spPr>
          <a:xfrm>
            <a:off x="6400800" y="713313"/>
            <a:ext cx="4953000" cy="5431376"/>
          </a:xfrm>
        </p:spPr>
        <p:txBody>
          <a:bodyPr anchor="ctr">
            <a:normAutofit/>
          </a:bodyPr>
          <a:lstStyle/>
          <a:p>
            <a:r>
              <a:rPr lang="en-US" sz="2000"/>
              <a:t>People living in Nova Scotia who have a NS health card may have access to out-patient withdrawal management.  </a:t>
            </a:r>
          </a:p>
          <a:p>
            <a:r>
              <a:rPr lang="en-US" sz="2000"/>
              <a:t>This program “combines functions of an outpatient (day program) withdrawal management (detox) and structured treatment, providing the support of a team-based approach” (Nova Scotia Health, n.d.d, para. 1).  </a:t>
            </a:r>
          </a:p>
          <a:p>
            <a:r>
              <a:rPr lang="en-US" sz="2000"/>
              <a:t>Not all provincial healthcare facilities in Nova Scotia offer this service.  It is currently offered in the Western zone (Nova Scotia Health, n.d.d, para. 4). </a:t>
            </a:r>
          </a:p>
          <a:p>
            <a:r>
              <a:rPr lang="en-US" sz="2000"/>
              <a:t> Outpatient treatment has been provided in various parts of Nova Scotia; however there have been changes to these types of services.</a:t>
            </a:r>
          </a:p>
          <a:p>
            <a:endParaRPr lang="en-CA" sz="2000"/>
          </a:p>
        </p:txBody>
      </p:sp>
    </p:spTree>
    <p:extLst>
      <p:ext uri="{BB962C8B-B14F-4D97-AF65-F5344CB8AC3E}">
        <p14:creationId xmlns:p14="http://schemas.microsoft.com/office/powerpoint/2010/main" val="20441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A779423D-76A7-284D-15DC-F6138A76D3C3}"/>
              </a:ext>
            </a:extLst>
          </p:cNvPr>
          <p:cNvSpPr>
            <a:spLocks noGrp="1"/>
          </p:cNvSpPr>
          <p:nvPr>
            <p:ph type="title"/>
          </p:nvPr>
        </p:nvSpPr>
        <p:spPr>
          <a:xfrm>
            <a:off x="838199" y="1065749"/>
            <a:ext cx="4953001" cy="4726502"/>
          </a:xfrm>
        </p:spPr>
        <p:txBody>
          <a:bodyPr>
            <a:normAutofit/>
          </a:bodyPr>
          <a:lstStyle/>
          <a:p>
            <a:r>
              <a:rPr lang="en-CA" dirty="0"/>
              <a:t>Outpatient Treatment</a:t>
            </a:r>
          </a:p>
        </p:txBody>
      </p:sp>
      <p:sp>
        <p:nvSpPr>
          <p:cNvPr id="3" name="Content Placeholder 2">
            <a:extLst>
              <a:ext uri="{FF2B5EF4-FFF2-40B4-BE49-F238E27FC236}">
                <a16:creationId xmlns:a16="http://schemas.microsoft.com/office/drawing/2014/main" id="{B2276462-3795-932F-FF9F-9FB814A0694C}"/>
              </a:ext>
            </a:extLst>
          </p:cNvPr>
          <p:cNvSpPr>
            <a:spLocks noGrp="1"/>
          </p:cNvSpPr>
          <p:nvPr>
            <p:ph idx="1"/>
          </p:nvPr>
        </p:nvSpPr>
        <p:spPr>
          <a:xfrm>
            <a:off x="7538022" y="713313"/>
            <a:ext cx="3815778" cy="5431376"/>
          </a:xfrm>
        </p:spPr>
        <p:txBody>
          <a:bodyPr anchor="ctr">
            <a:normAutofit/>
          </a:bodyPr>
          <a:lstStyle/>
          <a:p>
            <a:r>
              <a:rPr lang="en-US" sz="1400" dirty="0"/>
              <a:t>For people who have completed a withdrawal management program, options exist for people who are choosing to engage with a health care provider about their substance use. </a:t>
            </a:r>
          </a:p>
          <a:p>
            <a:r>
              <a:rPr lang="en-US" sz="1400" dirty="0"/>
              <a:t> The Nova Scotia Health Authority provides a variety of outpatient treatment programs in various locations, from two-week full day programs to weekly appointments (Nova Scotia Health, </a:t>
            </a:r>
            <a:r>
              <a:rPr lang="en-US" sz="1400" dirty="0" err="1"/>
              <a:t>n.d.b</a:t>
            </a:r>
            <a:r>
              <a:rPr lang="en-US" sz="1400" dirty="0"/>
              <a:t>). </a:t>
            </a:r>
          </a:p>
          <a:p>
            <a:r>
              <a:rPr lang="en-US" sz="1400" dirty="0"/>
              <a:t>The Adult Addictions Day Treatment Program is a more intense program option. </a:t>
            </a:r>
          </a:p>
          <a:p>
            <a:r>
              <a:rPr lang="en-US" sz="1400" dirty="0"/>
              <a:t>Adult Community Mental Health and Addiction Services is a less intensive program.  This program “includes a team of mental health and addictions professionals who provide services on an outpatient basis” (Nova Scotia Health Authority, </a:t>
            </a:r>
            <a:r>
              <a:rPr lang="en-US" sz="1400" dirty="0" err="1"/>
              <a:t>n.d.a</a:t>
            </a:r>
            <a:r>
              <a:rPr lang="en-US" sz="1400" dirty="0"/>
              <a:t>, para. 2) for adults.  </a:t>
            </a:r>
          </a:p>
          <a:p>
            <a:r>
              <a:rPr lang="en-US" sz="1400" dirty="0"/>
              <a:t>The Nova Scotia Health Authority provides a separate service for youth under the age of 19 that is focused on age-appropriate interventions and treatments.</a:t>
            </a:r>
            <a:endParaRPr lang="en-CA" sz="1400" dirty="0"/>
          </a:p>
        </p:txBody>
      </p:sp>
    </p:spTree>
    <p:extLst>
      <p:ext uri="{BB962C8B-B14F-4D97-AF65-F5344CB8AC3E}">
        <p14:creationId xmlns:p14="http://schemas.microsoft.com/office/powerpoint/2010/main" val="786248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E4199E29-CEF6-7AD6-A5A9-A8A49367B24C}"/>
              </a:ext>
            </a:extLst>
          </p:cNvPr>
          <p:cNvSpPr>
            <a:spLocks noGrp="1"/>
          </p:cNvSpPr>
          <p:nvPr>
            <p:ph type="title"/>
          </p:nvPr>
        </p:nvSpPr>
        <p:spPr>
          <a:xfrm>
            <a:off x="838200" y="838199"/>
            <a:ext cx="4191000" cy="5338763"/>
          </a:xfrm>
        </p:spPr>
        <p:txBody>
          <a:bodyPr>
            <a:normAutofit/>
          </a:bodyPr>
          <a:lstStyle/>
          <a:p>
            <a:r>
              <a:rPr lang="en-CA" dirty="0"/>
              <a:t>Opioid Agonist Treatment (OAT)</a:t>
            </a:r>
          </a:p>
        </p:txBody>
      </p:sp>
      <p:sp>
        <p:nvSpPr>
          <p:cNvPr id="3" name="Content Placeholder 2">
            <a:extLst>
              <a:ext uri="{FF2B5EF4-FFF2-40B4-BE49-F238E27FC236}">
                <a16:creationId xmlns:a16="http://schemas.microsoft.com/office/drawing/2014/main" id="{E194234C-0838-7E2A-3AB7-D70F8004A789}"/>
              </a:ext>
            </a:extLst>
          </p:cNvPr>
          <p:cNvSpPr>
            <a:spLocks noGrp="1"/>
          </p:cNvSpPr>
          <p:nvPr>
            <p:ph idx="1"/>
          </p:nvPr>
        </p:nvSpPr>
        <p:spPr>
          <a:xfrm>
            <a:off x="5302332" y="838199"/>
            <a:ext cx="6051468" cy="5338763"/>
          </a:xfrm>
        </p:spPr>
        <p:txBody>
          <a:bodyPr anchor="ctr">
            <a:normAutofit/>
          </a:bodyPr>
          <a:lstStyle/>
          <a:p>
            <a:r>
              <a:rPr lang="en-US" sz="2000" dirty="0"/>
              <a:t>Methadone treatment is considered an opioid agonist treatment (OAT) and has been successful in treating people who use opiates. </a:t>
            </a:r>
          </a:p>
          <a:p>
            <a:r>
              <a:rPr lang="en-US" sz="2000" dirty="0"/>
              <a:t>The slow acting methadone reduces withdrawal symptoms, and therefore is considered an opioid agonist.</a:t>
            </a:r>
          </a:p>
          <a:p>
            <a:r>
              <a:rPr lang="en-US" sz="2000" dirty="0"/>
              <a:t>Methadone, along with buprenorphine and suboxone, other opioid agonists, change lives </a:t>
            </a:r>
            <a:r>
              <a:rPr lang="en-US" sz="2000" dirty="0" err="1"/>
              <a:t>lives</a:t>
            </a:r>
            <a:r>
              <a:rPr lang="en-US" sz="2000" dirty="0"/>
              <a:t>.  </a:t>
            </a:r>
          </a:p>
          <a:p>
            <a:r>
              <a:rPr lang="en-US" sz="2000" dirty="0"/>
              <a:t>Opioid agonist does not work for every person.</a:t>
            </a:r>
          </a:p>
          <a:p>
            <a:r>
              <a:rPr lang="en-US" sz="2000" dirty="0"/>
              <a:t>The Pharmacy Association of Nova Scotia has a list of pharmacies providing methadone and suboxone here.</a:t>
            </a:r>
          </a:p>
          <a:p>
            <a:endParaRPr lang="en-CA" sz="2000" dirty="0"/>
          </a:p>
        </p:txBody>
      </p:sp>
    </p:spTree>
    <p:extLst>
      <p:ext uri="{BB962C8B-B14F-4D97-AF65-F5344CB8AC3E}">
        <p14:creationId xmlns:p14="http://schemas.microsoft.com/office/powerpoint/2010/main" val="4146184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23B5-0F7D-33DB-597C-34371D10D76B}"/>
              </a:ext>
            </a:extLst>
          </p:cNvPr>
          <p:cNvSpPr>
            <a:spLocks noGrp="1"/>
          </p:cNvSpPr>
          <p:nvPr>
            <p:ph type="title"/>
          </p:nvPr>
        </p:nvSpPr>
        <p:spPr/>
        <p:txBody>
          <a:bodyPr/>
          <a:lstStyle/>
          <a:p>
            <a:r>
              <a:rPr lang="en-CA" dirty="0"/>
              <a:t>Mothers and Methadone</a:t>
            </a:r>
          </a:p>
        </p:txBody>
      </p:sp>
      <p:pic>
        <p:nvPicPr>
          <p:cNvPr id="4" name="Online Media 3" title="Mothers and Methadone">
            <a:hlinkClick r:id="" action="ppaction://media"/>
            <a:extLst>
              <a:ext uri="{FF2B5EF4-FFF2-40B4-BE49-F238E27FC236}">
                <a16:creationId xmlns:a16="http://schemas.microsoft.com/office/drawing/2014/main" id="{0F7525A8-86BD-CA3F-B6D6-11F88B39FC1F}"/>
              </a:ext>
            </a:extLst>
          </p:cNvPr>
          <p:cNvPicPr>
            <a:picLocks noGrp="1" noRot="1" noChangeAspect="1"/>
          </p:cNvPicPr>
          <p:nvPr>
            <p:ph idx="1"/>
            <a:videoFile r:link="rId1"/>
          </p:nvPr>
        </p:nvPicPr>
        <p:blipFill>
          <a:blip r:embed="rId3"/>
          <a:stretch>
            <a:fillRect/>
          </a:stretch>
        </p:blipFill>
        <p:spPr>
          <a:xfrm>
            <a:off x="838200" y="1736749"/>
            <a:ext cx="10515600" cy="4756126"/>
          </a:xfrm>
          <a:prstGeom prst="rect">
            <a:avLst/>
          </a:prstGeom>
        </p:spPr>
      </p:pic>
      <p:sp>
        <p:nvSpPr>
          <p:cNvPr id="6" name="TextBox 5">
            <a:extLst>
              <a:ext uri="{FF2B5EF4-FFF2-40B4-BE49-F238E27FC236}">
                <a16:creationId xmlns:a16="http://schemas.microsoft.com/office/drawing/2014/main" id="{DF1C5481-A9B8-0B94-3AAE-71B7F160C1D8}"/>
              </a:ext>
            </a:extLst>
          </p:cNvPr>
          <p:cNvSpPr txBox="1"/>
          <p:nvPr/>
        </p:nvSpPr>
        <p:spPr>
          <a:xfrm>
            <a:off x="838200" y="1736749"/>
            <a:ext cx="6098344" cy="369332"/>
          </a:xfrm>
          <a:prstGeom prst="rect">
            <a:avLst/>
          </a:prstGeom>
          <a:noFill/>
        </p:spPr>
        <p:txBody>
          <a:bodyPr wrap="square">
            <a:spAutoFit/>
          </a:bodyPr>
          <a:lstStyle/>
          <a:p>
            <a:r>
              <a:rPr lang="en-CA" dirty="0"/>
              <a:t>https://youtu.be/LjT8WvuaFUE</a:t>
            </a:r>
          </a:p>
        </p:txBody>
      </p:sp>
      <p:sp>
        <p:nvSpPr>
          <p:cNvPr id="8" name="TextBox 7">
            <a:extLst>
              <a:ext uri="{FF2B5EF4-FFF2-40B4-BE49-F238E27FC236}">
                <a16:creationId xmlns:a16="http://schemas.microsoft.com/office/drawing/2014/main" id="{12D8E58E-FB62-B4A2-BB12-731DFAB1CD81}"/>
              </a:ext>
            </a:extLst>
          </p:cNvPr>
          <p:cNvSpPr txBox="1"/>
          <p:nvPr/>
        </p:nvSpPr>
        <p:spPr>
          <a:xfrm>
            <a:off x="838200" y="6492875"/>
            <a:ext cx="6096000" cy="646331"/>
          </a:xfrm>
          <a:prstGeom prst="rect">
            <a:avLst/>
          </a:prstGeom>
          <a:noFill/>
        </p:spPr>
        <p:txBody>
          <a:bodyPr wrap="square">
            <a:spAutoFit/>
          </a:bodyPr>
          <a:lstStyle/>
          <a:p>
            <a:r>
              <a:rPr lang="en-US" dirty="0"/>
              <a:t>(Prince Edward Island Government, 2017).</a:t>
            </a:r>
          </a:p>
          <a:p>
            <a:endParaRPr lang="en-US" dirty="0"/>
          </a:p>
        </p:txBody>
      </p:sp>
    </p:spTree>
    <p:extLst>
      <p:ext uri="{BB962C8B-B14F-4D97-AF65-F5344CB8AC3E}">
        <p14:creationId xmlns:p14="http://schemas.microsoft.com/office/powerpoint/2010/main" val="188269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0FBEC2E90FCD408D691CE8A7063F85" ma:contentTypeVersion="13" ma:contentTypeDescription="Create a new document." ma:contentTypeScope="" ma:versionID="070cca3bc826c9d2be95def0a18601ee">
  <xsd:schema xmlns:xsd="http://www.w3.org/2001/XMLSchema" xmlns:xs="http://www.w3.org/2001/XMLSchema" xmlns:p="http://schemas.microsoft.com/office/2006/metadata/properties" xmlns:ns3="099fea5a-f10e-43e6-9ce7-939de56367a1" xmlns:ns4="dbbb1e4d-4cc3-4d64-a89e-f283fbca5d64" targetNamespace="http://schemas.microsoft.com/office/2006/metadata/properties" ma:root="true" ma:fieldsID="6ff9a9d45cdfeebff1596164f252bd41" ns3:_="" ns4:_="">
    <xsd:import namespace="099fea5a-f10e-43e6-9ce7-939de56367a1"/>
    <xsd:import namespace="dbbb1e4d-4cc3-4d64-a89e-f283fbca5d6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fea5a-f10e-43e6-9ce7-939de56367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bb1e4d-4cc3-4d64-a89e-f283fbca5d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040776-3FEB-4F0C-943D-B7F9B731D8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9fea5a-f10e-43e6-9ce7-939de56367a1"/>
    <ds:schemaRef ds:uri="dbbb1e4d-4cc3-4d64-a89e-f283fbca5d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B41428-D5F9-4F0F-9A3C-5A75751A4F63}">
  <ds:schemaRefs>
    <ds:schemaRef ds:uri="dbbb1e4d-4cc3-4d64-a89e-f283fbca5d64"/>
    <ds:schemaRef ds:uri="http://www.w3.org/XML/1998/namespace"/>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099fea5a-f10e-43e6-9ce7-939de56367a1"/>
    <ds:schemaRef ds:uri="http://schemas.microsoft.com/office/2006/metadata/properties"/>
  </ds:schemaRefs>
</ds:datastoreItem>
</file>

<file path=customXml/itemProps3.xml><?xml version="1.0" encoding="utf-8"?>
<ds:datastoreItem xmlns:ds="http://schemas.openxmlformats.org/officeDocument/2006/customXml" ds:itemID="{564A77C0-E394-4696-BAC9-B5A3650E59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3017</TotalTime>
  <Words>6386</Words>
  <Application>Microsoft Office PowerPoint</Application>
  <PresentationFormat>Widescreen</PresentationFormat>
  <Paragraphs>216</Paragraphs>
  <Slides>35</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Helvetica</vt:lpstr>
      <vt:lpstr>Times New Roman</vt:lpstr>
      <vt:lpstr>Office Theme</vt:lpstr>
      <vt:lpstr>Exploring Substance Use in Canada. A Curriculum for Social Service Workers </vt:lpstr>
      <vt:lpstr>Learning Objectives:</vt:lpstr>
      <vt:lpstr>Some Western options that have been successful in treating substance use disorders include: </vt:lpstr>
      <vt:lpstr>Withdrawal Management (Detoxification)</vt:lpstr>
      <vt:lpstr>In-Patient Withdrawal Management</vt:lpstr>
      <vt:lpstr>Outpatient Withdrawal Management</vt:lpstr>
      <vt:lpstr>Outpatient Treatment</vt:lpstr>
      <vt:lpstr>Opioid Agonist Treatment (OAT)</vt:lpstr>
      <vt:lpstr>Mothers and Methadone</vt:lpstr>
      <vt:lpstr>Medication Assisted Treatment</vt:lpstr>
      <vt:lpstr>Salome Patient Experience Video</vt:lpstr>
      <vt:lpstr>Drug Court Programs (DCP)</vt:lpstr>
      <vt:lpstr>Peer Support</vt:lpstr>
      <vt:lpstr>PowerPoint Presentation</vt:lpstr>
      <vt:lpstr> Substance Use and treatment in Indigenous Communities </vt:lpstr>
      <vt:lpstr>What Non-Indigenous Canadians Need To Know</vt:lpstr>
      <vt:lpstr>A Two Eyed Seeing Approach Culture is a foundation of Indigenous health, from prevention initiatives to healing from substance use and trauma (Chong et al., 2009). </vt:lpstr>
      <vt:lpstr>Two Eyed Seeing Approach in Nova Scotia</vt:lpstr>
      <vt:lpstr>PowerPoint Presentation</vt:lpstr>
      <vt:lpstr>The Medicine Wheel</vt:lpstr>
      <vt:lpstr>Elders</vt:lpstr>
      <vt:lpstr>The Elders: Getting to Know Some of The Most Honored Member of First Nation Communities</vt:lpstr>
      <vt:lpstr>Land Based Treatment</vt:lpstr>
      <vt:lpstr>Smudging</vt:lpstr>
      <vt:lpstr>Drumming</vt:lpstr>
      <vt:lpstr>Sharing Circles</vt:lpstr>
      <vt:lpstr>Trauma Informed Practices for Indigenous communities</vt:lpstr>
      <vt:lpstr>Trauma Informed Practices for Women</vt:lpstr>
      <vt:lpstr>Trauma, Gender, Sex and Substance Abuse</vt:lpstr>
      <vt:lpstr>Trauma Informed Practices for 2SLGBTQ communities</vt:lpstr>
      <vt:lpstr>Self Care</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Substance Use in Canada. A Curriculum for Social Service Workers</dc:title>
  <dc:creator>amber leanna</dc:creator>
  <cp:lastModifiedBy>Crouse,Julie</cp:lastModifiedBy>
  <cp:revision>3</cp:revision>
  <dcterms:created xsi:type="dcterms:W3CDTF">2022-06-02T00:09:53Z</dcterms:created>
  <dcterms:modified xsi:type="dcterms:W3CDTF">2022-06-08T13:12:27Z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0x010100200FBEC2E90FCD408D691CE8A7063F85</vt:lpwstr>
  </property>
</Properties>
</file>