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7" r:id="rId1"/>
  </p:sldMasterIdLst>
  <p:notesMasterIdLst>
    <p:notesMasterId r:id="rId47"/>
  </p:notesMasterIdLst>
  <p:sldIdLst>
    <p:sldId id="256" r:id="rId2"/>
    <p:sldId id="307" r:id="rId3"/>
    <p:sldId id="308" r:id="rId4"/>
    <p:sldId id="309" r:id="rId5"/>
    <p:sldId id="310" r:id="rId6"/>
    <p:sldId id="312" r:id="rId7"/>
    <p:sldId id="311" r:id="rId8"/>
    <p:sldId id="313" r:id="rId9"/>
    <p:sldId id="346" r:id="rId10"/>
    <p:sldId id="314" r:id="rId11"/>
    <p:sldId id="347" r:id="rId12"/>
    <p:sldId id="360" r:id="rId13"/>
    <p:sldId id="359" r:id="rId14"/>
    <p:sldId id="361" r:id="rId15"/>
    <p:sldId id="358" r:id="rId16"/>
    <p:sldId id="350" r:id="rId17"/>
    <p:sldId id="316" r:id="rId18"/>
    <p:sldId id="318" r:id="rId19"/>
    <p:sldId id="319" r:id="rId20"/>
    <p:sldId id="288" r:id="rId21"/>
    <p:sldId id="351" r:id="rId22"/>
    <p:sldId id="353" r:id="rId23"/>
    <p:sldId id="349" r:id="rId24"/>
    <p:sldId id="321" r:id="rId25"/>
    <p:sldId id="322" r:id="rId26"/>
    <p:sldId id="352" r:id="rId27"/>
    <p:sldId id="354" r:id="rId28"/>
    <p:sldId id="325" r:id="rId29"/>
    <p:sldId id="355" r:id="rId30"/>
    <p:sldId id="327" r:id="rId31"/>
    <p:sldId id="330" r:id="rId32"/>
    <p:sldId id="331" r:id="rId33"/>
    <p:sldId id="332" r:id="rId34"/>
    <p:sldId id="348" r:id="rId35"/>
    <p:sldId id="333" r:id="rId36"/>
    <p:sldId id="334" r:id="rId37"/>
    <p:sldId id="335" r:id="rId38"/>
    <p:sldId id="336" r:id="rId39"/>
    <p:sldId id="337" r:id="rId40"/>
    <p:sldId id="338" r:id="rId41"/>
    <p:sldId id="339" r:id="rId42"/>
    <p:sldId id="340" r:id="rId43"/>
    <p:sldId id="342" r:id="rId44"/>
    <p:sldId id="341" r:id="rId45"/>
    <p:sldId id="329" r:id="rId46"/>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 Kelowna"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352"/>
    <a:srgbClr val="2E2E2E"/>
    <a:srgbClr val="0563C1"/>
    <a:srgbClr val="FFFFFF"/>
    <a:srgbClr val="00A5E6"/>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83" autoAdjust="0"/>
    <p:restoredTop sz="95009" autoAdjust="0"/>
  </p:normalViewPr>
  <p:slideViewPr>
    <p:cSldViewPr snapToGrid="0">
      <p:cViewPr varScale="1">
        <p:scale>
          <a:sx n="69" d="100"/>
          <a:sy n="69" d="100"/>
        </p:scale>
        <p:origin x="232" y="584"/>
      </p:cViewPr>
      <p:guideLst/>
    </p:cSldViewPr>
  </p:slideViewPr>
  <p:notesTextViewPr>
    <p:cViewPr>
      <p:scale>
        <a:sx n="1" d="1"/>
        <a:sy n="1" d="1"/>
      </p:scale>
      <p:origin x="0" y="0"/>
    </p:cViewPr>
  </p:notesTextViewPr>
  <p:notesViewPr>
    <p:cSldViewPr snapToGrid="0">
      <p:cViewPr varScale="1">
        <p:scale>
          <a:sx n="71" d="100"/>
          <a:sy n="71" d="100"/>
        </p:scale>
        <p:origin x="359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6E6A8-0298-884A-A22F-D279AF786BB1}" type="datetimeFigureOut">
              <a:rPr lang="en-IS" smtClean="0"/>
              <a:t>11/25/21</a:t>
            </a:fld>
            <a:endParaRPr lang="en-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9D535-17E6-274D-B6F0-D0DDB2F43649}" type="slidenum">
              <a:rPr lang="en-IS" smtClean="0"/>
              <a:t>‹#›</a:t>
            </a:fld>
            <a:endParaRPr lang="en-IS"/>
          </a:p>
        </p:txBody>
      </p:sp>
    </p:spTree>
    <p:extLst>
      <p:ext uri="{BB962C8B-B14F-4D97-AF65-F5344CB8AC3E}">
        <p14:creationId xmlns:p14="http://schemas.microsoft.com/office/powerpoint/2010/main" val="292635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1</a:t>
            </a:fld>
            <a:endParaRPr lang="en-IS"/>
          </a:p>
        </p:txBody>
      </p:sp>
    </p:spTree>
    <p:extLst>
      <p:ext uri="{BB962C8B-B14F-4D97-AF65-F5344CB8AC3E}">
        <p14:creationId xmlns:p14="http://schemas.microsoft.com/office/powerpoint/2010/main" val="390256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13</a:t>
            </a:fld>
            <a:endParaRPr lang="en-IS"/>
          </a:p>
        </p:txBody>
      </p:sp>
    </p:spTree>
    <p:extLst>
      <p:ext uri="{BB962C8B-B14F-4D97-AF65-F5344CB8AC3E}">
        <p14:creationId xmlns:p14="http://schemas.microsoft.com/office/powerpoint/2010/main" val="219431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16</a:t>
            </a:fld>
            <a:endParaRPr lang="en-IS"/>
          </a:p>
        </p:txBody>
      </p:sp>
    </p:spTree>
    <p:extLst>
      <p:ext uri="{BB962C8B-B14F-4D97-AF65-F5344CB8AC3E}">
        <p14:creationId xmlns:p14="http://schemas.microsoft.com/office/powerpoint/2010/main" val="7405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fld id="{D289D535-17E6-274D-B6F0-D0DDB2F43649}" type="slidenum">
              <a:rPr lang="en-IS" smtClean="0"/>
              <a:t>17</a:t>
            </a:fld>
            <a:endParaRPr lang="en-IS"/>
          </a:p>
        </p:txBody>
      </p:sp>
    </p:spTree>
    <p:extLst>
      <p:ext uri="{BB962C8B-B14F-4D97-AF65-F5344CB8AC3E}">
        <p14:creationId xmlns:p14="http://schemas.microsoft.com/office/powerpoint/2010/main" val="1390303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18</a:t>
            </a:fld>
            <a:endParaRPr lang="en-IS"/>
          </a:p>
        </p:txBody>
      </p:sp>
    </p:spTree>
    <p:extLst>
      <p:ext uri="{BB962C8B-B14F-4D97-AF65-F5344CB8AC3E}">
        <p14:creationId xmlns:p14="http://schemas.microsoft.com/office/powerpoint/2010/main" val="178160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19</a:t>
            </a:fld>
            <a:endParaRPr lang="en-IS"/>
          </a:p>
        </p:txBody>
      </p:sp>
    </p:spTree>
    <p:extLst>
      <p:ext uri="{BB962C8B-B14F-4D97-AF65-F5344CB8AC3E}">
        <p14:creationId xmlns:p14="http://schemas.microsoft.com/office/powerpoint/2010/main" val="235907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20</a:t>
            </a:fld>
            <a:endParaRPr lang="en-IS"/>
          </a:p>
        </p:txBody>
      </p:sp>
    </p:spTree>
    <p:extLst>
      <p:ext uri="{BB962C8B-B14F-4D97-AF65-F5344CB8AC3E}">
        <p14:creationId xmlns:p14="http://schemas.microsoft.com/office/powerpoint/2010/main" val="421082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21</a:t>
            </a:fld>
            <a:endParaRPr lang="en-IS"/>
          </a:p>
        </p:txBody>
      </p:sp>
    </p:spTree>
    <p:extLst>
      <p:ext uri="{BB962C8B-B14F-4D97-AF65-F5344CB8AC3E}">
        <p14:creationId xmlns:p14="http://schemas.microsoft.com/office/powerpoint/2010/main" val="110552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89D535-17E6-274D-B6F0-D0DDB2F43649}" type="slidenum">
              <a:rPr lang="en-IS" smtClean="0"/>
              <a:t>22</a:t>
            </a:fld>
            <a:endParaRPr lang="en-IS"/>
          </a:p>
        </p:txBody>
      </p:sp>
    </p:spTree>
    <p:extLst>
      <p:ext uri="{BB962C8B-B14F-4D97-AF65-F5344CB8AC3E}">
        <p14:creationId xmlns:p14="http://schemas.microsoft.com/office/powerpoint/2010/main" val="292130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25</a:t>
            </a:fld>
            <a:endParaRPr lang="en-IS"/>
          </a:p>
        </p:txBody>
      </p:sp>
    </p:spTree>
    <p:extLst>
      <p:ext uri="{BB962C8B-B14F-4D97-AF65-F5344CB8AC3E}">
        <p14:creationId xmlns:p14="http://schemas.microsoft.com/office/powerpoint/2010/main" val="4002346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27</a:t>
            </a:fld>
            <a:endParaRPr lang="en-IS"/>
          </a:p>
        </p:txBody>
      </p:sp>
    </p:spTree>
    <p:extLst>
      <p:ext uri="{BB962C8B-B14F-4D97-AF65-F5344CB8AC3E}">
        <p14:creationId xmlns:p14="http://schemas.microsoft.com/office/powerpoint/2010/main" val="279015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2</a:t>
            </a:fld>
            <a:endParaRPr lang="en-IS"/>
          </a:p>
        </p:txBody>
      </p:sp>
    </p:spTree>
    <p:extLst>
      <p:ext uri="{BB962C8B-B14F-4D97-AF65-F5344CB8AC3E}">
        <p14:creationId xmlns:p14="http://schemas.microsoft.com/office/powerpoint/2010/main" val="244629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D289D535-17E6-274D-B6F0-D0DDB2F43649}" type="slidenum">
              <a:rPr lang="en-IS" smtClean="0"/>
              <a:t>28</a:t>
            </a:fld>
            <a:endParaRPr lang="en-IS"/>
          </a:p>
        </p:txBody>
      </p:sp>
    </p:spTree>
    <p:extLst>
      <p:ext uri="{BB962C8B-B14F-4D97-AF65-F5344CB8AC3E}">
        <p14:creationId xmlns:p14="http://schemas.microsoft.com/office/powerpoint/2010/main" val="85149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29</a:t>
            </a:fld>
            <a:endParaRPr lang="en-IS"/>
          </a:p>
        </p:txBody>
      </p:sp>
    </p:spTree>
    <p:extLst>
      <p:ext uri="{BB962C8B-B14F-4D97-AF65-F5344CB8AC3E}">
        <p14:creationId xmlns:p14="http://schemas.microsoft.com/office/powerpoint/2010/main" val="305362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33</a:t>
            </a:fld>
            <a:endParaRPr lang="en-IS"/>
          </a:p>
        </p:txBody>
      </p:sp>
    </p:spTree>
    <p:extLst>
      <p:ext uri="{BB962C8B-B14F-4D97-AF65-F5344CB8AC3E}">
        <p14:creationId xmlns:p14="http://schemas.microsoft.com/office/powerpoint/2010/main" val="344241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34</a:t>
            </a:fld>
            <a:endParaRPr lang="en-IS"/>
          </a:p>
        </p:txBody>
      </p:sp>
    </p:spTree>
    <p:extLst>
      <p:ext uri="{BB962C8B-B14F-4D97-AF65-F5344CB8AC3E}">
        <p14:creationId xmlns:p14="http://schemas.microsoft.com/office/powerpoint/2010/main" val="2092510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37</a:t>
            </a:fld>
            <a:endParaRPr lang="en-IS"/>
          </a:p>
        </p:txBody>
      </p:sp>
    </p:spTree>
    <p:extLst>
      <p:ext uri="{BB962C8B-B14F-4D97-AF65-F5344CB8AC3E}">
        <p14:creationId xmlns:p14="http://schemas.microsoft.com/office/powerpoint/2010/main" val="3742776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D289D535-17E6-274D-B6F0-D0DDB2F43649}" type="slidenum">
              <a:rPr lang="en-IS" smtClean="0"/>
              <a:t>39</a:t>
            </a:fld>
            <a:endParaRPr lang="en-IS"/>
          </a:p>
        </p:txBody>
      </p:sp>
    </p:spTree>
    <p:extLst>
      <p:ext uri="{BB962C8B-B14F-4D97-AF65-F5344CB8AC3E}">
        <p14:creationId xmlns:p14="http://schemas.microsoft.com/office/powerpoint/2010/main" val="3122374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D289D535-17E6-274D-B6F0-D0DDB2F43649}" type="slidenum">
              <a:rPr lang="en-IS" smtClean="0"/>
              <a:t>41</a:t>
            </a:fld>
            <a:endParaRPr lang="en-IS"/>
          </a:p>
        </p:txBody>
      </p:sp>
    </p:spTree>
    <p:extLst>
      <p:ext uri="{BB962C8B-B14F-4D97-AF65-F5344CB8AC3E}">
        <p14:creationId xmlns:p14="http://schemas.microsoft.com/office/powerpoint/2010/main" val="3087273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9D535-17E6-274D-B6F0-D0DDB2F43649}" type="slidenum">
              <a:rPr lang="en-IS" smtClean="0"/>
              <a:t>44</a:t>
            </a:fld>
            <a:endParaRPr lang="en-IS"/>
          </a:p>
        </p:txBody>
      </p:sp>
    </p:spTree>
    <p:extLst>
      <p:ext uri="{BB962C8B-B14F-4D97-AF65-F5344CB8AC3E}">
        <p14:creationId xmlns:p14="http://schemas.microsoft.com/office/powerpoint/2010/main" val="4122354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45</a:t>
            </a:fld>
            <a:endParaRPr lang="en-IS"/>
          </a:p>
        </p:txBody>
      </p:sp>
    </p:spTree>
    <p:extLst>
      <p:ext uri="{BB962C8B-B14F-4D97-AF65-F5344CB8AC3E}">
        <p14:creationId xmlns:p14="http://schemas.microsoft.com/office/powerpoint/2010/main" val="322740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D289D535-17E6-274D-B6F0-D0DDB2F43649}" type="slidenum">
              <a:rPr lang="en-IS" smtClean="0"/>
              <a:t>3</a:t>
            </a:fld>
            <a:endParaRPr lang="en-IS"/>
          </a:p>
        </p:txBody>
      </p:sp>
    </p:spTree>
    <p:extLst>
      <p:ext uri="{BB962C8B-B14F-4D97-AF65-F5344CB8AC3E}">
        <p14:creationId xmlns:p14="http://schemas.microsoft.com/office/powerpoint/2010/main" val="189989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D289D535-17E6-274D-B6F0-D0DDB2F43649}" type="slidenum">
              <a:rPr lang="en-IS" smtClean="0"/>
              <a:t>4</a:t>
            </a:fld>
            <a:endParaRPr lang="en-IS"/>
          </a:p>
        </p:txBody>
      </p:sp>
    </p:spTree>
    <p:extLst>
      <p:ext uri="{BB962C8B-B14F-4D97-AF65-F5344CB8AC3E}">
        <p14:creationId xmlns:p14="http://schemas.microsoft.com/office/powerpoint/2010/main" val="114684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5</a:t>
            </a:fld>
            <a:endParaRPr lang="en-IS"/>
          </a:p>
        </p:txBody>
      </p:sp>
    </p:spTree>
    <p:extLst>
      <p:ext uri="{BB962C8B-B14F-4D97-AF65-F5344CB8AC3E}">
        <p14:creationId xmlns:p14="http://schemas.microsoft.com/office/powerpoint/2010/main" val="63028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a:t> </a:t>
            </a:r>
          </a:p>
        </p:txBody>
      </p:sp>
      <p:sp>
        <p:nvSpPr>
          <p:cNvPr id="4" name="Slide Number Placeholder 3"/>
          <p:cNvSpPr>
            <a:spLocks noGrp="1"/>
          </p:cNvSpPr>
          <p:nvPr>
            <p:ph type="sldNum" sz="quarter" idx="5"/>
          </p:nvPr>
        </p:nvSpPr>
        <p:spPr/>
        <p:txBody>
          <a:bodyPr/>
          <a:lstStyle/>
          <a:p>
            <a:fld id="{D289D535-17E6-274D-B6F0-D0DDB2F43649}" type="slidenum">
              <a:rPr lang="en-IS" smtClean="0"/>
              <a:t>6</a:t>
            </a:fld>
            <a:endParaRPr lang="en-IS"/>
          </a:p>
        </p:txBody>
      </p:sp>
    </p:spTree>
    <p:extLst>
      <p:ext uri="{BB962C8B-B14F-4D97-AF65-F5344CB8AC3E}">
        <p14:creationId xmlns:p14="http://schemas.microsoft.com/office/powerpoint/2010/main" val="121945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9</a:t>
            </a:fld>
            <a:endParaRPr lang="en-IS"/>
          </a:p>
        </p:txBody>
      </p:sp>
    </p:spTree>
    <p:extLst>
      <p:ext uri="{BB962C8B-B14F-4D97-AF65-F5344CB8AC3E}">
        <p14:creationId xmlns:p14="http://schemas.microsoft.com/office/powerpoint/2010/main" val="76762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10</a:t>
            </a:fld>
            <a:endParaRPr lang="en-IS"/>
          </a:p>
        </p:txBody>
      </p:sp>
    </p:spTree>
    <p:extLst>
      <p:ext uri="{BB962C8B-B14F-4D97-AF65-F5344CB8AC3E}">
        <p14:creationId xmlns:p14="http://schemas.microsoft.com/office/powerpoint/2010/main" val="256275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12</a:t>
            </a:fld>
            <a:endParaRPr lang="en-IS"/>
          </a:p>
        </p:txBody>
      </p:sp>
    </p:spTree>
    <p:extLst>
      <p:ext uri="{BB962C8B-B14F-4D97-AF65-F5344CB8AC3E}">
        <p14:creationId xmlns:p14="http://schemas.microsoft.com/office/powerpoint/2010/main" val="307380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B6A9-35E4-3F40-8B70-043CC4A5D722}"/>
              </a:ext>
            </a:extLst>
          </p:cNvPr>
          <p:cNvSpPr>
            <a:spLocks noGrp="1"/>
          </p:cNvSpPr>
          <p:nvPr>
            <p:ph type="ctrTitle" hasCustomPrompt="1"/>
          </p:nvPr>
        </p:nvSpPr>
        <p:spPr>
          <a:xfrm>
            <a:off x="0" y="1143000"/>
            <a:ext cx="12192000" cy="2286000"/>
          </a:xfrm>
        </p:spPr>
        <p:txBody>
          <a:bodyPr anchor="b">
            <a:normAutofit/>
          </a:bodyPr>
          <a:lstStyle>
            <a:lvl1pPr algn="ctr">
              <a:defRPr sz="6000"/>
            </a:lvl1pPr>
          </a:lstStyle>
          <a:p>
            <a:r>
              <a:rPr lang="en-GB" dirty="0"/>
              <a:t>Click to edit Master title style5</a:t>
            </a:r>
            <a:endParaRPr lang="en-IS" dirty="0"/>
          </a:p>
        </p:txBody>
      </p:sp>
      <p:sp>
        <p:nvSpPr>
          <p:cNvPr id="3" name="Subtitle 2">
            <a:extLst>
              <a:ext uri="{FF2B5EF4-FFF2-40B4-BE49-F238E27FC236}">
                <a16:creationId xmlns:a16="http://schemas.microsoft.com/office/drawing/2014/main" id="{93AFF148-AEF9-C649-B6D5-FEACE8491B56}"/>
              </a:ext>
            </a:extLst>
          </p:cNvPr>
          <p:cNvSpPr>
            <a:spLocks noGrp="1"/>
          </p:cNvSpPr>
          <p:nvPr>
            <p:ph type="subTitle" idx="1"/>
          </p:nvPr>
        </p:nvSpPr>
        <p:spPr>
          <a:xfrm>
            <a:off x="0" y="3429000"/>
            <a:ext cx="12192000" cy="1600200"/>
          </a:xfrm>
          <a:solidFill>
            <a:srgbClr val="00A5E6"/>
          </a:solidFill>
        </p:spPr>
        <p:txBody>
          <a:bodyPr anchor="ctr" anchorCtr="0"/>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S" dirty="0"/>
          </a:p>
        </p:txBody>
      </p:sp>
      <p:sp>
        <p:nvSpPr>
          <p:cNvPr id="7" name="Footer Placeholder 4">
            <a:extLst>
              <a:ext uri="{FF2B5EF4-FFF2-40B4-BE49-F238E27FC236}">
                <a16:creationId xmlns:a16="http://schemas.microsoft.com/office/drawing/2014/main" id="{1CDA8DEA-8EF7-4E26-9339-0C3533C98E25}"/>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4085799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8CAD-4E93-FE4B-B839-139A8138F4DE}"/>
              </a:ext>
            </a:extLst>
          </p:cNvPr>
          <p:cNvSpPr>
            <a:spLocks noGrp="1"/>
          </p:cNvSpPr>
          <p:nvPr>
            <p:ph type="title"/>
          </p:nvPr>
        </p:nvSpPr>
        <p:spPr/>
        <p:txBody>
          <a:bodyPr/>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311C39C0-986A-CF48-BDC2-BB0E102BC8D8}"/>
              </a:ext>
            </a:extLst>
          </p:cNvPr>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Footer Placeholder 4">
            <a:extLst>
              <a:ext uri="{FF2B5EF4-FFF2-40B4-BE49-F238E27FC236}">
                <a16:creationId xmlns:a16="http://schemas.microsoft.com/office/drawing/2014/main" id="{9E271BD5-9A05-459D-B9E7-C3302637F81F}"/>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6838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1F73F-0ADB-EC46-AC84-F55244F1D0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51359BAA-0E66-604D-B50F-00749481BB99}"/>
              </a:ext>
            </a:extLst>
          </p:cNvPr>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Footer Placeholder 4">
            <a:extLst>
              <a:ext uri="{FF2B5EF4-FFF2-40B4-BE49-F238E27FC236}">
                <a16:creationId xmlns:a16="http://schemas.microsoft.com/office/drawing/2014/main" id="{13D6BACB-1234-42D7-9E9C-96CE51B4C53D}"/>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407043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0ABF-1A5E-6341-9D85-B2F22D0A3A95}"/>
              </a:ext>
            </a:extLst>
          </p:cNvPr>
          <p:cNvSpPr>
            <a:spLocks noGrp="1"/>
          </p:cNvSpPr>
          <p:nvPr>
            <p:ph type="title"/>
          </p:nvPr>
        </p:nvSpPr>
        <p:spPr/>
        <p:txBody>
          <a:bodyPr/>
          <a:lstStyle>
            <a:lvl1pPr>
              <a:defRPr>
                <a:solidFill>
                  <a:srgbClr val="2E2E2E"/>
                </a:solidFill>
              </a:defRPr>
            </a:lvl1pPr>
          </a:lstStyle>
          <a:p>
            <a:r>
              <a:rPr lang="en-GB" dirty="0"/>
              <a:t>Click to edit Master title style</a:t>
            </a:r>
            <a:endParaRPr lang="en-IS"/>
          </a:p>
        </p:txBody>
      </p:sp>
      <p:sp>
        <p:nvSpPr>
          <p:cNvPr id="3" name="Content Placeholder 2">
            <a:extLst>
              <a:ext uri="{FF2B5EF4-FFF2-40B4-BE49-F238E27FC236}">
                <a16:creationId xmlns:a16="http://schemas.microsoft.com/office/drawing/2014/main" id="{86D55B49-2EB5-D942-A08C-81F00A9794B7}"/>
              </a:ext>
            </a:extLst>
          </p:cNvPr>
          <p:cNvSpPr>
            <a:spLocks noGrp="1"/>
          </p:cNvSpPr>
          <p:nvPr>
            <p:ph idx="1"/>
          </p:nvPr>
        </p:nvSpPr>
        <p:spPr/>
        <p:txBody>
          <a:bodyPr>
            <a:noAutofit/>
          </a:bodyPr>
          <a:lstStyle>
            <a:lvl1pPr>
              <a:lnSpc>
                <a:spcPct val="100000"/>
              </a:lnSpc>
              <a:defRPr sz="2800"/>
            </a:lvl1pPr>
            <a:lvl2pPr>
              <a:lnSpc>
                <a:spcPct val="100000"/>
              </a:lnSpc>
              <a:defRPr sz="2800"/>
            </a:lvl2pPr>
            <a:lvl3pPr>
              <a:lnSpc>
                <a:spcPct val="100000"/>
              </a:lnSpc>
              <a:defRPr sz="2800"/>
            </a:lvl3pPr>
            <a:lvl4pPr>
              <a:lnSpc>
                <a:spcPct val="100000"/>
              </a:lnSpc>
              <a:defRPr sz="2800"/>
            </a:lvl4pPr>
            <a:lvl5pPr>
              <a:lnSpc>
                <a:spcPct val="100000"/>
              </a:lnSpc>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6" name="Footer Placeholder 4">
            <a:extLst>
              <a:ext uri="{FF2B5EF4-FFF2-40B4-BE49-F238E27FC236}">
                <a16:creationId xmlns:a16="http://schemas.microsoft.com/office/drawing/2014/main" id="{45B69A4E-4D09-4956-BE3D-7F463199ED91}"/>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418614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DF97-5C7B-5741-97C4-E602A1CD60F5}"/>
              </a:ext>
            </a:extLst>
          </p:cNvPr>
          <p:cNvSpPr>
            <a:spLocks noGrp="1"/>
          </p:cNvSpPr>
          <p:nvPr>
            <p:ph type="title"/>
          </p:nvPr>
        </p:nvSpPr>
        <p:spPr>
          <a:xfrm>
            <a:off x="0" y="1371600"/>
            <a:ext cx="12192000" cy="2743200"/>
          </a:xfrm>
        </p:spPr>
        <p:txBody>
          <a:bodyPr tIns="45720" anchor="ctr" anchorCtr="0"/>
          <a:lstStyle>
            <a:lvl1pPr>
              <a:defRPr sz="6000"/>
            </a:lvl1pPr>
          </a:lstStyle>
          <a:p>
            <a:r>
              <a:rPr lang="en-GB"/>
              <a:t>Click to edit Master title style</a:t>
            </a:r>
            <a:endParaRPr lang="en-IS"/>
          </a:p>
        </p:txBody>
      </p:sp>
      <p:sp>
        <p:nvSpPr>
          <p:cNvPr id="3" name="Text Placeholder 2">
            <a:extLst>
              <a:ext uri="{FF2B5EF4-FFF2-40B4-BE49-F238E27FC236}">
                <a16:creationId xmlns:a16="http://schemas.microsoft.com/office/drawing/2014/main" id="{EF871354-08BC-7044-9EE3-960908A63B57}"/>
              </a:ext>
            </a:extLst>
          </p:cNvPr>
          <p:cNvSpPr>
            <a:spLocks noGrp="1"/>
          </p:cNvSpPr>
          <p:nvPr>
            <p:ph type="body" idx="1"/>
          </p:nvPr>
        </p:nvSpPr>
        <p:spPr>
          <a:xfrm>
            <a:off x="831850" y="4114801"/>
            <a:ext cx="10515600" cy="197485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Footer Placeholder 4">
            <a:extLst>
              <a:ext uri="{FF2B5EF4-FFF2-40B4-BE49-F238E27FC236}">
                <a16:creationId xmlns:a16="http://schemas.microsoft.com/office/drawing/2014/main" id="{FD697919-C3FB-43CA-8FCD-797172527CD2}"/>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235514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9941-11C0-3A47-A343-880422FD5F7F}"/>
              </a:ext>
            </a:extLst>
          </p:cNvPr>
          <p:cNvSpPr>
            <a:spLocks noGrp="1"/>
          </p:cNvSpPr>
          <p:nvPr>
            <p:ph type="title"/>
          </p:nvPr>
        </p:nvSpPr>
        <p:spPr/>
        <p:txBody>
          <a:bodyPr/>
          <a:lstStyle/>
          <a:p>
            <a:r>
              <a:rPr lang="en-GB"/>
              <a:t>Click to edit Master title style</a:t>
            </a:r>
            <a:endParaRPr lang="en-IS"/>
          </a:p>
        </p:txBody>
      </p:sp>
      <p:sp>
        <p:nvSpPr>
          <p:cNvPr id="3" name="Content Placeholder 2">
            <a:extLst>
              <a:ext uri="{FF2B5EF4-FFF2-40B4-BE49-F238E27FC236}">
                <a16:creationId xmlns:a16="http://schemas.microsoft.com/office/drawing/2014/main" id="{9283FEAD-FCA5-064D-89D7-A33551069183}"/>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4" name="Content Placeholder 3">
            <a:extLst>
              <a:ext uri="{FF2B5EF4-FFF2-40B4-BE49-F238E27FC236}">
                <a16:creationId xmlns:a16="http://schemas.microsoft.com/office/drawing/2014/main" id="{B056CED8-6258-A840-A69D-80DC95E439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8" name="Footer Placeholder 4">
            <a:extLst>
              <a:ext uri="{FF2B5EF4-FFF2-40B4-BE49-F238E27FC236}">
                <a16:creationId xmlns:a16="http://schemas.microsoft.com/office/drawing/2014/main" id="{5B736491-963E-46AE-A7D6-7C6222F7CBC1}"/>
              </a:ext>
            </a:extLst>
          </p:cNvPr>
          <p:cNvSpPr txBox="1">
            <a:spLocks/>
          </p:cNvSpPr>
          <p:nvPr userDrawn="1"/>
        </p:nvSpPr>
        <p:spPr>
          <a:xfrm>
            <a:off x="3810007" y="6356350"/>
            <a:ext cx="4571999" cy="365125"/>
          </a:xfrm>
          <a:prstGeom prst="rect">
            <a:avLst/>
          </a:prstGeom>
        </p:spPr>
        <p:txBody>
          <a:bodyPr vert="horz" lIns="91440" tIns="45720" rIns="91440" bIns="45720" rtlCol="0" anchor="ctr"/>
          <a:lstStyle>
            <a:defPPr>
              <a:defRPr lang="en-I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Capacity to Connect: Supporting Students’ Mental Health and Wellness</a:t>
            </a:r>
            <a:endParaRPr lang="en-US" dirty="0"/>
          </a:p>
        </p:txBody>
      </p:sp>
    </p:spTree>
    <p:extLst>
      <p:ext uri="{BB962C8B-B14F-4D97-AF65-F5344CB8AC3E}">
        <p14:creationId xmlns:p14="http://schemas.microsoft.com/office/powerpoint/2010/main" val="179280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B772-10D6-144B-B572-F0ED1133603A}"/>
              </a:ext>
            </a:extLst>
          </p:cNvPr>
          <p:cNvSpPr>
            <a:spLocks noGrp="1"/>
          </p:cNvSpPr>
          <p:nvPr>
            <p:ph type="title"/>
          </p:nvPr>
        </p:nvSpPr>
        <p:spPr>
          <a:xfrm>
            <a:off x="0" y="1"/>
            <a:ext cx="12192000" cy="1690688"/>
          </a:xfrm>
        </p:spPr>
        <p:txBody>
          <a:bodyPr/>
          <a:lstStyle/>
          <a:p>
            <a:r>
              <a:rPr lang="en-GB"/>
              <a:t>Click to edit Master title style</a:t>
            </a:r>
            <a:endParaRPr lang="en-IS"/>
          </a:p>
        </p:txBody>
      </p:sp>
      <p:sp>
        <p:nvSpPr>
          <p:cNvPr id="3" name="Text Placeholder 2">
            <a:extLst>
              <a:ext uri="{FF2B5EF4-FFF2-40B4-BE49-F238E27FC236}">
                <a16:creationId xmlns:a16="http://schemas.microsoft.com/office/drawing/2014/main" id="{4554E278-BD04-754C-A711-0531F75EC72D}"/>
              </a:ext>
            </a:extLst>
          </p:cNvPr>
          <p:cNvSpPr>
            <a:spLocks noGrp="1"/>
          </p:cNvSpPr>
          <p:nvPr>
            <p:ph type="body" idx="1"/>
          </p:nvPr>
        </p:nvSpPr>
        <p:spPr>
          <a:xfrm>
            <a:off x="839788" y="1828800"/>
            <a:ext cx="5157787" cy="914400"/>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7D0D821-0FE9-E145-83D8-2422C4401691}"/>
              </a:ext>
            </a:extLst>
          </p:cNvPr>
          <p:cNvSpPr>
            <a:spLocks noGrp="1"/>
          </p:cNvSpPr>
          <p:nvPr>
            <p:ph sz="half" idx="2"/>
          </p:nvPr>
        </p:nvSpPr>
        <p:spPr>
          <a:xfrm>
            <a:off x="839788" y="2743199"/>
            <a:ext cx="5157787" cy="3446464"/>
          </a:xfrm>
        </p:spPr>
        <p:txBody>
          <a:bodyPr>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5" name="Text Placeholder 4">
            <a:extLst>
              <a:ext uri="{FF2B5EF4-FFF2-40B4-BE49-F238E27FC236}">
                <a16:creationId xmlns:a16="http://schemas.microsoft.com/office/drawing/2014/main" id="{13B476A8-2B02-3946-9DDD-40579BBFE4E5}"/>
              </a:ext>
            </a:extLst>
          </p:cNvPr>
          <p:cNvSpPr>
            <a:spLocks noGrp="1"/>
          </p:cNvSpPr>
          <p:nvPr>
            <p:ph type="body" sz="quarter" idx="3"/>
          </p:nvPr>
        </p:nvSpPr>
        <p:spPr>
          <a:xfrm>
            <a:off x="6172200" y="1828800"/>
            <a:ext cx="5183188" cy="914400"/>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9DE049FF-E35A-8946-A041-BA673D3CE6D6}"/>
              </a:ext>
            </a:extLst>
          </p:cNvPr>
          <p:cNvSpPr>
            <a:spLocks noGrp="1"/>
          </p:cNvSpPr>
          <p:nvPr>
            <p:ph sz="quarter" idx="4"/>
          </p:nvPr>
        </p:nvSpPr>
        <p:spPr>
          <a:xfrm>
            <a:off x="6172200" y="2743199"/>
            <a:ext cx="5183188" cy="3446463"/>
          </a:xfrm>
        </p:spPr>
        <p:txBody>
          <a:bodyPr>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10" name="Footer Placeholder 4">
            <a:extLst>
              <a:ext uri="{FF2B5EF4-FFF2-40B4-BE49-F238E27FC236}">
                <a16:creationId xmlns:a16="http://schemas.microsoft.com/office/drawing/2014/main" id="{A2E2B0DD-F17B-4A0A-93C3-0AAE382A92D0}"/>
              </a:ext>
            </a:extLst>
          </p:cNvPr>
          <p:cNvSpPr>
            <a:spLocks noGrp="1"/>
          </p:cNvSpPr>
          <p:nvPr>
            <p:ph type="ftr" sz="quarter" idx="10"/>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250591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E8AF-5752-AA47-9C65-BD08E151E2CE}"/>
              </a:ext>
            </a:extLst>
          </p:cNvPr>
          <p:cNvSpPr>
            <a:spLocks noGrp="1"/>
          </p:cNvSpPr>
          <p:nvPr>
            <p:ph type="title"/>
          </p:nvPr>
        </p:nvSpPr>
        <p:spPr/>
        <p:txBody>
          <a:bodyPr/>
          <a:lstStyle/>
          <a:p>
            <a:r>
              <a:rPr lang="en-GB"/>
              <a:t>Click to edit Master title style</a:t>
            </a:r>
            <a:endParaRPr lang="en-IS"/>
          </a:p>
        </p:txBody>
      </p:sp>
      <p:sp>
        <p:nvSpPr>
          <p:cNvPr id="6" name="Footer Placeholder 4">
            <a:extLst>
              <a:ext uri="{FF2B5EF4-FFF2-40B4-BE49-F238E27FC236}">
                <a16:creationId xmlns:a16="http://schemas.microsoft.com/office/drawing/2014/main" id="{2FECC640-F6FE-4EBB-85EC-FEDF468E6FC6}"/>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86363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6A4F8-E05A-46CF-BE99-4C4D4496BA3C}"/>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6354560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2661-CF4A-CE4B-BC4C-8A8F5B7CD0C7}"/>
              </a:ext>
            </a:extLst>
          </p:cNvPr>
          <p:cNvSpPr>
            <a:spLocks noGrp="1"/>
          </p:cNvSpPr>
          <p:nvPr>
            <p:ph type="title"/>
          </p:nvPr>
        </p:nvSpPr>
        <p:spPr>
          <a:xfrm>
            <a:off x="839788" y="457200"/>
            <a:ext cx="3932237" cy="1600200"/>
          </a:xfrm>
        </p:spPr>
        <p:txBody>
          <a:bodyPr lIns="228600" rIns="228600" anchor="ctr" anchorCtr="0"/>
          <a:lstStyle>
            <a:lvl1pPr marL="0" indent="0">
              <a:defRPr sz="3200"/>
            </a:lvl1p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7EEDD638-139E-F94A-8AE6-3D242E975552}"/>
              </a:ext>
            </a:extLst>
          </p:cNvPr>
          <p:cNvSpPr>
            <a:spLocks noGrp="1"/>
          </p:cNvSpPr>
          <p:nvPr>
            <p:ph idx="1"/>
          </p:nvPr>
        </p:nvSpPr>
        <p:spPr>
          <a:xfrm>
            <a:off x="5183188" y="457201"/>
            <a:ext cx="6172200" cy="5403850"/>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4" name="Text Placeholder 3">
            <a:extLst>
              <a:ext uri="{FF2B5EF4-FFF2-40B4-BE49-F238E27FC236}">
                <a16:creationId xmlns:a16="http://schemas.microsoft.com/office/drawing/2014/main" id="{8925B177-1FD1-164A-AEAF-668FC886A47B}"/>
              </a:ext>
            </a:extLst>
          </p:cNvPr>
          <p:cNvSpPr>
            <a:spLocks noGrp="1"/>
          </p:cNvSpPr>
          <p:nvPr>
            <p:ph type="body" sz="half" idx="2"/>
          </p:nvPr>
        </p:nvSpPr>
        <p:spPr>
          <a:xfrm>
            <a:off x="839788" y="2057400"/>
            <a:ext cx="3932237" cy="3811588"/>
          </a:xfrm>
        </p:spPr>
        <p:txBody>
          <a:bodyPr tIns="118872"/>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Footer Placeholder 4">
            <a:extLst>
              <a:ext uri="{FF2B5EF4-FFF2-40B4-BE49-F238E27FC236}">
                <a16:creationId xmlns:a16="http://schemas.microsoft.com/office/drawing/2014/main" id="{335D8D4D-8CB7-4084-B43C-FF1F9BCDC950}"/>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9121019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9BB66C-03E0-2A4D-B87C-11EDD19DB22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
        <p:nvSpPr>
          <p:cNvPr id="8" name="Title 1">
            <a:extLst>
              <a:ext uri="{FF2B5EF4-FFF2-40B4-BE49-F238E27FC236}">
                <a16:creationId xmlns:a16="http://schemas.microsoft.com/office/drawing/2014/main" id="{03CD5A40-4D96-499C-A94C-15E53D0D0A54}"/>
              </a:ext>
            </a:extLst>
          </p:cNvPr>
          <p:cNvSpPr>
            <a:spLocks noGrp="1"/>
          </p:cNvSpPr>
          <p:nvPr>
            <p:ph type="title"/>
          </p:nvPr>
        </p:nvSpPr>
        <p:spPr>
          <a:xfrm>
            <a:off x="839788" y="457200"/>
            <a:ext cx="3932237" cy="1600200"/>
          </a:xfrm>
        </p:spPr>
        <p:txBody>
          <a:bodyPr lIns="228600" rIns="228600" anchor="ctr" anchorCtr="0"/>
          <a:lstStyle>
            <a:lvl1pPr marL="0" indent="0">
              <a:defRPr sz="3200"/>
            </a:lvl1pPr>
          </a:lstStyle>
          <a:p>
            <a:r>
              <a:rPr lang="en-GB" dirty="0"/>
              <a:t>Click to edit Master title style</a:t>
            </a:r>
            <a:endParaRPr lang="en-IS" dirty="0"/>
          </a:p>
        </p:txBody>
      </p:sp>
      <p:sp>
        <p:nvSpPr>
          <p:cNvPr id="9" name="Text Placeholder 3">
            <a:extLst>
              <a:ext uri="{FF2B5EF4-FFF2-40B4-BE49-F238E27FC236}">
                <a16:creationId xmlns:a16="http://schemas.microsoft.com/office/drawing/2014/main" id="{7049CB3A-C7BF-43CF-A695-3EA65EC37208}"/>
              </a:ext>
            </a:extLst>
          </p:cNvPr>
          <p:cNvSpPr>
            <a:spLocks noGrp="1"/>
          </p:cNvSpPr>
          <p:nvPr>
            <p:ph type="body" sz="half" idx="2"/>
          </p:nvPr>
        </p:nvSpPr>
        <p:spPr>
          <a:xfrm>
            <a:off x="839788" y="2057400"/>
            <a:ext cx="3932237" cy="3811588"/>
          </a:xfrm>
        </p:spPr>
        <p:txBody>
          <a:bodyPr tIns="118872"/>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1" name="Footer Placeholder 4">
            <a:extLst>
              <a:ext uri="{FF2B5EF4-FFF2-40B4-BE49-F238E27FC236}">
                <a16:creationId xmlns:a16="http://schemas.microsoft.com/office/drawing/2014/main" id="{721C9010-94A5-4828-AE5F-5475F88B197A}"/>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61649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56363-1FE6-8E4E-B285-3C1378FAD99F}"/>
              </a:ext>
            </a:extLst>
          </p:cNvPr>
          <p:cNvSpPr>
            <a:spLocks noGrp="1"/>
          </p:cNvSpPr>
          <p:nvPr>
            <p:ph type="title"/>
          </p:nvPr>
        </p:nvSpPr>
        <p:spPr>
          <a:xfrm>
            <a:off x="0" y="1"/>
            <a:ext cx="12192000" cy="1690688"/>
          </a:xfrm>
          <a:prstGeom prst="rect">
            <a:avLst/>
          </a:prstGeom>
          <a:solidFill>
            <a:srgbClr val="00A5E6"/>
          </a:solidFill>
        </p:spPr>
        <p:txBody>
          <a:bodyPr vert="horz" lIns="91440" tIns="45720" rIns="91440" bIns="45720" rtlCol="0" anchor="ctr">
            <a:noAutofit/>
          </a:bodyPr>
          <a:lstStyle/>
          <a:p>
            <a:r>
              <a:rPr lang="en-GB" dirty="0"/>
              <a:t>Click to edit Master title style</a:t>
            </a:r>
            <a:endParaRPr lang="en-IS" dirty="0"/>
          </a:p>
        </p:txBody>
      </p:sp>
      <p:sp>
        <p:nvSpPr>
          <p:cNvPr id="3" name="Text Placeholder 2">
            <a:extLst>
              <a:ext uri="{FF2B5EF4-FFF2-40B4-BE49-F238E27FC236}">
                <a16:creationId xmlns:a16="http://schemas.microsoft.com/office/drawing/2014/main" id="{1B922153-D1B9-0A4A-8F25-AE568F12B226}"/>
              </a:ext>
            </a:extLst>
          </p:cNvPr>
          <p:cNvSpPr>
            <a:spLocks noGrp="1"/>
          </p:cNvSpPr>
          <p:nvPr>
            <p:ph type="body" idx="1"/>
          </p:nvPr>
        </p:nvSpPr>
        <p:spPr>
          <a:xfrm>
            <a:off x="838200" y="1828800"/>
            <a:ext cx="10515600" cy="4343400"/>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cxnSp>
        <p:nvCxnSpPr>
          <p:cNvPr id="7" name="Straight Connector 6">
            <a:extLst>
              <a:ext uri="{FF2B5EF4-FFF2-40B4-BE49-F238E27FC236}">
                <a16:creationId xmlns:a16="http://schemas.microsoft.com/office/drawing/2014/main" id="{D8A89CBA-DF88-43A9-B41A-6F3203EAD908}"/>
              </a:ext>
            </a:extLst>
          </p:cNvPr>
          <p:cNvCxnSpPr/>
          <p:nvPr userDrawn="1"/>
        </p:nvCxnSpPr>
        <p:spPr>
          <a:xfrm>
            <a:off x="838200" y="6253018"/>
            <a:ext cx="10515600" cy="0"/>
          </a:xfrm>
          <a:prstGeom prst="line">
            <a:avLst/>
          </a:prstGeom>
          <a:ln>
            <a:solidFill>
              <a:srgbClr val="00A5E6"/>
            </a:solidFill>
          </a:ln>
        </p:spPr>
        <p:style>
          <a:lnRef idx="3">
            <a:schemeClr val="accent1"/>
          </a:lnRef>
          <a:fillRef idx="0">
            <a:schemeClr val="accent1"/>
          </a:fillRef>
          <a:effectRef idx="2">
            <a:schemeClr val="accent1"/>
          </a:effectRef>
          <a:fontRef idx="minor">
            <a:schemeClr val="tx1"/>
          </a:fontRef>
        </p:style>
      </p:cxnSp>
      <p:sp>
        <p:nvSpPr>
          <p:cNvPr id="8" name="Slide Number Placeholder 5">
            <a:extLst>
              <a:ext uri="{FF2B5EF4-FFF2-40B4-BE49-F238E27FC236}">
                <a16:creationId xmlns:a16="http://schemas.microsoft.com/office/drawing/2014/main" id="{ABAF2640-F811-4CCD-887B-BFF712A603E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I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pPr algn="r"/>
              <a:t>‹#›</a:t>
            </a:fld>
            <a:endParaRPr lang="en-US" dirty="0"/>
          </a:p>
        </p:txBody>
      </p:sp>
      <p:pic>
        <p:nvPicPr>
          <p:cNvPr id="10" name="Picture 9">
            <a:extLst>
              <a:ext uri="{FF2B5EF4-FFF2-40B4-BE49-F238E27FC236}">
                <a16:creationId xmlns:a16="http://schemas.microsoft.com/office/drawing/2014/main" id="{EA1BA6EE-B069-4884-82A3-61FDF67DF2CD}"/>
              </a:ext>
            </a:extLst>
          </p:cNvPr>
          <p:cNvPicPr>
            <a:picLocks noChangeAspect="1"/>
          </p:cNvPicPr>
          <p:nvPr userDrawn="1"/>
        </p:nvPicPr>
        <p:blipFill>
          <a:blip r:embed="rId13"/>
          <a:stretch>
            <a:fillRect/>
          </a:stretch>
        </p:blipFill>
        <p:spPr>
          <a:xfrm>
            <a:off x="838200" y="6356350"/>
            <a:ext cx="1003837" cy="365760"/>
          </a:xfrm>
          <a:prstGeom prst="rect">
            <a:avLst/>
          </a:prstGeom>
        </p:spPr>
      </p:pic>
      <p:sp>
        <p:nvSpPr>
          <p:cNvPr id="11" name="Footer Placeholder 4">
            <a:extLst>
              <a:ext uri="{FF2B5EF4-FFF2-40B4-BE49-F238E27FC236}">
                <a16:creationId xmlns:a16="http://schemas.microsoft.com/office/drawing/2014/main" id="{BCAA19CE-8D83-43EC-BC1D-CDE79DA4B8D1}"/>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41184163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dt="0"/>
  <p:txStyles>
    <p:titleStyle>
      <a:lvl1pPr marL="738188" indent="0"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commons.wikimedia.org/wiki/File:Practicing-Empathy." TargetMode="External"/><Relationship Id="rId13" Type="http://schemas.openxmlformats.org/officeDocument/2006/relationships/hyperlink" Target="https://commons.wikimedia.org/wiki/File:Diversity_speech_bubble_icons.svg" TargetMode="External"/><Relationship Id="rId3" Type="http://schemas.openxmlformats.org/officeDocument/2006/relationships/hyperlink" Target="https://commons.wikimedia.org/wiki/File:Sunrise_at_Okeover_Arm_in_British_Columbia,_Canada.jpg" TargetMode="External"/><Relationship Id="rId7" Type="http://schemas.openxmlformats.org/officeDocument/2006/relationships/hyperlink" Target="http://www.mingraphy.com/" TargetMode="External"/><Relationship Id="rId12" Type="http://schemas.openxmlformats.org/officeDocument/2006/relationships/hyperlink" Target="https://creativecommons.org/publicdomain/zero/1.0/deed.e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henounproject.com/search/?q=2283668&amp;i=2283668" TargetMode="External"/><Relationship Id="rId11" Type="http://schemas.openxmlformats.org/officeDocument/2006/relationships/hyperlink" Target="https://commons.wikimedia.org/wiki/File:Lotus_flower_(978659).jpg" TargetMode="External"/><Relationship Id="rId5" Type="http://schemas.openxmlformats.org/officeDocument/2006/relationships/hyperlink" Target="https://creativecommons.org/licenses/by-sa/4.0/deed.en" TargetMode="External"/><Relationship Id="rId10" Type="http://schemas.openxmlformats.org/officeDocument/2006/relationships/hyperlink" Target="https://commons.wikimedia.org/wiki/File:Lotus_flower_(978659)." TargetMode="External"/><Relationship Id="rId4" Type="http://schemas.openxmlformats.org/officeDocument/2006/relationships/hyperlink" Target="https://en.wikipedia.org/wiki/en:Creative_Commons" TargetMode="External"/><Relationship Id="rId9" Type="http://schemas.openxmlformats.org/officeDocument/2006/relationships/hyperlink" Target="https://commons.wikimedia.org/wiki/File:Practicing-Empathy.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cbpp-pcpe.phac-aspc.gc.ca/public-health-topics/mental-health-and-wellne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CBE8894-61E9-421B-AEE9-079D39736241}"/>
              </a:ext>
              <a:ext uri="{C183D7F6-B498-43B3-948B-1728B52AA6E4}">
                <adec:decorative xmlns:adec="http://schemas.microsoft.com/office/drawing/2017/decorative" val="1"/>
              </a:ext>
            </a:extLst>
          </p:cNvPr>
          <p:cNvPicPr>
            <a:picLocks noChangeAspect="1"/>
          </p:cNvPicPr>
          <p:nvPr/>
        </p:nvPicPr>
        <p:blipFill rotWithShape="1">
          <a:blip r:embed="rId3"/>
          <a:srcRect t="11418" b="4282"/>
          <a:stretch/>
        </p:blipFill>
        <p:spPr>
          <a:xfrm>
            <a:off x="-12472" y="1"/>
            <a:ext cx="12204472" cy="6858000"/>
          </a:xfrm>
          <a:prstGeom prst="rect">
            <a:avLst/>
          </a:prstGeom>
        </p:spPr>
      </p:pic>
      <p:sp>
        <p:nvSpPr>
          <p:cNvPr id="27" name="Rectangle 26">
            <a:extLst>
              <a:ext uri="{FF2B5EF4-FFF2-40B4-BE49-F238E27FC236}">
                <a16:creationId xmlns:a16="http://schemas.microsoft.com/office/drawing/2014/main" id="{8DBB2603-EBAF-4EAB-A26C-CDB7E8F3D9D2}"/>
              </a:ext>
              <a:ext uri="{C183D7F6-B498-43B3-948B-1728B52AA6E4}">
                <adec:decorative xmlns:adec="http://schemas.microsoft.com/office/drawing/2017/decorative" val="1"/>
              </a:ext>
            </a:extLst>
          </p:cNvPr>
          <p:cNvSpPr/>
          <p:nvPr/>
        </p:nvSpPr>
        <p:spPr>
          <a:xfrm>
            <a:off x="0" y="780628"/>
            <a:ext cx="7393770" cy="373379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a:extLst>
              <a:ext uri="{FF2B5EF4-FFF2-40B4-BE49-F238E27FC236}">
                <a16:creationId xmlns:a16="http://schemas.microsoft.com/office/drawing/2014/main" id="{6B5FC79E-12A8-45C2-B345-6D671D521066}"/>
              </a:ext>
            </a:extLst>
          </p:cNvPr>
          <p:cNvSpPr>
            <a:spLocks noGrp="1"/>
          </p:cNvSpPr>
          <p:nvPr>
            <p:ph type="ctrTitle"/>
          </p:nvPr>
        </p:nvSpPr>
        <p:spPr>
          <a:xfrm>
            <a:off x="-863602" y="846667"/>
            <a:ext cx="8143301" cy="3454399"/>
          </a:xfrm>
          <a:noFill/>
        </p:spPr>
        <p:txBody>
          <a:bodyPr lIns="228600" tIns="228600" rIns="137160" bIns="137160" anchor="ctr" anchorCtr="0">
            <a:normAutofit fontScale="90000"/>
          </a:bodyPr>
          <a:lstStyle/>
          <a:p>
            <a:pPr algn="l"/>
            <a:r>
              <a:rPr lang="en-CA" sz="2400" dirty="0">
                <a:solidFill>
                  <a:schemeClr val="tx1"/>
                </a:solidFill>
              </a:rPr>
              <a:t>CAPACITY TO CONNECT:</a:t>
            </a:r>
            <a:br>
              <a:rPr lang="en-CA" sz="2400" dirty="0">
                <a:solidFill>
                  <a:schemeClr val="tx1"/>
                </a:solidFill>
              </a:rPr>
            </a:br>
            <a:br>
              <a:rPr lang="en-CA" sz="2400" dirty="0">
                <a:solidFill>
                  <a:schemeClr val="tx1"/>
                </a:solidFill>
              </a:rPr>
            </a:br>
            <a:r>
              <a:rPr lang="en-US" sz="4400" dirty="0">
                <a:solidFill>
                  <a:srgbClr val="00A5E6"/>
                </a:solidFill>
              </a:rPr>
              <a:t>Supporting Students’</a:t>
            </a:r>
            <a:br>
              <a:rPr lang="en-US" sz="4400" dirty="0">
                <a:solidFill>
                  <a:srgbClr val="00A5E6"/>
                </a:solidFill>
              </a:rPr>
            </a:br>
            <a:r>
              <a:rPr lang="en-US" sz="4400" dirty="0">
                <a:solidFill>
                  <a:srgbClr val="00A5E6"/>
                </a:solidFill>
              </a:rPr>
              <a:t>Mental Health and Wellness</a:t>
            </a:r>
            <a:br>
              <a:rPr lang="en-CA" sz="4400" dirty="0">
                <a:solidFill>
                  <a:srgbClr val="00A5E6"/>
                </a:solidFill>
              </a:rPr>
            </a:br>
            <a:br>
              <a:rPr lang="en-CA" sz="4400" dirty="0">
                <a:solidFill>
                  <a:schemeClr val="tx1"/>
                </a:solidFill>
              </a:rPr>
            </a:br>
            <a:endParaRPr lang="en-CA" sz="4400" dirty="0">
              <a:solidFill>
                <a:schemeClr val="tx1"/>
              </a:solidFill>
            </a:endParaRPr>
          </a:p>
        </p:txBody>
      </p:sp>
      <p:grpSp>
        <p:nvGrpSpPr>
          <p:cNvPr id="24" name="Group 23" descr="Logos of the three partners for this project, shown left to right: British Columbia's Minsitry of Advanced Education and Skills Training, Vancouver Island University, and BCcampus. ">
            <a:extLst>
              <a:ext uri="{FF2B5EF4-FFF2-40B4-BE49-F238E27FC236}">
                <a16:creationId xmlns:a16="http://schemas.microsoft.com/office/drawing/2014/main" id="{87B2F6F0-0FD7-492A-8BD9-A667B55B4FDA}"/>
              </a:ext>
            </a:extLst>
          </p:cNvPr>
          <p:cNvGrpSpPr/>
          <p:nvPr/>
        </p:nvGrpSpPr>
        <p:grpSpPr>
          <a:xfrm>
            <a:off x="0" y="3313512"/>
            <a:ext cx="6634290" cy="777976"/>
            <a:chOff x="152397" y="4134778"/>
            <a:chExt cx="6634290" cy="777976"/>
          </a:xfrm>
        </p:grpSpPr>
        <p:pic>
          <p:nvPicPr>
            <p:cNvPr id="14" name="Picture 13">
              <a:extLst>
                <a:ext uri="{FF2B5EF4-FFF2-40B4-BE49-F238E27FC236}">
                  <a16:creationId xmlns:a16="http://schemas.microsoft.com/office/drawing/2014/main" id="{6DA7F78A-1398-45CE-A6FA-BFDCF70702D8}"/>
                </a:ext>
              </a:extLst>
            </p:cNvPr>
            <p:cNvPicPr>
              <a:picLocks noChangeAspect="1"/>
            </p:cNvPicPr>
            <p:nvPr/>
          </p:nvPicPr>
          <p:blipFill>
            <a:blip r:embed="rId4"/>
            <a:stretch>
              <a:fillRect/>
            </a:stretch>
          </p:blipFill>
          <p:spPr>
            <a:xfrm>
              <a:off x="2458584" y="4135514"/>
              <a:ext cx="1999332" cy="777240"/>
            </a:xfrm>
            <a:prstGeom prst="rect">
              <a:avLst/>
            </a:prstGeom>
          </p:spPr>
        </p:pic>
        <p:pic>
          <p:nvPicPr>
            <p:cNvPr id="16" name="Picture 15">
              <a:extLst>
                <a:ext uri="{FF2B5EF4-FFF2-40B4-BE49-F238E27FC236}">
                  <a16:creationId xmlns:a16="http://schemas.microsoft.com/office/drawing/2014/main" id="{570FD28F-2F06-4695-AC3C-4154761E0081}"/>
                </a:ext>
              </a:extLst>
            </p:cNvPr>
            <p:cNvPicPr>
              <a:picLocks noChangeAspect="1"/>
            </p:cNvPicPr>
            <p:nvPr/>
          </p:nvPicPr>
          <p:blipFill>
            <a:blip r:embed="rId5"/>
            <a:stretch>
              <a:fillRect/>
            </a:stretch>
          </p:blipFill>
          <p:spPr>
            <a:xfrm>
              <a:off x="4788070" y="4135514"/>
              <a:ext cx="1998617" cy="777240"/>
            </a:xfrm>
            <a:prstGeom prst="rect">
              <a:avLst/>
            </a:prstGeom>
          </p:spPr>
        </p:pic>
        <p:pic>
          <p:nvPicPr>
            <p:cNvPr id="18" name="Picture 17">
              <a:extLst>
                <a:ext uri="{FF2B5EF4-FFF2-40B4-BE49-F238E27FC236}">
                  <a16:creationId xmlns:a16="http://schemas.microsoft.com/office/drawing/2014/main" id="{5E8F3A07-FDC6-4D68-84F8-43F61F861795}"/>
                </a:ext>
              </a:extLst>
            </p:cNvPr>
            <p:cNvPicPr>
              <a:picLocks noChangeAspect="1"/>
            </p:cNvPicPr>
            <p:nvPr/>
          </p:nvPicPr>
          <p:blipFill>
            <a:blip r:embed="rId6"/>
            <a:stretch>
              <a:fillRect/>
            </a:stretch>
          </p:blipFill>
          <p:spPr>
            <a:xfrm>
              <a:off x="152397" y="4134778"/>
              <a:ext cx="1976033" cy="777240"/>
            </a:xfrm>
            <a:prstGeom prst="rect">
              <a:avLst/>
            </a:prstGeom>
          </p:spPr>
        </p:pic>
      </p:grpSp>
      <p:cxnSp>
        <p:nvCxnSpPr>
          <p:cNvPr id="22" name="Straight Connector 21">
            <a:extLst>
              <a:ext uri="{FF2B5EF4-FFF2-40B4-BE49-F238E27FC236}">
                <a16:creationId xmlns:a16="http://schemas.microsoft.com/office/drawing/2014/main" id="{DE5D7878-B8E0-4581-9127-F8DAEC184511}"/>
              </a:ext>
              <a:ext uri="{C183D7F6-B498-43B3-948B-1728B52AA6E4}">
                <adec:decorative xmlns:adec="http://schemas.microsoft.com/office/drawing/2017/decorative" val="1"/>
              </a:ext>
            </a:extLst>
          </p:cNvPr>
          <p:cNvCxnSpPr>
            <a:cxnSpLocks/>
          </p:cNvCxnSpPr>
          <p:nvPr/>
        </p:nvCxnSpPr>
        <p:spPr>
          <a:xfrm>
            <a:off x="135464" y="3170219"/>
            <a:ext cx="69948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899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525E-947C-0F43-9AED-6F24EEFFC4DB}"/>
              </a:ext>
            </a:extLst>
          </p:cNvPr>
          <p:cNvSpPr>
            <a:spLocks noGrp="1"/>
          </p:cNvSpPr>
          <p:nvPr>
            <p:ph type="title"/>
          </p:nvPr>
        </p:nvSpPr>
        <p:spPr/>
        <p:txBody>
          <a:bodyPr/>
          <a:lstStyle/>
          <a:p>
            <a:r>
              <a:rPr lang="en-CA" dirty="0"/>
              <a:t>Introducing the Wellness Wheel</a:t>
            </a:r>
          </a:p>
        </p:txBody>
      </p:sp>
      <p:sp>
        <p:nvSpPr>
          <p:cNvPr id="3" name="Content Placeholder 2">
            <a:extLst>
              <a:ext uri="{FF2B5EF4-FFF2-40B4-BE49-F238E27FC236}">
                <a16:creationId xmlns:a16="http://schemas.microsoft.com/office/drawing/2014/main" id="{D4505C4C-580D-484F-B2B7-0FB796488283}"/>
              </a:ext>
            </a:extLst>
          </p:cNvPr>
          <p:cNvSpPr>
            <a:spLocks noGrp="1"/>
          </p:cNvSpPr>
          <p:nvPr>
            <p:ph idx="1"/>
          </p:nvPr>
        </p:nvSpPr>
        <p:spPr/>
        <p:txBody>
          <a:bodyPr>
            <a:normAutofit/>
          </a:bodyPr>
          <a:lstStyle/>
          <a:p>
            <a:pPr marL="0" indent="0">
              <a:buNone/>
            </a:pPr>
            <a:r>
              <a:rPr lang="en-CA" sz="2800" dirty="0"/>
              <a:t>The Wellness Wheel aligns with an Indigenous perspective that views individuals holistically. </a:t>
            </a:r>
          </a:p>
          <a:p>
            <a:r>
              <a:rPr lang="en-CA" sz="2800" dirty="0"/>
              <a:t>Wellness is a state of balance.</a:t>
            </a:r>
          </a:p>
          <a:p>
            <a:r>
              <a:rPr lang="en-US" sz="2800" dirty="0"/>
              <a:t>Each dimension of wellness is interconnected.</a:t>
            </a:r>
          </a:p>
          <a:p>
            <a:r>
              <a:rPr lang="en-US" sz="2800" dirty="0"/>
              <a:t>All dimensions are equally important to finding balance. </a:t>
            </a:r>
            <a:endParaRPr lang="en-CA" sz="2800" dirty="0"/>
          </a:p>
        </p:txBody>
      </p:sp>
      <p:sp>
        <p:nvSpPr>
          <p:cNvPr id="8" name="Footer Placeholder 4">
            <a:extLst>
              <a:ext uri="{FF2B5EF4-FFF2-40B4-BE49-F238E27FC236}">
                <a16:creationId xmlns:a16="http://schemas.microsoft.com/office/drawing/2014/main" id="{9984DA09-0F40-451C-B75E-5CFCBDA0311C}"/>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20833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A762-E2AB-7240-A339-1129272D0807}"/>
              </a:ext>
            </a:extLst>
          </p:cNvPr>
          <p:cNvSpPr>
            <a:spLocks noGrp="1"/>
          </p:cNvSpPr>
          <p:nvPr>
            <p:ph type="title"/>
          </p:nvPr>
        </p:nvSpPr>
        <p:spPr/>
        <p:txBody>
          <a:bodyPr/>
          <a:lstStyle/>
          <a:p>
            <a:r>
              <a:rPr lang="en-US" dirty="0"/>
              <a:t>Wellness Wheel</a:t>
            </a:r>
          </a:p>
        </p:txBody>
      </p:sp>
      <p:pic>
        <p:nvPicPr>
          <p:cNvPr id="9" name="Content Placeholder 8"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303A8D45-6418-41FA-8E4B-123E7DEB80EE}"/>
              </a:ext>
            </a:extLst>
          </p:cNvPr>
          <p:cNvPicPr>
            <a:picLocks noGrp="1" noChangeAspect="1"/>
          </p:cNvPicPr>
          <p:nvPr>
            <p:ph idx="1"/>
          </p:nvPr>
        </p:nvPicPr>
        <p:blipFill>
          <a:blip r:embed="rId2"/>
          <a:srcRect/>
          <a:stretch/>
        </p:blipFill>
        <p:spPr>
          <a:xfrm>
            <a:off x="3924300" y="1828800"/>
            <a:ext cx="4343400" cy="4343400"/>
          </a:xfrm>
        </p:spPr>
      </p:pic>
      <p:sp>
        <p:nvSpPr>
          <p:cNvPr id="8" name="Footer Placeholder 4">
            <a:extLst>
              <a:ext uri="{FF2B5EF4-FFF2-40B4-BE49-F238E27FC236}">
                <a16:creationId xmlns:a16="http://schemas.microsoft.com/office/drawing/2014/main" id="{3BAAB2B0-2EEE-4264-B806-1C86292DB5DD}"/>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85986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D7F9-863E-7447-B323-7BE28EE5D117}"/>
              </a:ext>
            </a:extLst>
          </p:cNvPr>
          <p:cNvSpPr>
            <a:spLocks noGrp="1"/>
          </p:cNvSpPr>
          <p:nvPr>
            <p:ph type="title"/>
          </p:nvPr>
        </p:nvSpPr>
        <p:spPr/>
        <p:txBody>
          <a:bodyPr/>
          <a:lstStyle/>
          <a:p>
            <a:r>
              <a:rPr lang="en-CA" dirty="0"/>
              <a:t>What Is Resilience?</a:t>
            </a:r>
            <a:endParaRPr lang="en-IS" dirty="0"/>
          </a:p>
        </p:txBody>
      </p:sp>
      <p:sp>
        <p:nvSpPr>
          <p:cNvPr id="3" name="Content Placeholder 2">
            <a:extLst>
              <a:ext uri="{FF2B5EF4-FFF2-40B4-BE49-F238E27FC236}">
                <a16:creationId xmlns:a16="http://schemas.microsoft.com/office/drawing/2014/main" id="{387D078D-20EC-C44B-95CA-4855D2BC476F}"/>
              </a:ext>
            </a:extLst>
          </p:cNvPr>
          <p:cNvSpPr>
            <a:spLocks noGrp="1"/>
          </p:cNvSpPr>
          <p:nvPr>
            <p:ph idx="1"/>
          </p:nvPr>
        </p:nvSpPr>
        <p:spPr/>
        <p:txBody>
          <a:bodyPr>
            <a:normAutofit/>
          </a:bodyPr>
          <a:lstStyle/>
          <a:p>
            <a:r>
              <a:rPr lang="en-US" sz="2800" dirty="0"/>
              <a:t>Being able to adapt to challenges and setbacks.</a:t>
            </a:r>
          </a:p>
          <a:p>
            <a:r>
              <a:rPr lang="en-US" sz="2800" dirty="0"/>
              <a:t>Finding ways to shift back toward balance and mental wellness.</a:t>
            </a:r>
          </a:p>
          <a:p>
            <a:r>
              <a:rPr lang="en-US" sz="2800" dirty="0"/>
              <a:t>Noticing when stress appears and taking </a:t>
            </a:r>
            <a:br>
              <a:rPr lang="en-US" sz="2800" dirty="0"/>
            </a:br>
            <a:r>
              <a:rPr lang="en-US" sz="2800" dirty="0"/>
              <a:t>proactive steps to manage it.</a:t>
            </a:r>
          </a:p>
          <a:p>
            <a:endParaRPr lang="en-US" sz="2800" dirty="0"/>
          </a:p>
          <a:p>
            <a:pPr marL="0" indent="0">
              <a:buNone/>
            </a:pPr>
            <a:r>
              <a:rPr lang="en-US" sz="2800" dirty="0"/>
              <a:t>The Wellness Wheel can be a guide. </a:t>
            </a:r>
          </a:p>
          <a:p>
            <a:pPr marL="0" indent="0">
              <a:buNone/>
            </a:pPr>
            <a:r>
              <a:rPr lang="en-US" sz="2800" dirty="0"/>
              <a:t>It helps us recognize imbalance and our </a:t>
            </a:r>
            <a:br>
              <a:rPr lang="en-US" sz="2800" dirty="0"/>
            </a:br>
            <a:r>
              <a:rPr lang="en-US" sz="2800" dirty="0"/>
              <a:t>resiliency. </a:t>
            </a:r>
          </a:p>
        </p:txBody>
      </p:sp>
      <p:pic>
        <p:nvPicPr>
          <p:cNvPr id="11" name="Picture 10"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2C6CF50B-6593-4347-A69D-265B436297A3}"/>
              </a:ext>
            </a:extLst>
          </p:cNvPr>
          <p:cNvPicPr>
            <a:picLocks noChangeAspect="1"/>
          </p:cNvPicPr>
          <p:nvPr/>
        </p:nvPicPr>
        <p:blipFill>
          <a:blip r:embed="rId3"/>
          <a:stretch>
            <a:fillRect/>
          </a:stretch>
        </p:blipFill>
        <p:spPr>
          <a:xfrm>
            <a:off x="8382006" y="2954582"/>
            <a:ext cx="2971794" cy="2971794"/>
          </a:xfrm>
          <a:prstGeom prst="rect">
            <a:avLst/>
          </a:prstGeom>
        </p:spPr>
      </p:pic>
      <p:sp>
        <p:nvSpPr>
          <p:cNvPr id="8" name="Footer Placeholder 4">
            <a:extLst>
              <a:ext uri="{FF2B5EF4-FFF2-40B4-BE49-F238E27FC236}">
                <a16:creationId xmlns:a16="http://schemas.microsoft.com/office/drawing/2014/main" id="{B910A000-88C3-4151-B6F0-8B8A8D74A9F8}"/>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67428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D7F9-863E-7447-B323-7BE28EE5D117}"/>
              </a:ext>
            </a:extLst>
          </p:cNvPr>
          <p:cNvSpPr>
            <a:spLocks noGrp="1"/>
          </p:cNvSpPr>
          <p:nvPr>
            <p:ph type="title"/>
          </p:nvPr>
        </p:nvSpPr>
        <p:spPr/>
        <p:txBody>
          <a:bodyPr/>
          <a:lstStyle/>
          <a:p>
            <a:r>
              <a:rPr lang="en-IS"/>
              <a:t>Small Group Activity</a:t>
            </a:r>
          </a:p>
        </p:txBody>
      </p:sp>
      <p:sp>
        <p:nvSpPr>
          <p:cNvPr id="3" name="Content Placeholder 2">
            <a:extLst>
              <a:ext uri="{FF2B5EF4-FFF2-40B4-BE49-F238E27FC236}">
                <a16:creationId xmlns:a16="http://schemas.microsoft.com/office/drawing/2014/main" id="{387D078D-20EC-C44B-95CA-4855D2BC476F}"/>
              </a:ext>
            </a:extLst>
          </p:cNvPr>
          <p:cNvSpPr>
            <a:spLocks noGrp="1"/>
          </p:cNvSpPr>
          <p:nvPr>
            <p:ph idx="1"/>
          </p:nvPr>
        </p:nvSpPr>
        <p:spPr/>
        <p:txBody>
          <a:bodyPr>
            <a:normAutofit/>
          </a:bodyPr>
          <a:lstStyle/>
          <a:p>
            <a:r>
              <a:rPr lang="en-CA" sz="2800" dirty="0"/>
              <a:t>Consider one or more aspects of the Wellness Wheel. </a:t>
            </a:r>
          </a:p>
          <a:p>
            <a:r>
              <a:rPr lang="en-CA" sz="2800" dirty="0"/>
              <a:t>If you feel comfortable, discuss: </a:t>
            </a:r>
          </a:p>
          <a:p>
            <a:pPr lvl="1"/>
            <a:r>
              <a:rPr lang="en-CA" sz="2800" dirty="0"/>
              <a:t>What stressors might fall under this part of the wheel?</a:t>
            </a:r>
            <a:endParaRPr lang="en-IS" sz="2800" dirty="0"/>
          </a:p>
          <a:p>
            <a:pPr lvl="1"/>
            <a:r>
              <a:rPr lang="en-CA" sz="2800" dirty="0"/>
              <a:t>How might students behave when they are facing these stressors?</a:t>
            </a:r>
            <a:endParaRPr lang="en-IS" sz="2800" dirty="0"/>
          </a:p>
          <a:p>
            <a:pPr lvl="1"/>
            <a:r>
              <a:rPr lang="en-CA" sz="2800" dirty="0"/>
              <a:t>What strengths and resiliency might students show?</a:t>
            </a:r>
            <a:endParaRPr lang="en-IS" sz="2800" dirty="0"/>
          </a:p>
          <a:p>
            <a:r>
              <a:rPr lang="en-IS" sz="2800" dirty="0"/>
              <a:t>We’ll debrief in about 5 minutes.</a:t>
            </a:r>
          </a:p>
        </p:txBody>
      </p:sp>
      <p:sp>
        <p:nvSpPr>
          <p:cNvPr id="8" name="Footer Placeholder 4">
            <a:extLst>
              <a:ext uri="{FF2B5EF4-FFF2-40B4-BE49-F238E27FC236}">
                <a16:creationId xmlns:a16="http://schemas.microsoft.com/office/drawing/2014/main" id="{B910A000-88C3-4151-B6F0-8B8A8D74A9F8}"/>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99430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2DCCDB-80AD-4E8C-A5B4-377089E3DF09}"/>
              </a:ext>
            </a:extLst>
          </p:cNvPr>
          <p:cNvSpPr>
            <a:spLocks noGrp="1"/>
          </p:cNvSpPr>
          <p:nvPr>
            <p:ph type="title"/>
          </p:nvPr>
        </p:nvSpPr>
        <p:spPr/>
        <p:txBody>
          <a:bodyPr/>
          <a:lstStyle/>
          <a:p>
            <a:r>
              <a:rPr lang="en-US" dirty="0"/>
              <a:t>Mental Health and Mental Illness</a:t>
            </a:r>
            <a:endParaRPr lang="en-CA" dirty="0"/>
          </a:p>
        </p:txBody>
      </p:sp>
      <p:sp>
        <p:nvSpPr>
          <p:cNvPr id="3" name="Content Placeholder 2">
            <a:extLst>
              <a:ext uri="{FF2B5EF4-FFF2-40B4-BE49-F238E27FC236}">
                <a16:creationId xmlns:a16="http://schemas.microsoft.com/office/drawing/2014/main" id="{3FA46D27-327C-144E-B88B-78A1D345A966}"/>
              </a:ext>
            </a:extLst>
          </p:cNvPr>
          <p:cNvSpPr>
            <a:spLocks noGrp="1"/>
          </p:cNvSpPr>
          <p:nvPr>
            <p:ph idx="1"/>
          </p:nvPr>
        </p:nvSpPr>
        <p:spPr>
          <a:xfrm>
            <a:off x="838200" y="1821785"/>
            <a:ext cx="3200400" cy="4343400"/>
          </a:xfrm>
        </p:spPr>
        <p:txBody>
          <a:bodyPr numCol="1" spcCol="228600"/>
          <a:lstStyle/>
          <a:p>
            <a:pPr marL="0" indent="0">
              <a:buNone/>
            </a:pPr>
            <a:r>
              <a:rPr lang="en-CA" sz="2800" dirty="0"/>
              <a:t>Mental Health</a:t>
            </a:r>
            <a:br>
              <a:rPr lang="en-CA" sz="2800" dirty="0"/>
            </a:br>
            <a:endParaRPr lang="en-CA" sz="2800" dirty="0"/>
          </a:p>
          <a:p>
            <a:pPr marL="0" indent="0">
              <a:buNone/>
            </a:pPr>
            <a:r>
              <a:rPr lang="en-US" sz="2200" dirty="0"/>
              <a:t>Capacity to think, feel and act in ways that enhance our ability to:</a:t>
            </a:r>
          </a:p>
          <a:p>
            <a:r>
              <a:rPr lang="en-US" sz="2200" dirty="0"/>
              <a:t>Enjoy life</a:t>
            </a:r>
          </a:p>
          <a:p>
            <a:r>
              <a:rPr lang="en-US" sz="2200" dirty="0"/>
              <a:t>Deal with challenges</a:t>
            </a:r>
          </a:p>
        </p:txBody>
      </p:sp>
      <p:sp>
        <p:nvSpPr>
          <p:cNvPr id="10" name="Content Placeholder 2">
            <a:extLst>
              <a:ext uri="{FF2B5EF4-FFF2-40B4-BE49-F238E27FC236}">
                <a16:creationId xmlns:a16="http://schemas.microsoft.com/office/drawing/2014/main" id="{DD4F1C17-E5DA-4A3A-990A-B299CA2565CA}"/>
              </a:ext>
            </a:extLst>
          </p:cNvPr>
          <p:cNvSpPr txBox="1">
            <a:spLocks/>
          </p:cNvSpPr>
          <p:nvPr/>
        </p:nvSpPr>
        <p:spPr>
          <a:xfrm>
            <a:off x="4490484" y="1821785"/>
            <a:ext cx="3200400" cy="4343400"/>
          </a:xfrm>
          <a:prstGeom prst="rect">
            <a:avLst/>
          </a:prstGeom>
        </p:spPr>
        <p:txBody>
          <a:bodyPr vert="horz" lIns="91440" tIns="45720" rIns="91440" bIns="45720" numCol="1" spcCol="2286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Mental Health Issues</a:t>
            </a:r>
          </a:p>
          <a:p>
            <a:pPr marL="0" indent="0">
              <a:buFont typeface="Arial" panose="020B0604020202020204" pitchFamily="34" charset="0"/>
              <a:buNone/>
            </a:pPr>
            <a:r>
              <a:rPr lang="en-US" sz="2200" dirty="0"/>
              <a:t>Diminished capacities (cognitive, emotional, attentional, etc.) that interfere with:</a:t>
            </a:r>
          </a:p>
          <a:p>
            <a:r>
              <a:rPr lang="en-US" sz="2200" dirty="0"/>
              <a:t>Enjoyment of life</a:t>
            </a:r>
          </a:p>
          <a:p>
            <a:r>
              <a:rPr lang="en-US" sz="2200" dirty="0"/>
              <a:t>Interactions with society and our environment</a:t>
            </a:r>
          </a:p>
          <a:p>
            <a:pPr marL="0" indent="0">
              <a:buFont typeface="Arial" panose="020B0604020202020204" pitchFamily="34" charset="0"/>
              <a:buNone/>
            </a:pPr>
            <a:endParaRPr lang="en-CA" dirty="0"/>
          </a:p>
        </p:txBody>
      </p:sp>
      <p:sp>
        <p:nvSpPr>
          <p:cNvPr id="11" name="Content Placeholder 2">
            <a:extLst>
              <a:ext uri="{FF2B5EF4-FFF2-40B4-BE49-F238E27FC236}">
                <a16:creationId xmlns:a16="http://schemas.microsoft.com/office/drawing/2014/main" id="{1C35CF4E-FDDE-44C1-B830-7DD22008ABC2}"/>
              </a:ext>
            </a:extLst>
          </p:cNvPr>
          <p:cNvSpPr txBox="1">
            <a:spLocks/>
          </p:cNvSpPr>
          <p:nvPr/>
        </p:nvSpPr>
        <p:spPr>
          <a:xfrm>
            <a:off x="8142767" y="1821785"/>
            <a:ext cx="3200400" cy="4343400"/>
          </a:xfrm>
          <a:prstGeom prst="rect">
            <a:avLst/>
          </a:prstGeom>
        </p:spPr>
        <p:txBody>
          <a:bodyPr vert="horz" lIns="91440" tIns="45720" rIns="91440" bIns="45720" numCol="1" spcCol="2286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Mental Illness</a:t>
            </a:r>
            <a:br>
              <a:rPr lang="en-CA" dirty="0"/>
            </a:br>
            <a:endParaRPr lang="en-CA" dirty="0"/>
          </a:p>
          <a:p>
            <a:pPr marL="0" indent="0">
              <a:buFont typeface="Arial" panose="020B0604020202020204" pitchFamily="34" charset="0"/>
              <a:buNone/>
            </a:pPr>
            <a:r>
              <a:rPr lang="en-US" sz="2200" dirty="0"/>
              <a:t>Conditions that affect a person’s thinking, feeling mood, or </a:t>
            </a:r>
            <a:r>
              <a:rPr lang="en-US" sz="2200" dirty="0" err="1"/>
              <a:t>behaviour</a:t>
            </a:r>
            <a:r>
              <a:rPr lang="en-US" sz="2200" dirty="0"/>
              <a:t> including:</a:t>
            </a:r>
          </a:p>
          <a:p>
            <a:r>
              <a:rPr lang="en-US" sz="2200" dirty="0"/>
              <a:t>Depression</a:t>
            </a:r>
          </a:p>
          <a:p>
            <a:r>
              <a:rPr lang="en-US" sz="2200" dirty="0"/>
              <a:t>Anxiety</a:t>
            </a:r>
          </a:p>
          <a:p>
            <a:r>
              <a:rPr lang="en-US" sz="2200" dirty="0"/>
              <a:t>Post-traumatic stress disorder</a:t>
            </a:r>
          </a:p>
        </p:txBody>
      </p:sp>
      <p:sp>
        <p:nvSpPr>
          <p:cNvPr id="8" name="Footer Placeholder 4">
            <a:extLst>
              <a:ext uri="{FF2B5EF4-FFF2-40B4-BE49-F238E27FC236}">
                <a16:creationId xmlns:a16="http://schemas.microsoft.com/office/drawing/2014/main" id="{A686DB7D-1BD8-46C2-96BF-BE2F87630F10}"/>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78637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2DCCDB-80AD-4E8C-A5B4-377089E3DF09}"/>
              </a:ext>
            </a:extLst>
          </p:cNvPr>
          <p:cNvSpPr>
            <a:spLocks noGrp="1"/>
          </p:cNvSpPr>
          <p:nvPr>
            <p:ph type="title"/>
          </p:nvPr>
        </p:nvSpPr>
        <p:spPr/>
        <p:txBody>
          <a:bodyPr/>
          <a:lstStyle/>
          <a:p>
            <a:r>
              <a:rPr lang="en-US" dirty="0"/>
              <a:t>Living with Mental Illness</a:t>
            </a:r>
            <a:endParaRPr lang="en-CA" dirty="0"/>
          </a:p>
        </p:txBody>
      </p:sp>
      <p:sp>
        <p:nvSpPr>
          <p:cNvPr id="3" name="Content Placeholder 2">
            <a:extLst>
              <a:ext uri="{FF2B5EF4-FFF2-40B4-BE49-F238E27FC236}">
                <a16:creationId xmlns:a16="http://schemas.microsoft.com/office/drawing/2014/main" id="{3FA46D27-327C-144E-B88B-78A1D345A966}"/>
              </a:ext>
            </a:extLst>
          </p:cNvPr>
          <p:cNvSpPr>
            <a:spLocks noGrp="1"/>
          </p:cNvSpPr>
          <p:nvPr>
            <p:ph idx="1"/>
          </p:nvPr>
        </p:nvSpPr>
        <p:spPr/>
        <p:txBody>
          <a:bodyPr/>
          <a:lstStyle/>
          <a:p>
            <a:pPr marL="0" indent="0">
              <a:buNone/>
            </a:pPr>
            <a:r>
              <a:rPr lang="en-IS" sz="2800"/>
              <a:t>People living with mental illness can have good mental health and be flourishing in their lives.</a:t>
            </a:r>
            <a:endParaRPr lang="en-IS" sz="2800" dirty="0"/>
          </a:p>
        </p:txBody>
      </p:sp>
      <p:sp>
        <p:nvSpPr>
          <p:cNvPr id="8" name="Footer Placeholder 4">
            <a:extLst>
              <a:ext uri="{FF2B5EF4-FFF2-40B4-BE49-F238E27FC236}">
                <a16:creationId xmlns:a16="http://schemas.microsoft.com/office/drawing/2014/main" id="{A686DB7D-1BD8-46C2-96BF-BE2F87630F10}"/>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344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898-09D9-B94F-BB88-24EA3BE68348}"/>
              </a:ext>
            </a:extLst>
          </p:cNvPr>
          <p:cNvSpPr>
            <a:spLocks noGrp="1"/>
          </p:cNvSpPr>
          <p:nvPr>
            <p:ph type="title"/>
          </p:nvPr>
        </p:nvSpPr>
        <p:spPr/>
        <p:txBody>
          <a:bodyPr/>
          <a:lstStyle/>
          <a:p>
            <a:r>
              <a:rPr lang="en-US" dirty="0">
                <a:solidFill>
                  <a:srgbClr val="2E2E2E"/>
                </a:solidFill>
              </a:rPr>
              <a:t>Corey Keyes’ Dual Continuum Model</a:t>
            </a:r>
          </a:p>
        </p:txBody>
      </p:sp>
      <p:grpSp>
        <p:nvGrpSpPr>
          <p:cNvPr id="3" name="Group 2" descr="Diagram&#10;&#10;A dual continuum created along two axis. The first axis runs from the top, labelled Good Mental Health, to the bottom, labelled Poor Mental Health. The second axis runs from the left, labelled Mental Illness, to the right, labelled No Mental Illnes. This creates four quandrants, which starting in the upper right and moving counterclockwise are:&#10;Good mental health with no mental illness, identified as flourishing/thriving without illness&#10;Good mental health with mental illness, identifed as flourishing thriving with illness&#10;Poor mental health with mental illness, identified as languishing/surviving with illness&#10;Poor mental health with no mental illness, identified as languishing/surviving without illness&#10;">
            <a:extLst>
              <a:ext uri="{FF2B5EF4-FFF2-40B4-BE49-F238E27FC236}">
                <a16:creationId xmlns:a16="http://schemas.microsoft.com/office/drawing/2014/main" id="{3BAB8AF1-9E21-BD4C-B15B-E04B08C2E94C}"/>
              </a:ext>
            </a:extLst>
          </p:cNvPr>
          <p:cNvGrpSpPr/>
          <p:nvPr/>
        </p:nvGrpSpPr>
        <p:grpSpPr>
          <a:xfrm>
            <a:off x="1113505" y="1821301"/>
            <a:ext cx="10255902" cy="4239207"/>
            <a:chOff x="1113505" y="1821301"/>
            <a:chExt cx="10255902" cy="4239207"/>
          </a:xfrm>
        </p:grpSpPr>
        <p:sp>
          <p:nvSpPr>
            <p:cNvPr id="14" name="TextBox 13">
              <a:extLst>
                <a:ext uri="{FF2B5EF4-FFF2-40B4-BE49-F238E27FC236}">
                  <a16:creationId xmlns:a16="http://schemas.microsoft.com/office/drawing/2014/main" id="{6271F51F-EF5B-44D5-8F9E-8A4CA312F097}"/>
                </a:ext>
              </a:extLst>
            </p:cNvPr>
            <p:cNvSpPr txBox="1"/>
            <p:nvPr/>
          </p:nvSpPr>
          <p:spPr>
            <a:xfrm>
              <a:off x="2779977" y="2592136"/>
              <a:ext cx="3047082" cy="1123712"/>
            </a:xfrm>
            <a:prstGeom prst="roundRect">
              <a:avLst/>
            </a:prstGeom>
            <a:solidFill>
              <a:srgbClr val="00A5E6"/>
            </a:solidFill>
          </p:spPr>
          <p:txBody>
            <a:bodyPr wrap="square" tIns="228600" bIns="228600" rtlCol="0" anchor="ctr" anchorCtr="0">
              <a:spAutoFit/>
            </a:bodyPr>
            <a:lstStyle/>
            <a:p>
              <a:pPr algn="ctr"/>
              <a:r>
                <a:rPr lang="en-CA" b="1" dirty="0">
                  <a:solidFill>
                    <a:srgbClr val="2E2E2E"/>
                  </a:solidFill>
                  <a:latin typeface="Arial" panose="020B0604020202020204" pitchFamily="34" charset="0"/>
                  <a:cs typeface="Arial" panose="020B0604020202020204" pitchFamily="34" charset="0"/>
                </a:rPr>
                <a:t>Flourishing/thriving</a:t>
              </a:r>
            </a:p>
            <a:p>
              <a:pPr algn="ctr"/>
              <a:r>
                <a:rPr lang="en-CA" b="1" dirty="0">
                  <a:solidFill>
                    <a:srgbClr val="2E2E2E"/>
                  </a:solidFill>
                  <a:latin typeface="Arial" panose="020B0604020202020204" pitchFamily="34" charset="0"/>
                  <a:cs typeface="Arial" panose="020B0604020202020204" pitchFamily="34" charset="0"/>
                </a:rPr>
                <a:t>with illness</a:t>
              </a:r>
            </a:p>
          </p:txBody>
        </p:sp>
        <p:sp>
          <p:nvSpPr>
            <p:cNvPr id="15" name="TextBox 14">
              <a:extLst>
                <a:ext uri="{FF2B5EF4-FFF2-40B4-BE49-F238E27FC236}">
                  <a16:creationId xmlns:a16="http://schemas.microsoft.com/office/drawing/2014/main" id="{72813E5D-213E-450B-AA8A-51344BDAFBA8}"/>
                </a:ext>
              </a:extLst>
            </p:cNvPr>
            <p:cNvSpPr txBox="1"/>
            <p:nvPr/>
          </p:nvSpPr>
          <p:spPr>
            <a:xfrm>
              <a:off x="1113505" y="3620965"/>
              <a:ext cx="990775" cy="646331"/>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Mental</a:t>
              </a:r>
            </a:p>
            <a:p>
              <a:pPr algn="ctr"/>
              <a:r>
                <a:rPr lang="en-CA" b="1" dirty="0">
                  <a:latin typeface="Arial" panose="020B0604020202020204" pitchFamily="34" charset="0"/>
                  <a:cs typeface="Arial" panose="020B0604020202020204" pitchFamily="34" charset="0"/>
                </a:rPr>
                <a:t>illness</a:t>
              </a:r>
            </a:p>
          </p:txBody>
        </p:sp>
        <p:sp>
          <p:nvSpPr>
            <p:cNvPr id="18" name="TextBox 17">
              <a:extLst>
                <a:ext uri="{FF2B5EF4-FFF2-40B4-BE49-F238E27FC236}">
                  <a16:creationId xmlns:a16="http://schemas.microsoft.com/office/drawing/2014/main" id="{5F34B4A8-9189-4A8B-8506-417B018A664B}"/>
                </a:ext>
              </a:extLst>
            </p:cNvPr>
            <p:cNvSpPr txBox="1"/>
            <p:nvPr/>
          </p:nvSpPr>
          <p:spPr>
            <a:xfrm>
              <a:off x="2779977" y="4180124"/>
              <a:ext cx="3047082" cy="1123712"/>
            </a:xfrm>
            <a:prstGeom prst="roundRect">
              <a:avLst/>
            </a:prstGeom>
            <a:solidFill>
              <a:srgbClr val="00A5E6"/>
            </a:solidFill>
          </p:spPr>
          <p:txBody>
            <a:bodyPr wrap="square" tIns="228600" bIns="228600" rtlCol="0" anchor="ctr" anchorCtr="0">
              <a:spAutoFit/>
            </a:bodyPr>
            <a:lstStyle/>
            <a:p>
              <a:pPr algn="ctr"/>
              <a:r>
                <a:rPr lang="en-CA" b="1" dirty="0">
                  <a:solidFill>
                    <a:srgbClr val="2E2E2E"/>
                  </a:solidFill>
                  <a:latin typeface="Arial" panose="020B0604020202020204" pitchFamily="34" charset="0"/>
                  <a:cs typeface="Arial" panose="020B0604020202020204" pitchFamily="34" charset="0"/>
                </a:rPr>
                <a:t>Languishing/surviving</a:t>
              </a:r>
            </a:p>
            <a:p>
              <a:pPr algn="ctr"/>
              <a:r>
                <a:rPr lang="en-CA" b="1" dirty="0">
                  <a:solidFill>
                    <a:srgbClr val="2E2E2E"/>
                  </a:solidFill>
                  <a:latin typeface="Arial" panose="020B0604020202020204" pitchFamily="34" charset="0"/>
                  <a:cs typeface="Arial" panose="020B0604020202020204" pitchFamily="34" charset="0"/>
                </a:rPr>
                <a:t>with illness</a:t>
              </a:r>
            </a:p>
          </p:txBody>
        </p:sp>
        <p:sp>
          <p:nvSpPr>
            <p:cNvPr id="19" name="TextBox 18">
              <a:extLst>
                <a:ext uri="{FF2B5EF4-FFF2-40B4-BE49-F238E27FC236}">
                  <a16:creationId xmlns:a16="http://schemas.microsoft.com/office/drawing/2014/main" id="{6D65E291-9F5E-4FB6-9C8A-39317FAA69FA}"/>
                </a:ext>
              </a:extLst>
            </p:cNvPr>
            <p:cNvSpPr txBox="1"/>
            <p:nvPr/>
          </p:nvSpPr>
          <p:spPr>
            <a:xfrm>
              <a:off x="6384455" y="2586739"/>
              <a:ext cx="3047082" cy="1123712"/>
            </a:xfrm>
            <a:prstGeom prst="roundRect">
              <a:avLst/>
            </a:prstGeom>
            <a:solidFill>
              <a:srgbClr val="00A5E6"/>
            </a:solidFill>
          </p:spPr>
          <p:txBody>
            <a:bodyPr wrap="square" tIns="228600" bIns="228600" rtlCol="0" anchor="ctr" anchorCtr="0">
              <a:spAutoFit/>
            </a:bodyPr>
            <a:lstStyle/>
            <a:p>
              <a:pPr algn="ctr"/>
              <a:r>
                <a:rPr lang="en-CA" b="1" dirty="0">
                  <a:solidFill>
                    <a:srgbClr val="2E2E2E"/>
                  </a:solidFill>
                  <a:latin typeface="Arial" panose="020B0604020202020204" pitchFamily="34" charset="0"/>
                  <a:cs typeface="Arial" panose="020B0604020202020204" pitchFamily="34" charset="0"/>
                </a:rPr>
                <a:t>Flourishing/thriving</a:t>
              </a:r>
            </a:p>
            <a:p>
              <a:pPr algn="ctr"/>
              <a:r>
                <a:rPr lang="en-CA" b="1" dirty="0">
                  <a:solidFill>
                    <a:srgbClr val="2E2E2E"/>
                  </a:solidFill>
                  <a:latin typeface="Arial" panose="020B0604020202020204" pitchFamily="34" charset="0"/>
                  <a:cs typeface="Arial" panose="020B0604020202020204" pitchFamily="34" charset="0"/>
                </a:rPr>
                <a:t>without illness</a:t>
              </a:r>
            </a:p>
          </p:txBody>
        </p:sp>
        <p:sp>
          <p:nvSpPr>
            <p:cNvPr id="20" name="TextBox 19">
              <a:extLst>
                <a:ext uri="{FF2B5EF4-FFF2-40B4-BE49-F238E27FC236}">
                  <a16:creationId xmlns:a16="http://schemas.microsoft.com/office/drawing/2014/main" id="{630A1B84-BAD1-4FD2-9F87-05676F10A02A}"/>
                </a:ext>
              </a:extLst>
            </p:cNvPr>
            <p:cNvSpPr txBox="1"/>
            <p:nvPr/>
          </p:nvSpPr>
          <p:spPr>
            <a:xfrm>
              <a:off x="6384455" y="4185520"/>
              <a:ext cx="3047082" cy="1123712"/>
            </a:xfrm>
            <a:prstGeom prst="roundRect">
              <a:avLst/>
            </a:prstGeom>
            <a:solidFill>
              <a:srgbClr val="00A5E6"/>
            </a:solidFill>
          </p:spPr>
          <p:txBody>
            <a:bodyPr wrap="square" tIns="228600" bIns="228600" rtlCol="0" anchor="ctr" anchorCtr="0">
              <a:spAutoFit/>
            </a:bodyPr>
            <a:lstStyle/>
            <a:p>
              <a:pPr algn="ctr"/>
              <a:r>
                <a:rPr lang="en-CA" b="1" dirty="0">
                  <a:solidFill>
                    <a:srgbClr val="2E2E2E"/>
                  </a:solidFill>
                  <a:latin typeface="Arial" panose="020B0604020202020204" pitchFamily="34" charset="0"/>
                  <a:cs typeface="Arial" panose="020B0604020202020204" pitchFamily="34" charset="0"/>
                </a:rPr>
                <a:t>Languishing/surviving</a:t>
              </a:r>
            </a:p>
            <a:p>
              <a:pPr algn="ctr"/>
              <a:r>
                <a:rPr lang="en-CA" b="1" dirty="0">
                  <a:solidFill>
                    <a:srgbClr val="2E2E2E"/>
                  </a:solidFill>
                  <a:latin typeface="Arial" panose="020B0604020202020204" pitchFamily="34" charset="0"/>
                  <a:cs typeface="Arial" panose="020B0604020202020204" pitchFamily="34" charset="0"/>
                </a:rPr>
                <a:t>without illness</a:t>
              </a:r>
            </a:p>
          </p:txBody>
        </p:sp>
        <p:grpSp>
          <p:nvGrpSpPr>
            <p:cNvPr id="30" name="Group 29">
              <a:extLst>
                <a:ext uri="{FF2B5EF4-FFF2-40B4-BE49-F238E27FC236}">
                  <a16:creationId xmlns:a16="http://schemas.microsoft.com/office/drawing/2014/main" id="{8EA5E2DB-E42B-4D6C-A576-3EE4EFF42A1A}"/>
                </a:ext>
              </a:extLst>
            </p:cNvPr>
            <p:cNvGrpSpPr/>
            <p:nvPr/>
          </p:nvGrpSpPr>
          <p:grpSpPr>
            <a:xfrm>
              <a:off x="2193451" y="2305348"/>
              <a:ext cx="7824613" cy="3285274"/>
              <a:chOff x="2170265" y="2305348"/>
              <a:chExt cx="7824613" cy="3285274"/>
            </a:xfrm>
          </p:grpSpPr>
          <p:grpSp>
            <p:nvGrpSpPr>
              <p:cNvPr id="28" name="Group 27">
                <a:extLst>
                  <a:ext uri="{FF2B5EF4-FFF2-40B4-BE49-F238E27FC236}">
                    <a16:creationId xmlns:a16="http://schemas.microsoft.com/office/drawing/2014/main" id="{D4888CEA-9968-4155-B61D-38A4477D20FF}"/>
                  </a:ext>
                </a:extLst>
              </p:cNvPr>
              <p:cNvGrpSpPr/>
              <p:nvPr/>
            </p:nvGrpSpPr>
            <p:grpSpPr>
              <a:xfrm>
                <a:off x="2170265" y="3774249"/>
                <a:ext cx="7824613" cy="347472"/>
                <a:chOff x="2170265" y="3774249"/>
                <a:chExt cx="7824613" cy="347472"/>
              </a:xfrm>
            </p:grpSpPr>
            <p:sp>
              <p:nvSpPr>
                <p:cNvPr id="17" name="Arrow: Right 16">
                  <a:extLst>
                    <a:ext uri="{FF2B5EF4-FFF2-40B4-BE49-F238E27FC236}">
                      <a16:creationId xmlns:a16="http://schemas.microsoft.com/office/drawing/2014/main" id="{FBF32CFC-592B-4CA6-83F1-92F1849B5A32}"/>
                    </a:ext>
                  </a:extLst>
                </p:cNvPr>
                <p:cNvSpPr/>
                <p:nvPr/>
              </p:nvSpPr>
              <p:spPr>
                <a:xfrm>
                  <a:off x="6083322" y="3774249"/>
                  <a:ext cx="3911556"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Arrow: Right 20">
                  <a:extLst>
                    <a:ext uri="{FF2B5EF4-FFF2-40B4-BE49-F238E27FC236}">
                      <a16:creationId xmlns:a16="http://schemas.microsoft.com/office/drawing/2014/main" id="{DCD170B3-9CB3-46DF-B703-CFD4B1C5E912}"/>
                    </a:ext>
                  </a:extLst>
                </p:cNvPr>
                <p:cNvSpPr/>
                <p:nvPr/>
              </p:nvSpPr>
              <p:spPr>
                <a:xfrm rot="10800000">
                  <a:off x="2170265" y="3774249"/>
                  <a:ext cx="3905889"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41E6ABB8-AAB4-460A-9CD1-7C18D5BBD2B8}"/>
                  </a:ext>
                </a:extLst>
              </p:cNvPr>
              <p:cNvGrpSpPr/>
              <p:nvPr/>
            </p:nvGrpSpPr>
            <p:grpSpPr>
              <a:xfrm>
                <a:off x="5908835" y="2305348"/>
                <a:ext cx="347472" cy="3285274"/>
                <a:chOff x="5932021" y="2299216"/>
                <a:chExt cx="347472" cy="3285274"/>
              </a:xfrm>
            </p:grpSpPr>
            <p:sp>
              <p:nvSpPr>
                <p:cNvPr id="22" name="Arrow: Right 21">
                  <a:extLst>
                    <a:ext uri="{FF2B5EF4-FFF2-40B4-BE49-F238E27FC236}">
                      <a16:creationId xmlns:a16="http://schemas.microsoft.com/office/drawing/2014/main" id="{11A837A2-D050-4EB7-9440-25ADD7ED549E}"/>
                    </a:ext>
                  </a:extLst>
                </p:cNvPr>
                <p:cNvSpPr/>
                <p:nvPr/>
              </p:nvSpPr>
              <p:spPr>
                <a:xfrm rot="5400000">
                  <a:off x="5280971" y="4585968"/>
                  <a:ext cx="1649572"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Arrow: Right 22">
                  <a:extLst>
                    <a:ext uri="{FF2B5EF4-FFF2-40B4-BE49-F238E27FC236}">
                      <a16:creationId xmlns:a16="http://schemas.microsoft.com/office/drawing/2014/main" id="{5C8AAEB4-F319-4B4B-821E-500406CCC12C}"/>
                    </a:ext>
                  </a:extLst>
                </p:cNvPr>
                <p:cNvSpPr/>
                <p:nvPr/>
              </p:nvSpPr>
              <p:spPr>
                <a:xfrm rot="16200000">
                  <a:off x="5276411" y="2954826"/>
                  <a:ext cx="1658692"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4" name="TextBox 23">
              <a:extLst>
                <a:ext uri="{FF2B5EF4-FFF2-40B4-BE49-F238E27FC236}">
                  <a16:creationId xmlns:a16="http://schemas.microsoft.com/office/drawing/2014/main" id="{5F077E04-165D-48C3-AAA3-E5A97F1EC0D9}"/>
                </a:ext>
              </a:extLst>
            </p:cNvPr>
            <p:cNvSpPr txBox="1"/>
            <p:nvPr/>
          </p:nvSpPr>
          <p:spPr>
            <a:xfrm>
              <a:off x="4575498" y="5691176"/>
              <a:ext cx="3066361" cy="369332"/>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Poor mental health</a:t>
              </a:r>
            </a:p>
          </p:txBody>
        </p:sp>
        <p:sp>
          <p:nvSpPr>
            <p:cNvPr id="25" name="TextBox 24">
              <a:extLst>
                <a:ext uri="{FF2B5EF4-FFF2-40B4-BE49-F238E27FC236}">
                  <a16:creationId xmlns:a16="http://schemas.microsoft.com/office/drawing/2014/main" id="{9ACADF28-80F4-4AE6-8406-4FE6050F1370}"/>
                </a:ext>
              </a:extLst>
            </p:cNvPr>
            <p:cNvSpPr txBox="1"/>
            <p:nvPr/>
          </p:nvSpPr>
          <p:spPr>
            <a:xfrm>
              <a:off x="4562819" y="1821301"/>
              <a:ext cx="3066361" cy="369332"/>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Good mental health</a:t>
              </a:r>
            </a:p>
          </p:txBody>
        </p:sp>
        <p:sp>
          <p:nvSpPr>
            <p:cNvPr id="26" name="TextBox 25">
              <a:extLst>
                <a:ext uri="{FF2B5EF4-FFF2-40B4-BE49-F238E27FC236}">
                  <a16:creationId xmlns:a16="http://schemas.microsoft.com/office/drawing/2014/main" id="{E02DFF8A-A202-4DFD-857A-DA20A8FC8038}"/>
                </a:ext>
              </a:extLst>
            </p:cNvPr>
            <p:cNvSpPr txBox="1"/>
            <p:nvPr/>
          </p:nvSpPr>
          <p:spPr>
            <a:xfrm>
              <a:off x="10078598" y="3620965"/>
              <a:ext cx="1290809" cy="646331"/>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No mental</a:t>
              </a:r>
            </a:p>
            <a:p>
              <a:pPr algn="ctr"/>
              <a:r>
                <a:rPr lang="en-CA" b="1" dirty="0">
                  <a:latin typeface="Arial" panose="020B0604020202020204" pitchFamily="34" charset="0"/>
                  <a:cs typeface="Arial" panose="020B0604020202020204" pitchFamily="34" charset="0"/>
                </a:rPr>
                <a:t>illness</a:t>
              </a:r>
            </a:p>
          </p:txBody>
        </p:sp>
      </p:grpSp>
      <p:sp>
        <p:nvSpPr>
          <p:cNvPr id="27" name="Footer Placeholder 4">
            <a:extLst>
              <a:ext uri="{FF2B5EF4-FFF2-40B4-BE49-F238E27FC236}">
                <a16:creationId xmlns:a16="http://schemas.microsoft.com/office/drawing/2014/main" id="{A18969C7-9C32-4C76-A970-F10CCF6922C6}"/>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29060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B43F-4E1E-D24D-9EA9-0F1953977B5B}"/>
              </a:ext>
            </a:extLst>
          </p:cNvPr>
          <p:cNvSpPr>
            <a:spLocks noGrp="1"/>
          </p:cNvSpPr>
          <p:nvPr>
            <p:ph type="title"/>
          </p:nvPr>
        </p:nvSpPr>
        <p:spPr/>
        <p:txBody>
          <a:bodyPr>
            <a:normAutofit/>
          </a:bodyPr>
          <a:lstStyle/>
          <a:p>
            <a:r>
              <a:rPr lang="en-IS"/>
              <a:t>Mental Health Continuum</a:t>
            </a:r>
            <a:endParaRPr lang="en-IS" sz="1600">
              <a:solidFill>
                <a:srgbClr val="0070C0"/>
              </a:solidFill>
            </a:endParaRPr>
          </a:p>
        </p:txBody>
      </p:sp>
      <p:pic>
        <p:nvPicPr>
          <p:cNvPr id="11" name="Content Placeholder 10" descr="A continuum that, moving from left to right, shows No Distress, coloured green and labelled Healthy, indicating normal functioning; then Mental Distress, coloured yellow and labelled Mild, indicating common and reversible distress; then Mental Health Problem, coloured orange and labelled Moderate, indicating significant funcational impairement; finally Mental Illness, coloured red and labelled Severe, indicating severe and persistant functional impairment. ">
            <a:extLst>
              <a:ext uri="{FF2B5EF4-FFF2-40B4-BE49-F238E27FC236}">
                <a16:creationId xmlns:a16="http://schemas.microsoft.com/office/drawing/2014/main" id="{FC178FFE-2E1E-4888-B79F-CF1BECC333F5}"/>
              </a:ext>
            </a:extLst>
          </p:cNvPr>
          <p:cNvPicPr>
            <a:picLocks noGrp="1" noChangeAspect="1"/>
          </p:cNvPicPr>
          <p:nvPr>
            <p:ph idx="1"/>
          </p:nvPr>
        </p:nvPicPr>
        <p:blipFill>
          <a:blip r:embed="rId3"/>
          <a:stretch>
            <a:fillRect/>
          </a:stretch>
        </p:blipFill>
        <p:spPr>
          <a:xfrm>
            <a:off x="838200" y="2615053"/>
            <a:ext cx="10515600" cy="2770893"/>
          </a:xfrm>
        </p:spPr>
      </p:pic>
      <p:sp>
        <p:nvSpPr>
          <p:cNvPr id="8" name="Footer Placeholder 4">
            <a:extLst>
              <a:ext uri="{FF2B5EF4-FFF2-40B4-BE49-F238E27FC236}">
                <a16:creationId xmlns:a16="http://schemas.microsoft.com/office/drawing/2014/main" id="{2C8D4EE1-DDAE-4F82-934C-D6FECC4B12D1}"/>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33270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838B-994D-D645-9713-574D37D9E21B}"/>
              </a:ext>
            </a:extLst>
          </p:cNvPr>
          <p:cNvSpPr>
            <a:spLocks noGrp="1"/>
          </p:cNvSpPr>
          <p:nvPr>
            <p:ph type="title"/>
          </p:nvPr>
        </p:nvSpPr>
        <p:spPr/>
        <p:txBody>
          <a:bodyPr/>
          <a:lstStyle/>
          <a:p>
            <a:r>
              <a:rPr lang="en-CA"/>
              <a:t>Marginalized Groups and Mental Health</a:t>
            </a:r>
            <a:endParaRPr lang="en-IS" dirty="0"/>
          </a:p>
        </p:txBody>
      </p:sp>
      <p:sp>
        <p:nvSpPr>
          <p:cNvPr id="3" name="Content Placeholder 2">
            <a:extLst>
              <a:ext uri="{FF2B5EF4-FFF2-40B4-BE49-F238E27FC236}">
                <a16:creationId xmlns:a16="http://schemas.microsoft.com/office/drawing/2014/main" id="{AD36EB7D-D8D3-BD40-9B94-F49B59EFC6E9}"/>
              </a:ext>
            </a:extLst>
          </p:cNvPr>
          <p:cNvSpPr>
            <a:spLocks noGrp="1"/>
          </p:cNvSpPr>
          <p:nvPr>
            <p:ph idx="1"/>
          </p:nvPr>
        </p:nvSpPr>
        <p:spPr/>
        <p:txBody>
          <a:bodyPr>
            <a:noAutofit/>
          </a:bodyPr>
          <a:lstStyle/>
          <a:p>
            <a:r>
              <a:rPr lang="en-IS" sz="2800"/>
              <a:t>Students may face inequality, discrimination, and violence because of race, sexual orientation, or disability. </a:t>
            </a:r>
            <a:r>
              <a:rPr lang="en-CA" sz="2800" dirty="0"/>
              <a:t>This can affect mental health.</a:t>
            </a:r>
            <a:endParaRPr lang="en-IS" sz="2800"/>
          </a:p>
          <a:p>
            <a:r>
              <a:rPr lang="en-IS" sz="2800"/>
              <a:t>We can work to provide a culturally safe space for all students including those who are:</a:t>
            </a:r>
            <a:endParaRPr lang="en-IS" sz="2800" dirty="0"/>
          </a:p>
        </p:txBody>
      </p:sp>
      <p:sp>
        <p:nvSpPr>
          <p:cNvPr id="6" name="Content Placeholder 2">
            <a:extLst>
              <a:ext uri="{FF2B5EF4-FFF2-40B4-BE49-F238E27FC236}">
                <a16:creationId xmlns:a16="http://schemas.microsoft.com/office/drawing/2014/main" id="{3FDC69BA-B3E7-4B7B-8FA1-28B98EB6B97E}"/>
              </a:ext>
            </a:extLst>
          </p:cNvPr>
          <p:cNvSpPr txBox="1">
            <a:spLocks/>
          </p:cNvSpPr>
          <p:nvPr/>
        </p:nvSpPr>
        <p:spPr>
          <a:xfrm>
            <a:off x="838200" y="4175393"/>
            <a:ext cx="4637567" cy="1907104"/>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IS" sz="2800" dirty="0"/>
              <a:t>Indigenous</a:t>
            </a:r>
          </a:p>
          <a:p>
            <a:pPr lvl="1"/>
            <a:r>
              <a:rPr lang="en-IS" sz="2800" dirty="0"/>
              <a:t>New to Canada (international students)</a:t>
            </a:r>
          </a:p>
          <a:p>
            <a:pPr lvl="1"/>
            <a:r>
              <a:rPr lang="en-CA" sz="2800" dirty="0"/>
              <a:t>LGBTQ2S+</a:t>
            </a:r>
            <a:endParaRPr lang="en-IS" sz="2800" dirty="0"/>
          </a:p>
        </p:txBody>
      </p:sp>
      <p:sp>
        <p:nvSpPr>
          <p:cNvPr id="10" name="Content Placeholder 2">
            <a:extLst>
              <a:ext uri="{FF2B5EF4-FFF2-40B4-BE49-F238E27FC236}">
                <a16:creationId xmlns:a16="http://schemas.microsoft.com/office/drawing/2014/main" id="{B819EABE-51C2-48EA-BC5C-60ADF82EB246}"/>
              </a:ext>
            </a:extLst>
          </p:cNvPr>
          <p:cNvSpPr txBox="1">
            <a:spLocks/>
          </p:cNvSpPr>
          <p:nvPr/>
        </p:nvSpPr>
        <p:spPr>
          <a:xfrm>
            <a:off x="6000303" y="4175393"/>
            <a:ext cx="5064642" cy="1907104"/>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IS" sz="2800" dirty="0"/>
              <a:t>Living with </a:t>
            </a:r>
            <a:r>
              <a:rPr lang="en-CA" sz="2800" dirty="0"/>
              <a:t>a </a:t>
            </a:r>
            <a:r>
              <a:rPr lang="en-IS" sz="2800" dirty="0"/>
              <a:t>disabilit</a:t>
            </a:r>
            <a:r>
              <a:rPr lang="en-CA" sz="2800" dirty="0"/>
              <a:t>y</a:t>
            </a:r>
            <a:endParaRPr lang="en-IS" sz="2800" dirty="0"/>
          </a:p>
          <a:p>
            <a:pPr lvl="1"/>
            <a:r>
              <a:rPr lang="en-IS" sz="2800" dirty="0"/>
              <a:t>From racialized communities</a:t>
            </a:r>
          </a:p>
        </p:txBody>
      </p:sp>
      <p:sp>
        <p:nvSpPr>
          <p:cNvPr id="9" name="Footer Placeholder 4">
            <a:extLst>
              <a:ext uri="{FF2B5EF4-FFF2-40B4-BE49-F238E27FC236}">
                <a16:creationId xmlns:a16="http://schemas.microsoft.com/office/drawing/2014/main" id="{694C6A8D-5456-4940-8DE6-E71B8E995025}"/>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413741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2ED6C3-90B3-4081-8342-2428B742CE20}"/>
              </a:ext>
            </a:extLst>
          </p:cNvPr>
          <p:cNvSpPr>
            <a:spLocks noGrp="1"/>
          </p:cNvSpPr>
          <p:nvPr>
            <p:ph type="title"/>
          </p:nvPr>
        </p:nvSpPr>
        <p:spPr/>
        <p:txBody>
          <a:bodyPr/>
          <a:lstStyle/>
          <a:p>
            <a:r>
              <a:rPr lang="en-CA" dirty="0">
                <a:solidFill>
                  <a:srgbClr val="2E2E2E"/>
                </a:solidFill>
              </a:rPr>
              <a:t>Reflection: Student Stress </a:t>
            </a:r>
          </a:p>
        </p:txBody>
      </p:sp>
      <p:sp>
        <p:nvSpPr>
          <p:cNvPr id="9" name="Content Placeholder 8">
            <a:extLst>
              <a:ext uri="{FF2B5EF4-FFF2-40B4-BE49-F238E27FC236}">
                <a16:creationId xmlns:a16="http://schemas.microsoft.com/office/drawing/2014/main" id="{79CDD7B8-98C3-4BFE-86AD-84522DD79663}"/>
              </a:ext>
            </a:extLst>
          </p:cNvPr>
          <p:cNvSpPr>
            <a:spLocks noGrp="1"/>
          </p:cNvSpPr>
          <p:nvPr>
            <p:ph sz="half" idx="2"/>
          </p:nvPr>
        </p:nvSpPr>
        <p:spPr>
          <a:xfrm>
            <a:off x="2743200" y="2343035"/>
            <a:ext cx="8610600" cy="3833927"/>
          </a:xfrm>
        </p:spPr>
        <p:txBody>
          <a:bodyPr/>
          <a:lstStyle/>
          <a:p>
            <a:pPr marL="0" indent="0">
              <a:lnSpc>
                <a:spcPct val="100000"/>
              </a:lnSpc>
              <a:buNone/>
            </a:pPr>
            <a:r>
              <a:rPr lang="en-US" sz="2800" dirty="0"/>
              <a:t>As you think about students you work with, what stresses might be specific to certain groups?</a:t>
            </a:r>
          </a:p>
        </p:txBody>
      </p:sp>
      <p:pic>
        <p:nvPicPr>
          <p:cNvPr id="14" name="Content Placeholder 13">
            <a:extLst>
              <a:ext uri="{FF2B5EF4-FFF2-40B4-BE49-F238E27FC236}">
                <a16:creationId xmlns:a16="http://schemas.microsoft.com/office/drawing/2014/main" id="{EA3D1188-2B62-4177-9D7C-E4307A5FDA8E}"/>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838200" y="2343036"/>
            <a:ext cx="1143000" cy="1085964"/>
          </a:xfrm>
        </p:spPr>
      </p:pic>
    </p:spTree>
    <p:extLst>
      <p:ext uri="{BB962C8B-B14F-4D97-AF65-F5344CB8AC3E}">
        <p14:creationId xmlns:p14="http://schemas.microsoft.com/office/powerpoint/2010/main" val="325543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E7D3-7373-C34F-83FE-5E0EC92765BD}"/>
              </a:ext>
            </a:extLst>
          </p:cNvPr>
          <p:cNvSpPr>
            <a:spLocks noGrp="1"/>
          </p:cNvSpPr>
          <p:nvPr>
            <p:ph type="title"/>
          </p:nvPr>
        </p:nvSpPr>
        <p:spPr/>
        <p:txBody>
          <a:bodyPr/>
          <a:lstStyle/>
          <a:p>
            <a:r>
              <a:rPr lang="en-CA" dirty="0"/>
              <a:t>Territory Acknowledgement</a:t>
            </a:r>
            <a:endParaRPr lang="en-IS" dirty="0"/>
          </a:p>
        </p:txBody>
      </p:sp>
      <p:pic>
        <p:nvPicPr>
          <p:cNvPr id="29" name="Content Placeholder 28">
            <a:extLst>
              <a:ext uri="{FF2B5EF4-FFF2-40B4-BE49-F238E27FC236}">
                <a16:creationId xmlns:a16="http://schemas.microsoft.com/office/drawing/2014/main" id="{B2604055-7B7D-41C0-9FFA-C902591D4D2F}"/>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3796" r="5458"/>
          <a:stretch/>
        </p:blipFill>
        <p:spPr>
          <a:xfrm>
            <a:off x="3048" y="2368357"/>
            <a:ext cx="12188952" cy="3355314"/>
          </a:xfrm>
        </p:spPr>
      </p:pic>
      <p:sp>
        <p:nvSpPr>
          <p:cNvPr id="9" name="Footer Placeholder 4">
            <a:extLst>
              <a:ext uri="{FF2B5EF4-FFF2-40B4-BE49-F238E27FC236}">
                <a16:creationId xmlns:a16="http://schemas.microsoft.com/office/drawing/2014/main" id="{E018134D-210D-4688-8A73-10F0E226EF65}"/>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417913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Did You Know . . .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In any given year, </a:t>
            </a:r>
          </a:p>
          <a:p>
            <a:r>
              <a:rPr lang="en-US" sz="2800" dirty="0"/>
              <a:t>1 in 5 people experience a mental health problem or illness.</a:t>
            </a:r>
            <a:endParaRPr lang="en-US" dirty="0"/>
          </a:p>
          <a:p>
            <a:endParaRPr lang="en-CA" dirty="0"/>
          </a:p>
          <a:p>
            <a:r>
              <a:rPr lang="en-CA" dirty="0"/>
              <a:t>But only 1 in 3 people who experience a mental health problem or illness receive help or treatment.</a:t>
            </a:r>
          </a:p>
          <a:p>
            <a:pPr marL="0" indent="0">
              <a:buNone/>
            </a:pPr>
            <a:endParaRPr lang="en-CA" sz="2800" dirty="0"/>
          </a:p>
        </p:txBody>
      </p:sp>
      <p:sp>
        <p:nvSpPr>
          <p:cNvPr id="6" name="Content Placeholder 2">
            <a:extLst>
              <a:ext uri="{FF2B5EF4-FFF2-40B4-BE49-F238E27FC236}">
                <a16:creationId xmlns:a16="http://schemas.microsoft.com/office/drawing/2014/main" id="{2E51B3B0-692A-4EE5-8406-2065C415DB2A}"/>
              </a:ext>
            </a:extLst>
          </p:cNvPr>
          <p:cNvSpPr txBox="1">
            <a:spLocks/>
          </p:cNvSpPr>
          <p:nvPr/>
        </p:nvSpPr>
        <p:spPr>
          <a:xfrm>
            <a:off x="838200" y="4800600"/>
            <a:ext cx="10515600" cy="1143000"/>
          </a:xfrm>
          <a:prstGeom prst="rect">
            <a:avLst/>
          </a:prstGeom>
        </p:spPr>
        <p:txBody>
          <a:bodyPr vert="horz" lIns="91440" tIns="45720" rIns="91440" bIns="45720" rtlCol="0" anchor="b"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800" dirty="0"/>
              <a:t>Source: Mental Health Commission of Canada. (2012). </a:t>
            </a:r>
            <a:r>
              <a:rPr lang="en-US" sz="1800" i="1" dirty="0"/>
              <a:t>Changing directions, changing lives: The mental health strategy for Canada</a:t>
            </a:r>
            <a:r>
              <a:rPr lang="en-US" sz="1800" dirty="0"/>
              <a:t>. Calgary, AB.</a:t>
            </a:r>
            <a:endParaRPr lang="en-CA" sz="1800" dirty="0"/>
          </a:p>
        </p:txBody>
      </p:sp>
      <p:sp>
        <p:nvSpPr>
          <p:cNvPr id="9" name="Footer Placeholder 4">
            <a:extLst>
              <a:ext uri="{FF2B5EF4-FFF2-40B4-BE49-F238E27FC236}">
                <a16:creationId xmlns:a16="http://schemas.microsoft.com/office/drawing/2014/main" id="{40E99CA6-485D-4A74-8ACF-0E867B4FBAC1}"/>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07454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B0E9-81C0-174D-A85A-95AAA3C4711B}"/>
              </a:ext>
            </a:extLst>
          </p:cNvPr>
          <p:cNvSpPr>
            <a:spLocks noGrp="1"/>
          </p:cNvSpPr>
          <p:nvPr>
            <p:ph type="title"/>
          </p:nvPr>
        </p:nvSpPr>
        <p:spPr/>
        <p:txBody>
          <a:bodyPr/>
          <a:lstStyle/>
          <a:p>
            <a:r>
              <a:rPr lang="en-US" dirty="0"/>
              <a:t>Post-Secondary Students</a:t>
            </a:r>
          </a:p>
        </p:txBody>
      </p:sp>
      <p:sp>
        <p:nvSpPr>
          <p:cNvPr id="3" name="Content Placeholder 2">
            <a:extLst>
              <a:ext uri="{FF2B5EF4-FFF2-40B4-BE49-F238E27FC236}">
                <a16:creationId xmlns:a16="http://schemas.microsoft.com/office/drawing/2014/main" id="{8D3F1F48-EB2B-A347-ACC6-02673616AAD9}"/>
              </a:ext>
            </a:extLst>
          </p:cNvPr>
          <p:cNvSpPr>
            <a:spLocks noGrp="1"/>
          </p:cNvSpPr>
          <p:nvPr>
            <p:ph idx="1"/>
          </p:nvPr>
        </p:nvSpPr>
        <p:spPr/>
        <p:txBody>
          <a:bodyPr>
            <a:normAutofit/>
          </a:bodyPr>
          <a:lstStyle/>
          <a:p>
            <a:pPr marL="0" indent="0">
              <a:buNone/>
            </a:pPr>
            <a:r>
              <a:rPr lang="en-US" sz="2800" dirty="0"/>
              <a:t>In 2019, a survey of Canadian post-secondary students showed:</a:t>
            </a:r>
          </a:p>
          <a:p>
            <a:r>
              <a:rPr lang="en-US" sz="2800" dirty="0"/>
              <a:t>51% felt depressed </a:t>
            </a:r>
          </a:p>
          <a:p>
            <a:r>
              <a:rPr lang="en-US" sz="2800" dirty="0"/>
              <a:t>69% felt overwhelming anxiety</a:t>
            </a:r>
          </a:p>
          <a:p>
            <a:r>
              <a:rPr lang="en-US" sz="2800" dirty="0"/>
              <a:t>16% seriously considered suicide</a:t>
            </a:r>
          </a:p>
        </p:txBody>
      </p:sp>
      <p:sp>
        <p:nvSpPr>
          <p:cNvPr id="6" name="Content Placeholder 2">
            <a:extLst>
              <a:ext uri="{FF2B5EF4-FFF2-40B4-BE49-F238E27FC236}">
                <a16:creationId xmlns:a16="http://schemas.microsoft.com/office/drawing/2014/main" id="{5B3F10C5-3CE7-4C76-ABC9-1B7BC1648081}"/>
              </a:ext>
            </a:extLst>
          </p:cNvPr>
          <p:cNvSpPr txBox="1">
            <a:spLocks/>
          </p:cNvSpPr>
          <p:nvPr/>
        </p:nvSpPr>
        <p:spPr>
          <a:xfrm>
            <a:off x="838200" y="4800600"/>
            <a:ext cx="10515600" cy="1143000"/>
          </a:xfrm>
          <a:prstGeom prst="rect">
            <a:avLst/>
          </a:prstGeom>
        </p:spPr>
        <p:txBody>
          <a:bodyPr vert="horz" lIns="91440" tIns="45720" rIns="91440" bIns="45720" rtlCol="0" anchor="b"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800" dirty="0"/>
              <a:t>Source: American College Health Association. (2019). American College Health Association-National College Health Assessment II: Canadian Group Data Report Spring 2019.</a:t>
            </a:r>
          </a:p>
        </p:txBody>
      </p:sp>
      <p:sp>
        <p:nvSpPr>
          <p:cNvPr id="9" name="Footer Placeholder 4">
            <a:extLst>
              <a:ext uri="{FF2B5EF4-FFF2-40B4-BE49-F238E27FC236}">
                <a16:creationId xmlns:a16="http://schemas.microsoft.com/office/drawing/2014/main" id="{229B9D14-6BB7-476F-8EDA-4241B31EB35C}"/>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414599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2ED6C3-90B3-4081-8342-2428B742CE20}"/>
              </a:ext>
            </a:extLst>
          </p:cNvPr>
          <p:cNvSpPr>
            <a:spLocks noGrp="1"/>
          </p:cNvSpPr>
          <p:nvPr>
            <p:ph type="title"/>
          </p:nvPr>
        </p:nvSpPr>
        <p:spPr/>
        <p:txBody>
          <a:bodyPr/>
          <a:lstStyle/>
          <a:p>
            <a:r>
              <a:rPr lang="en-CA" dirty="0">
                <a:solidFill>
                  <a:srgbClr val="2E2E2E"/>
                </a:solidFill>
              </a:rPr>
              <a:t>Reflection: Mental Health Issues</a:t>
            </a:r>
          </a:p>
        </p:txBody>
      </p:sp>
      <p:sp>
        <p:nvSpPr>
          <p:cNvPr id="9" name="Content Placeholder 8">
            <a:extLst>
              <a:ext uri="{FF2B5EF4-FFF2-40B4-BE49-F238E27FC236}">
                <a16:creationId xmlns:a16="http://schemas.microsoft.com/office/drawing/2014/main" id="{79CDD7B8-98C3-4BFE-86AD-84522DD79663}"/>
              </a:ext>
            </a:extLst>
          </p:cNvPr>
          <p:cNvSpPr>
            <a:spLocks noGrp="1"/>
          </p:cNvSpPr>
          <p:nvPr>
            <p:ph sz="half" idx="2"/>
          </p:nvPr>
        </p:nvSpPr>
        <p:spPr>
          <a:xfrm>
            <a:off x="2743200" y="2343035"/>
            <a:ext cx="8610600" cy="3833927"/>
          </a:xfrm>
        </p:spPr>
        <p:txBody>
          <a:bodyPr/>
          <a:lstStyle/>
          <a:p>
            <a:pPr>
              <a:lnSpc>
                <a:spcPct val="100000"/>
              </a:lnSpc>
            </a:pPr>
            <a:r>
              <a:rPr lang="en-US" sz="2800"/>
              <a:t>Do any of these statistics surprise you?</a:t>
            </a:r>
          </a:p>
          <a:p>
            <a:pPr>
              <a:lnSpc>
                <a:spcPct val="100000"/>
              </a:lnSpc>
            </a:pPr>
            <a:r>
              <a:rPr lang="en-CA"/>
              <a:t>What thoughts have come up for you so far as you think about the prevalence of mental health issues?</a:t>
            </a:r>
            <a:endParaRPr lang="en-US" sz="2800" dirty="0"/>
          </a:p>
        </p:txBody>
      </p:sp>
      <p:pic>
        <p:nvPicPr>
          <p:cNvPr id="14" name="Content Placeholder 13">
            <a:extLst>
              <a:ext uri="{FF2B5EF4-FFF2-40B4-BE49-F238E27FC236}">
                <a16:creationId xmlns:a16="http://schemas.microsoft.com/office/drawing/2014/main" id="{EA3D1188-2B62-4177-9D7C-E4307A5FDA8E}"/>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838200" y="2343036"/>
            <a:ext cx="1143000" cy="1085964"/>
          </a:xfrm>
        </p:spPr>
      </p:pic>
    </p:spTree>
    <p:extLst>
      <p:ext uri="{BB962C8B-B14F-4D97-AF65-F5344CB8AC3E}">
        <p14:creationId xmlns:p14="http://schemas.microsoft.com/office/powerpoint/2010/main" val="109610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6D72-A551-DF44-96E5-327942807181}"/>
              </a:ext>
            </a:extLst>
          </p:cNvPr>
          <p:cNvSpPr>
            <a:spLocks noGrp="1"/>
          </p:cNvSpPr>
          <p:nvPr>
            <p:ph type="title"/>
          </p:nvPr>
        </p:nvSpPr>
        <p:spPr/>
        <p:txBody>
          <a:bodyPr/>
          <a:lstStyle/>
          <a:p>
            <a:r>
              <a:rPr lang="en-US"/>
              <a:t>The Three Rs Framework</a:t>
            </a:r>
            <a:endParaRPr lang="en-US" dirty="0"/>
          </a:p>
        </p:txBody>
      </p:sp>
      <p:sp>
        <p:nvSpPr>
          <p:cNvPr id="3" name="Content Placeholder 2">
            <a:extLst>
              <a:ext uri="{FF2B5EF4-FFF2-40B4-BE49-F238E27FC236}">
                <a16:creationId xmlns:a16="http://schemas.microsoft.com/office/drawing/2014/main" id="{E1476516-ACF8-7B4A-ABA4-35309DCEBF01}"/>
              </a:ext>
            </a:extLst>
          </p:cNvPr>
          <p:cNvSpPr>
            <a:spLocks noGrp="1"/>
          </p:cNvSpPr>
          <p:nvPr>
            <p:ph idx="1"/>
          </p:nvPr>
        </p:nvSpPr>
        <p:spPr/>
        <p:txBody>
          <a:bodyPr anchor="ctr" anchorCtr="0"/>
          <a:lstStyle/>
          <a:p>
            <a:pPr marL="0" indent="0">
              <a:buNone/>
              <a:tabLst>
                <a:tab pos="5486400" algn="ctr"/>
                <a:tab pos="10344150" algn="r"/>
              </a:tabLst>
            </a:pPr>
            <a:r>
              <a:rPr lang="en-US" b="1" dirty="0"/>
              <a:t>Recognize	Respond	Refer</a:t>
            </a:r>
          </a:p>
        </p:txBody>
      </p:sp>
      <p:sp>
        <p:nvSpPr>
          <p:cNvPr id="6" name="Arrow: Right 5" descr="An arrow pointing away from the word Recognize and toward the next word which is Respond in order to show how people using the three Rs framework move from recognizing signs of mental distress to responding to the person in distress. ">
            <a:extLst>
              <a:ext uri="{FF2B5EF4-FFF2-40B4-BE49-F238E27FC236}">
                <a16:creationId xmlns:a16="http://schemas.microsoft.com/office/drawing/2014/main" id="{11338830-CA8C-4F30-BB85-5A3920CCE169}"/>
              </a:ext>
            </a:extLst>
          </p:cNvPr>
          <p:cNvSpPr/>
          <p:nvPr/>
        </p:nvSpPr>
        <p:spPr>
          <a:xfrm>
            <a:off x="3447534" y="3620418"/>
            <a:ext cx="1534671" cy="760164"/>
          </a:xfrm>
          <a:prstGeom prst="rightArrow">
            <a:avLst/>
          </a:prstGeom>
          <a:solidFill>
            <a:srgbClr val="00A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descr="An arrow pointing away from the word Respond and toward the next word Refer in order to show how people using the three Rs framework move from rresponding to a person in distress to then referring that person to appropriate supports and services. ">
            <a:extLst>
              <a:ext uri="{FF2B5EF4-FFF2-40B4-BE49-F238E27FC236}">
                <a16:creationId xmlns:a16="http://schemas.microsoft.com/office/drawing/2014/main" id="{42EF550D-A00A-4453-99DD-388025837DE9}"/>
              </a:ext>
              <a:ext uri="{C183D7F6-B498-43B3-948B-1728B52AA6E4}">
                <adec:decorative xmlns:adec="http://schemas.microsoft.com/office/drawing/2017/decorative" val="0"/>
              </a:ext>
            </a:extLst>
          </p:cNvPr>
          <p:cNvSpPr/>
          <p:nvPr/>
        </p:nvSpPr>
        <p:spPr>
          <a:xfrm>
            <a:off x="8017698" y="3620418"/>
            <a:ext cx="1534671" cy="760164"/>
          </a:xfrm>
          <a:prstGeom prst="rightArrow">
            <a:avLst/>
          </a:prstGeom>
          <a:solidFill>
            <a:srgbClr val="00A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ooter Placeholder 4">
            <a:extLst>
              <a:ext uri="{FF2B5EF4-FFF2-40B4-BE49-F238E27FC236}">
                <a16:creationId xmlns:a16="http://schemas.microsoft.com/office/drawing/2014/main" id="{3AB7878E-0F61-417D-8504-D7568986C6C9}"/>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61394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5E0A-90D7-4049-A4A1-CD45D38FB98E}"/>
              </a:ext>
            </a:extLst>
          </p:cNvPr>
          <p:cNvSpPr>
            <a:spLocks noGrp="1"/>
          </p:cNvSpPr>
          <p:nvPr>
            <p:ph type="title"/>
          </p:nvPr>
        </p:nvSpPr>
        <p:spPr/>
        <p:txBody>
          <a:bodyPr/>
          <a:lstStyle/>
          <a:p>
            <a:r>
              <a:rPr lang="en-IS"/>
              <a:t>Recognize</a:t>
            </a:r>
          </a:p>
        </p:txBody>
      </p:sp>
      <p:sp>
        <p:nvSpPr>
          <p:cNvPr id="3" name="Content Placeholder 2">
            <a:extLst>
              <a:ext uri="{FF2B5EF4-FFF2-40B4-BE49-F238E27FC236}">
                <a16:creationId xmlns:a16="http://schemas.microsoft.com/office/drawing/2014/main" id="{AD6D424E-A0C9-D749-8411-45E2D1656372}"/>
              </a:ext>
            </a:extLst>
          </p:cNvPr>
          <p:cNvSpPr>
            <a:spLocks noGrp="1"/>
          </p:cNvSpPr>
          <p:nvPr>
            <p:ph idx="1"/>
          </p:nvPr>
        </p:nvSpPr>
        <p:spPr/>
        <p:txBody>
          <a:bodyPr>
            <a:normAutofit/>
          </a:bodyPr>
          <a:lstStyle/>
          <a:p>
            <a:pPr marL="0" indent="0">
              <a:buNone/>
            </a:pPr>
            <a:r>
              <a:rPr lang="en-IS" sz="2800"/>
              <a:t>A </a:t>
            </a:r>
            <a:r>
              <a:rPr lang="en-CA" sz="2800"/>
              <a:t>noticeable</a:t>
            </a:r>
            <a:r>
              <a:rPr lang="en-IS" sz="2800"/>
              <a:t> change in a student’s words, actions, body language.</a:t>
            </a:r>
            <a:endParaRPr lang="en-US" sz="2800" dirty="0"/>
          </a:p>
        </p:txBody>
      </p:sp>
      <p:sp>
        <p:nvSpPr>
          <p:cNvPr id="8" name="Footer Placeholder 4">
            <a:extLst>
              <a:ext uri="{FF2B5EF4-FFF2-40B4-BE49-F238E27FC236}">
                <a16:creationId xmlns:a16="http://schemas.microsoft.com/office/drawing/2014/main" id="{03CD6216-FB58-41FB-9BFF-6403F6BA8593}"/>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28012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6DEF0-33C2-FB47-9459-4FE625552B2D}"/>
              </a:ext>
            </a:extLst>
          </p:cNvPr>
          <p:cNvSpPr>
            <a:spLocks noGrp="1"/>
          </p:cNvSpPr>
          <p:nvPr>
            <p:ph type="title"/>
          </p:nvPr>
        </p:nvSpPr>
        <p:spPr/>
        <p:txBody>
          <a:bodyPr/>
          <a:lstStyle/>
          <a:p>
            <a:r>
              <a:rPr lang="en-IS"/>
              <a:t>Recognizing Signs of Distress</a:t>
            </a:r>
          </a:p>
        </p:txBody>
      </p:sp>
      <p:pic>
        <p:nvPicPr>
          <p:cNvPr id="9" name="Content Placeholder 8" descr="A set of four overlapping circles underneath a main circle labelled Self, and which shows the areas where people may exhibit signs of distress. These areas are self, academic, behavioural, and emotional. Around the perimeter of this diagram, the word observations is shown four times to underscore the need to look for distress signs. ">
            <a:extLst>
              <a:ext uri="{FF2B5EF4-FFF2-40B4-BE49-F238E27FC236}">
                <a16:creationId xmlns:a16="http://schemas.microsoft.com/office/drawing/2014/main" id="{7233ABC8-D723-44A2-8D22-CC779899944B}"/>
              </a:ext>
            </a:extLst>
          </p:cNvPr>
          <p:cNvPicPr>
            <a:picLocks noGrp="1" noChangeAspect="1"/>
          </p:cNvPicPr>
          <p:nvPr>
            <p:ph idx="1"/>
          </p:nvPr>
        </p:nvPicPr>
        <p:blipFill>
          <a:blip r:embed="rId3"/>
          <a:stretch>
            <a:fillRect/>
          </a:stretch>
        </p:blipFill>
        <p:spPr>
          <a:xfrm>
            <a:off x="3923560" y="1828800"/>
            <a:ext cx="4344880" cy="4343400"/>
          </a:xfrm>
        </p:spPr>
      </p:pic>
      <p:sp>
        <p:nvSpPr>
          <p:cNvPr id="10" name="Footer Placeholder 4">
            <a:extLst>
              <a:ext uri="{FF2B5EF4-FFF2-40B4-BE49-F238E27FC236}">
                <a16:creationId xmlns:a16="http://schemas.microsoft.com/office/drawing/2014/main" id="{439BEFE2-E329-4D62-AE97-67D3C7A18D5A}"/>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241576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E73B81-2BEA-4210-BD61-2A575F858E88}"/>
              </a:ext>
            </a:extLst>
          </p:cNvPr>
          <p:cNvSpPr>
            <a:spLocks noGrp="1"/>
          </p:cNvSpPr>
          <p:nvPr>
            <p:ph type="title"/>
          </p:nvPr>
        </p:nvSpPr>
        <p:spPr/>
        <p:txBody>
          <a:bodyPr/>
          <a:lstStyle/>
          <a:p>
            <a:r>
              <a:rPr lang="en-CA" dirty="0">
                <a:solidFill>
                  <a:srgbClr val="2E2E2E"/>
                </a:solidFill>
              </a:rPr>
              <a:t>What About Suicide?</a:t>
            </a:r>
          </a:p>
        </p:txBody>
      </p:sp>
      <p:sp>
        <p:nvSpPr>
          <p:cNvPr id="9" name="Footer Placeholder 4">
            <a:extLst>
              <a:ext uri="{FF2B5EF4-FFF2-40B4-BE49-F238E27FC236}">
                <a16:creationId xmlns:a16="http://schemas.microsoft.com/office/drawing/2014/main" id="{4F074536-25FD-4B47-8993-471284DFD311}"/>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5173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2ED6C3-90B3-4081-8342-2428B742CE20}"/>
              </a:ext>
            </a:extLst>
          </p:cNvPr>
          <p:cNvSpPr>
            <a:spLocks noGrp="1"/>
          </p:cNvSpPr>
          <p:nvPr>
            <p:ph type="title"/>
          </p:nvPr>
        </p:nvSpPr>
        <p:spPr/>
        <p:txBody>
          <a:bodyPr/>
          <a:lstStyle/>
          <a:p>
            <a:r>
              <a:rPr lang="en-CA" dirty="0">
                <a:solidFill>
                  <a:srgbClr val="2E2E2E"/>
                </a:solidFill>
              </a:rPr>
              <a:t>Reflection: Responding to Distress</a:t>
            </a:r>
          </a:p>
        </p:txBody>
      </p:sp>
      <p:sp>
        <p:nvSpPr>
          <p:cNvPr id="9" name="Content Placeholder 8">
            <a:extLst>
              <a:ext uri="{FF2B5EF4-FFF2-40B4-BE49-F238E27FC236}">
                <a16:creationId xmlns:a16="http://schemas.microsoft.com/office/drawing/2014/main" id="{79CDD7B8-98C3-4BFE-86AD-84522DD79663}"/>
              </a:ext>
            </a:extLst>
          </p:cNvPr>
          <p:cNvSpPr>
            <a:spLocks noGrp="1"/>
          </p:cNvSpPr>
          <p:nvPr>
            <p:ph sz="half" idx="2"/>
          </p:nvPr>
        </p:nvSpPr>
        <p:spPr>
          <a:xfrm>
            <a:off x="2743200" y="2343035"/>
            <a:ext cx="8610600" cy="3833927"/>
          </a:xfrm>
        </p:spPr>
        <p:txBody>
          <a:bodyPr/>
          <a:lstStyle/>
          <a:p>
            <a:pPr>
              <a:lnSpc>
                <a:spcPct val="100000"/>
              </a:lnSpc>
            </a:pPr>
            <a:r>
              <a:rPr lang="en-US" sz="2800" dirty="0"/>
              <a:t>Think of a time you were mildly or moderately distressed.</a:t>
            </a:r>
          </a:p>
          <a:p>
            <a:pPr>
              <a:lnSpc>
                <a:spcPct val="100000"/>
              </a:lnSpc>
            </a:pPr>
            <a:r>
              <a:rPr lang="en-US" sz="2800" dirty="0"/>
              <a:t>What did you need?</a:t>
            </a:r>
          </a:p>
        </p:txBody>
      </p:sp>
      <p:pic>
        <p:nvPicPr>
          <p:cNvPr id="14" name="Content Placeholder 13">
            <a:extLst>
              <a:ext uri="{FF2B5EF4-FFF2-40B4-BE49-F238E27FC236}">
                <a16:creationId xmlns:a16="http://schemas.microsoft.com/office/drawing/2014/main" id="{EA3D1188-2B62-4177-9D7C-E4307A5FDA8E}"/>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838200" y="2343036"/>
            <a:ext cx="1143000" cy="1085964"/>
          </a:xfrm>
        </p:spPr>
      </p:pic>
    </p:spTree>
    <p:extLst>
      <p:ext uri="{BB962C8B-B14F-4D97-AF65-F5344CB8AC3E}">
        <p14:creationId xmlns:p14="http://schemas.microsoft.com/office/powerpoint/2010/main" val="196645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C988-5458-1541-A1E4-BAA81CC4E86E}"/>
              </a:ext>
            </a:extLst>
          </p:cNvPr>
          <p:cNvSpPr>
            <a:spLocks noGrp="1"/>
          </p:cNvSpPr>
          <p:nvPr>
            <p:ph type="title"/>
          </p:nvPr>
        </p:nvSpPr>
        <p:spPr/>
        <p:txBody>
          <a:bodyPr/>
          <a:lstStyle/>
          <a:p>
            <a:r>
              <a:rPr lang="en-IS"/>
              <a:t>Empath</a:t>
            </a:r>
            <a:r>
              <a:rPr lang="en-CA"/>
              <a:t>et</a:t>
            </a:r>
            <a:r>
              <a:rPr lang="en-IS"/>
              <a:t>ic Responses</a:t>
            </a:r>
          </a:p>
        </p:txBody>
      </p:sp>
      <p:sp>
        <p:nvSpPr>
          <p:cNvPr id="9" name="Content Placeholder 8">
            <a:extLst>
              <a:ext uri="{FF2B5EF4-FFF2-40B4-BE49-F238E27FC236}">
                <a16:creationId xmlns:a16="http://schemas.microsoft.com/office/drawing/2014/main" id="{B1DB7158-1685-4530-936B-E70A1CA66664}"/>
              </a:ext>
            </a:extLst>
          </p:cNvPr>
          <p:cNvSpPr>
            <a:spLocks noGrp="1"/>
          </p:cNvSpPr>
          <p:nvPr>
            <p:ph idx="1"/>
          </p:nvPr>
        </p:nvSpPr>
        <p:spPr/>
        <p:txBody>
          <a:bodyPr/>
          <a:lstStyle/>
          <a:p>
            <a:pPr marL="0" indent="0">
              <a:buNone/>
            </a:pPr>
            <a:r>
              <a:rPr lang="en-CA" sz="4000" b="1" u="sng">
                <a:hlinkClick r:id="rId3">
                  <a:extLst>
                    <a:ext uri="{A12FA001-AC4F-418D-AE19-62706E023703}">
                      <ahyp:hlinkClr xmlns:ahyp="http://schemas.microsoft.com/office/drawing/2018/hyperlinkcolor" val="tx"/>
                    </a:ext>
                  </a:extLst>
                </a:hlinkClick>
              </a:rPr>
              <a:t>Video:</a:t>
            </a:r>
          </a:p>
          <a:p>
            <a:pPr marL="0" indent="0">
              <a:buNone/>
            </a:pPr>
            <a:r>
              <a:rPr lang="en-CA" sz="4000" b="1">
                <a:hlinkClick r:id="rId3">
                  <a:extLst>
                    <a:ext uri="{A12FA001-AC4F-418D-AE19-62706E023703}">
                      <ahyp:hlinkClr xmlns:ahyp="http://schemas.microsoft.com/office/drawing/2018/hyperlinkcolor" val="tx"/>
                    </a:ext>
                  </a:extLst>
                </a:hlinkClick>
              </a:rPr>
              <a:t>Empathy </a:t>
            </a:r>
            <a:endParaRPr lang="en-CA" sz="4000" b="1"/>
          </a:p>
          <a:p>
            <a:pPr marL="0" indent="0">
              <a:buNone/>
            </a:pPr>
            <a:r>
              <a:rPr lang="en-CA" sz="4000" b="1">
                <a:hlinkClick r:id="rId3">
                  <a:extLst>
                    <a:ext uri="{A12FA001-AC4F-418D-AE19-62706E023703}">
                      <ahyp:hlinkClr xmlns:ahyp="http://schemas.microsoft.com/office/drawing/2018/hyperlinkcolor" val="tx"/>
                    </a:ext>
                  </a:extLst>
                </a:hlinkClick>
              </a:rPr>
              <a:t>in Action</a:t>
            </a:r>
            <a:endParaRPr lang="en-CA" sz="4000" b="1" dirty="0"/>
          </a:p>
        </p:txBody>
      </p:sp>
      <p:pic>
        <p:nvPicPr>
          <p:cNvPr id="11" name="Picture 10">
            <a:extLst>
              <a:ext uri="{FF2B5EF4-FFF2-40B4-BE49-F238E27FC236}">
                <a16:creationId xmlns:a16="http://schemas.microsoft.com/office/drawing/2014/main" id="{D337233A-8227-4620-A858-ED5285882C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14047" y="1841787"/>
            <a:ext cx="7639753" cy="4297361"/>
          </a:xfrm>
          <a:prstGeom prst="rect">
            <a:avLst/>
          </a:prstGeom>
        </p:spPr>
      </p:pic>
      <p:sp>
        <p:nvSpPr>
          <p:cNvPr id="10" name="Footer Placeholder 4">
            <a:extLst>
              <a:ext uri="{FF2B5EF4-FFF2-40B4-BE49-F238E27FC236}">
                <a16:creationId xmlns:a16="http://schemas.microsoft.com/office/drawing/2014/main" id="{8FA1E905-E8C3-4768-96F6-53D901B84D12}"/>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82929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2ED6C3-90B3-4081-8342-2428B742CE20}"/>
              </a:ext>
            </a:extLst>
          </p:cNvPr>
          <p:cNvSpPr>
            <a:spLocks noGrp="1"/>
          </p:cNvSpPr>
          <p:nvPr>
            <p:ph type="title"/>
          </p:nvPr>
        </p:nvSpPr>
        <p:spPr/>
        <p:txBody>
          <a:bodyPr/>
          <a:lstStyle/>
          <a:p>
            <a:r>
              <a:rPr lang="en-CA" dirty="0">
                <a:solidFill>
                  <a:srgbClr val="2E2E2E"/>
                </a:solidFill>
              </a:rPr>
              <a:t>Video Reflection</a:t>
            </a:r>
          </a:p>
        </p:txBody>
      </p:sp>
      <p:sp>
        <p:nvSpPr>
          <p:cNvPr id="9" name="Content Placeholder 8">
            <a:extLst>
              <a:ext uri="{FF2B5EF4-FFF2-40B4-BE49-F238E27FC236}">
                <a16:creationId xmlns:a16="http://schemas.microsoft.com/office/drawing/2014/main" id="{79CDD7B8-98C3-4BFE-86AD-84522DD79663}"/>
              </a:ext>
            </a:extLst>
          </p:cNvPr>
          <p:cNvSpPr>
            <a:spLocks noGrp="1"/>
          </p:cNvSpPr>
          <p:nvPr>
            <p:ph sz="half" idx="2"/>
          </p:nvPr>
        </p:nvSpPr>
        <p:spPr>
          <a:xfrm>
            <a:off x="2743200" y="2343035"/>
            <a:ext cx="8610600" cy="3833927"/>
          </a:xfrm>
        </p:spPr>
        <p:txBody>
          <a:bodyPr/>
          <a:lstStyle/>
          <a:p>
            <a:r>
              <a:rPr lang="en-CA"/>
              <a:t>What stood out for you about the video?</a:t>
            </a:r>
          </a:p>
          <a:p>
            <a:r>
              <a:rPr lang="en-CA"/>
              <a:t>Is there anything you like to add to the conversation about what would (or wouldn’t) be a supportive response?</a:t>
            </a:r>
          </a:p>
          <a:p>
            <a:pPr marL="0" indent="0">
              <a:lnSpc>
                <a:spcPct val="100000"/>
              </a:lnSpc>
              <a:buNone/>
            </a:pPr>
            <a:endParaRPr lang="en-US" sz="2800" dirty="0"/>
          </a:p>
        </p:txBody>
      </p:sp>
      <p:pic>
        <p:nvPicPr>
          <p:cNvPr id="14" name="Content Placeholder 13">
            <a:extLst>
              <a:ext uri="{FF2B5EF4-FFF2-40B4-BE49-F238E27FC236}">
                <a16:creationId xmlns:a16="http://schemas.microsoft.com/office/drawing/2014/main" id="{EA3D1188-2B62-4177-9D7C-E4307A5FDA8E}"/>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838200" y="2343036"/>
            <a:ext cx="1143000" cy="1085964"/>
          </a:xfrm>
        </p:spPr>
      </p:pic>
    </p:spTree>
    <p:extLst>
      <p:ext uri="{BB962C8B-B14F-4D97-AF65-F5344CB8AC3E}">
        <p14:creationId xmlns:p14="http://schemas.microsoft.com/office/powerpoint/2010/main" val="43160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84A0-84B5-F442-AB08-A890F6645A2B}"/>
              </a:ext>
            </a:extLst>
          </p:cNvPr>
          <p:cNvSpPr>
            <a:spLocks noGrp="1"/>
          </p:cNvSpPr>
          <p:nvPr>
            <p:ph type="title"/>
          </p:nvPr>
        </p:nvSpPr>
        <p:spPr/>
        <p:txBody>
          <a:bodyPr/>
          <a:lstStyle/>
          <a:p>
            <a:r>
              <a:rPr lang="en-IS"/>
              <a:t>Our Goal</a:t>
            </a:r>
          </a:p>
        </p:txBody>
      </p:sp>
      <p:sp>
        <p:nvSpPr>
          <p:cNvPr id="7" name="Content Placeholder 6">
            <a:extLst>
              <a:ext uri="{FF2B5EF4-FFF2-40B4-BE49-F238E27FC236}">
                <a16:creationId xmlns:a16="http://schemas.microsoft.com/office/drawing/2014/main" id="{9B32EB47-0C48-4A61-A249-E7BCFCA372C4}"/>
              </a:ext>
            </a:extLst>
          </p:cNvPr>
          <p:cNvSpPr>
            <a:spLocks noGrp="1"/>
          </p:cNvSpPr>
          <p:nvPr>
            <p:ph idx="1"/>
          </p:nvPr>
        </p:nvSpPr>
        <p:spPr/>
        <p:txBody>
          <a:bodyPr/>
          <a:lstStyle/>
          <a:p>
            <a:r>
              <a:rPr lang="en-US" sz="2800" dirty="0"/>
              <a:t>Discuss the role you can take in supporting students’ mental health. </a:t>
            </a:r>
          </a:p>
          <a:p>
            <a:r>
              <a:rPr lang="en-US" sz="2800" dirty="0"/>
              <a:t>Give you basic tools for: </a:t>
            </a:r>
          </a:p>
          <a:p>
            <a:pPr lvl="1"/>
            <a:r>
              <a:rPr lang="en-US" sz="2800" dirty="0"/>
              <a:t>Recognizing the signs of distress </a:t>
            </a:r>
          </a:p>
          <a:p>
            <a:pPr lvl="1"/>
            <a:r>
              <a:rPr lang="en-US" sz="2800" dirty="0"/>
              <a:t>Responding with empathy</a:t>
            </a:r>
          </a:p>
          <a:p>
            <a:pPr lvl="1"/>
            <a:r>
              <a:rPr lang="en-US" sz="2800" dirty="0"/>
              <a:t>Referring students to campus resources</a:t>
            </a:r>
          </a:p>
        </p:txBody>
      </p:sp>
      <p:sp>
        <p:nvSpPr>
          <p:cNvPr id="8" name="Footer Placeholder 4">
            <a:extLst>
              <a:ext uri="{FF2B5EF4-FFF2-40B4-BE49-F238E27FC236}">
                <a16:creationId xmlns:a16="http://schemas.microsoft.com/office/drawing/2014/main" id="{5B7B06D9-5047-47A6-A9F8-4930AF3A0505}"/>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2883413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8A56-C47E-4E42-8D4D-2C67D8ED7AD6}"/>
              </a:ext>
            </a:extLst>
          </p:cNvPr>
          <p:cNvSpPr>
            <a:spLocks noGrp="1"/>
          </p:cNvSpPr>
          <p:nvPr>
            <p:ph type="title"/>
          </p:nvPr>
        </p:nvSpPr>
        <p:spPr/>
        <p:txBody>
          <a:bodyPr/>
          <a:lstStyle/>
          <a:p>
            <a:r>
              <a:rPr lang="en-IS"/>
              <a:t>Ideas for Empath</a:t>
            </a:r>
            <a:r>
              <a:rPr lang="en-CA" dirty="0"/>
              <a:t>et</a:t>
            </a:r>
            <a:r>
              <a:rPr lang="en-IS"/>
              <a:t>ic Responses</a:t>
            </a:r>
          </a:p>
        </p:txBody>
      </p:sp>
      <p:sp>
        <p:nvSpPr>
          <p:cNvPr id="3" name="Content Placeholder 2">
            <a:extLst>
              <a:ext uri="{FF2B5EF4-FFF2-40B4-BE49-F238E27FC236}">
                <a16:creationId xmlns:a16="http://schemas.microsoft.com/office/drawing/2014/main" id="{5D828C6B-52F2-2C43-8359-A85763A7DDA6}"/>
              </a:ext>
            </a:extLst>
          </p:cNvPr>
          <p:cNvSpPr>
            <a:spLocks noGrp="1"/>
          </p:cNvSpPr>
          <p:nvPr>
            <p:ph idx="1"/>
          </p:nvPr>
        </p:nvSpPr>
        <p:spPr/>
        <p:txBody>
          <a:bodyPr>
            <a:normAutofit/>
          </a:bodyPr>
          <a:lstStyle/>
          <a:p>
            <a:r>
              <a:rPr lang="en-IS" sz="2800"/>
              <a:t>Give the student </a:t>
            </a:r>
            <a:r>
              <a:rPr lang="en-CA" sz="2800"/>
              <a:t>your complete</a:t>
            </a:r>
            <a:r>
              <a:rPr lang="en-IS" sz="2800"/>
              <a:t> attention.</a:t>
            </a:r>
          </a:p>
          <a:p>
            <a:r>
              <a:rPr lang="en-IS" sz="2800"/>
              <a:t>Listen without judgment.</a:t>
            </a:r>
            <a:endParaRPr lang="en-CA" sz="2800"/>
          </a:p>
          <a:p>
            <a:r>
              <a:rPr lang="en-IS"/>
              <a:t>Try using </a:t>
            </a:r>
            <a:r>
              <a:rPr lang="en-US"/>
              <a:t>“</a:t>
            </a:r>
            <a:r>
              <a:rPr lang="en-IS"/>
              <a:t>I” statements.</a:t>
            </a:r>
            <a:r>
              <a:rPr lang="en-CA"/>
              <a:t> (E.g., I’ve noticed you haven’t handed in the last two assignments, and I’m concerned.)</a:t>
            </a:r>
            <a:endParaRPr lang="en-IS"/>
          </a:p>
          <a:p>
            <a:r>
              <a:rPr lang="en-IS" sz="2800"/>
              <a:t>Acknowledge th</a:t>
            </a:r>
            <a:r>
              <a:rPr lang="en-GB" sz="2800"/>
              <a:t>ei</a:t>
            </a:r>
            <a:r>
              <a:rPr lang="en-IS" sz="2800"/>
              <a:t>r thoughts and feelings with compassion.</a:t>
            </a:r>
          </a:p>
          <a:p>
            <a:r>
              <a:rPr lang="en-IS" sz="2800"/>
              <a:t>Repeat their statements to clarify and ensure you understand.</a:t>
            </a:r>
          </a:p>
          <a:p>
            <a:r>
              <a:rPr lang="en-IS" sz="2800"/>
              <a:t>Let them know you are concerned and want to help them find the right resources.</a:t>
            </a:r>
            <a:endParaRPr lang="en-IS" sz="2800" dirty="0"/>
          </a:p>
        </p:txBody>
      </p:sp>
      <p:sp>
        <p:nvSpPr>
          <p:cNvPr id="8" name="Footer Placeholder 4">
            <a:extLst>
              <a:ext uri="{FF2B5EF4-FFF2-40B4-BE49-F238E27FC236}">
                <a16:creationId xmlns:a16="http://schemas.microsoft.com/office/drawing/2014/main" id="{D831674E-0085-4270-8B39-7A1D2D10010E}"/>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219232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C095-CBFE-1647-A15E-397FCACAE484}"/>
              </a:ext>
            </a:extLst>
          </p:cNvPr>
          <p:cNvSpPr>
            <a:spLocks noGrp="1"/>
          </p:cNvSpPr>
          <p:nvPr>
            <p:ph type="title"/>
          </p:nvPr>
        </p:nvSpPr>
        <p:spPr/>
        <p:txBody>
          <a:bodyPr/>
          <a:lstStyle/>
          <a:p>
            <a:r>
              <a:rPr lang="en-CA"/>
              <a:t>Asking About </a:t>
            </a:r>
            <a:r>
              <a:rPr lang="en-IS"/>
              <a:t>Suicide</a:t>
            </a:r>
          </a:p>
        </p:txBody>
      </p:sp>
      <p:sp>
        <p:nvSpPr>
          <p:cNvPr id="7" name="Content Placeholder 6">
            <a:extLst>
              <a:ext uri="{FF2B5EF4-FFF2-40B4-BE49-F238E27FC236}">
                <a16:creationId xmlns:a16="http://schemas.microsoft.com/office/drawing/2014/main" id="{429767F2-9A20-4511-81E5-F8B9702968D8}"/>
              </a:ext>
            </a:extLst>
          </p:cNvPr>
          <p:cNvSpPr>
            <a:spLocks noGrp="1"/>
          </p:cNvSpPr>
          <p:nvPr>
            <p:ph idx="1"/>
          </p:nvPr>
        </p:nvSpPr>
        <p:spPr/>
        <p:txBody>
          <a:bodyPr/>
          <a:lstStyle/>
          <a:p>
            <a:pPr marL="0" indent="0">
              <a:buNone/>
            </a:pPr>
            <a:r>
              <a:rPr lang="en-IS" sz="2800"/>
              <a:t>What are your concerns, worries, or fears</a:t>
            </a:r>
            <a:r>
              <a:rPr lang="en-CA" sz="2800"/>
              <a:t> about asking a student if they are thinking about suicide</a:t>
            </a:r>
            <a:r>
              <a:rPr lang="en-IS" sz="2800"/>
              <a:t>?</a:t>
            </a:r>
            <a:endParaRPr lang="en-IS" sz="2800" dirty="0"/>
          </a:p>
        </p:txBody>
      </p:sp>
      <p:sp>
        <p:nvSpPr>
          <p:cNvPr id="8" name="Footer Placeholder 4">
            <a:extLst>
              <a:ext uri="{FF2B5EF4-FFF2-40B4-BE49-F238E27FC236}">
                <a16:creationId xmlns:a16="http://schemas.microsoft.com/office/drawing/2014/main" id="{AF833423-E849-4683-BC90-5A1487D9CE25}"/>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52414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4E79-D45F-BD49-B736-E554E9AFEA1E}"/>
              </a:ext>
            </a:extLst>
          </p:cNvPr>
          <p:cNvSpPr>
            <a:spLocks noGrp="1"/>
          </p:cNvSpPr>
          <p:nvPr>
            <p:ph type="title"/>
          </p:nvPr>
        </p:nvSpPr>
        <p:spPr/>
        <p:txBody>
          <a:bodyPr/>
          <a:lstStyle/>
          <a:p>
            <a:r>
              <a:rPr lang="en-CA" dirty="0"/>
              <a:t>If a S</a:t>
            </a:r>
            <a:r>
              <a:rPr lang="en-IS"/>
              <a:t>tudent </a:t>
            </a:r>
            <a:r>
              <a:rPr lang="en-CA" dirty="0"/>
              <a:t>Is Thinking About S</a:t>
            </a:r>
            <a:r>
              <a:rPr lang="en-IS"/>
              <a:t>uicide</a:t>
            </a:r>
          </a:p>
        </p:txBody>
      </p:sp>
      <p:sp>
        <p:nvSpPr>
          <p:cNvPr id="3" name="Content Placeholder 2">
            <a:extLst>
              <a:ext uri="{FF2B5EF4-FFF2-40B4-BE49-F238E27FC236}">
                <a16:creationId xmlns:a16="http://schemas.microsoft.com/office/drawing/2014/main" id="{FC7C830D-6C89-B84D-9B97-F8DFEDD3037E}"/>
              </a:ext>
            </a:extLst>
          </p:cNvPr>
          <p:cNvSpPr>
            <a:spLocks noGrp="1"/>
          </p:cNvSpPr>
          <p:nvPr>
            <p:ph idx="1"/>
          </p:nvPr>
        </p:nvSpPr>
        <p:spPr/>
        <p:txBody>
          <a:bodyPr>
            <a:noAutofit/>
          </a:bodyPr>
          <a:lstStyle/>
          <a:p>
            <a:r>
              <a:rPr lang="en-IS" sz="2400"/>
              <a:t>Ask if they </a:t>
            </a:r>
            <a:r>
              <a:rPr lang="en-CA" sz="2400" dirty="0"/>
              <a:t>want to talk about it</a:t>
            </a:r>
            <a:r>
              <a:rPr lang="en-IS" sz="2400"/>
              <a:t>.</a:t>
            </a:r>
          </a:p>
          <a:p>
            <a:pPr lvl="0"/>
            <a:r>
              <a:rPr lang="en-CA" sz="2400" dirty="0"/>
              <a:t>Ask if there is anything you can do and offer to help find support. </a:t>
            </a:r>
            <a:endParaRPr lang="en-IS" sz="2400"/>
          </a:p>
          <a:p>
            <a:r>
              <a:rPr lang="en-CA" sz="2400" dirty="0"/>
              <a:t>Be non-judgmental and empathetic. </a:t>
            </a:r>
          </a:p>
          <a:p>
            <a:r>
              <a:rPr lang="en-CA" sz="2400" dirty="0"/>
              <a:t>Do not minimize the feelings expressed by the student.</a:t>
            </a:r>
          </a:p>
          <a:p>
            <a:pPr lvl="0"/>
            <a:r>
              <a:rPr lang="en-CA" sz="2400" dirty="0"/>
              <a:t>Do not be sworn to secrecy. Seek support.</a:t>
            </a:r>
            <a:endParaRPr lang="en-IS" sz="2400"/>
          </a:p>
          <a:p>
            <a:pPr lvl="0"/>
            <a:r>
              <a:rPr lang="en-CA" sz="2400" dirty="0"/>
              <a:t>Do not debate with the student or use clichés.</a:t>
            </a:r>
            <a:endParaRPr lang="en-IS" sz="2400"/>
          </a:p>
          <a:p>
            <a:pPr lvl="0"/>
            <a:r>
              <a:rPr lang="en-CA" sz="2400" dirty="0"/>
              <a:t>In an acute crisis, take the student to counselling or call a crisis line. </a:t>
            </a:r>
            <a:endParaRPr lang="en-IS" sz="2400"/>
          </a:p>
          <a:p>
            <a:pPr lvl="0"/>
            <a:r>
              <a:rPr lang="en-CA" sz="2400" dirty="0"/>
              <a:t>Do not leave the student alone until help is provided.</a:t>
            </a:r>
            <a:endParaRPr lang="en-IS" sz="2400" dirty="0"/>
          </a:p>
        </p:txBody>
      </p:sp>
      <p:sp>
        <p:nvSpPr>
          <p:cNvPr id="8" name="Footer Placeholder 4">
            <a:extLst>
              <a:ext uri="{FF2B5EF4-FFF2-40B4-BE49-F238E27FC236}">
                <a16:creationId xmlns:a16="http://schemas.microsoft.com/office/drawing/2014/main" id="{54DD663F-9900-43FC-8E6E-F03E896489E2}"/>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391229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6462-A995-9E42-86E0-B6AD7AE55017}"/>
              </a:ext>
            </a:extLst>
          </p:cNvPr>
          <p:cNvSpPr>
            <a:spLocks noGrp="1"/>
          </p:cNvSpPr>
          <p:nvPr>
            <p:ph type="title"/>
          </p:nvPr>
        </p:nvSpPr>
        <p:spPr/>
        <p:txBody>
          <a:bodyPr/>
          <a:lstStyle/>
          <a:p>
            <a:r>
              <a:rPr lang="en-IS" dirty="0"/>
              <a:t>Referring Students </a:t>
            </a:r>
            <a:r>
              <a:rPr lang="en-CA" dirty="0"/>
              <a:t>f</a:t>
            </a:r>
            <a:r>
              <a:rPr lang="en-IS" dirty="0"/>
              <a:t>or Help</a:t>
            </a:r>
          </a:p>
        </p:txBody>
      </p:sp>
      <p:sp>
        <p:nvSpPr>
          <p:cNvPr id="3" name="Content Placeholder 2">
            <a:extLst>
              <a:ext uri="{FF2B5EF4-FFF2-40B4-BE49-F238E27FC236}">
                <a16:creationId xmlns:a16="http://schemas.microsoft.com/office/drawing/2014/main" id="{8BD932D1-A3DB-0746-9224-7ACF4B43CA87}"/>
              </a:ext>
            </a:extLst>
          </p:cNvPr>
          <p:cNvSpPr>
            <a:spLocks noGrp="1"/>
          </p:cNvSpPr>
          <p:nvPr>
            <p:ph idx="1"/>
          </p:nvPr>
        </p:nvSpPr>
        <p:spPr/>
        <p:txBody>
          <a:bodyPr>
            <a:noAutofit/>
          </a:bodyPr>
          <a:lstStyle/>
          <a:p>
            <a:r>
              <a:rPr lang="en-CA" sz="2800" dirty="0"/>
              <a:t>Counselling services</a:t>
            </a:r>
          </a:p>
          <a:p>
            <a:r>
              <a:rPr lang="en-CA" dirty="0"/>
              <a:t>Campus security</a:t>
            </a:r>
          </a:p>
          <a:p>
            <a:r>
              <a:rPr lang="en-CA" sz="2800" dirty="0"/>
              <a:t>Indigenous student centre</a:t>
            </a:r>
          </a:p>
          <a:p>
            <a:r>
              <a:rPr lang="en-CA" sz="2800" dirty="0"/>
              <a:t>Health/medical services</a:t>
            </a:r>
          </a:p>
          <a:p>
            <a:r>
              <a:rPr lang="en-CA" dirty="0"/>
              <a:t>International student services</a:t>
            </a:r>
            <a:endParaRPr lang="en-CA" sz="2800" dirty="0"/>
          </a:p>
          <a:p>
            <a:r>
              <a:rPr lang="en-CA" sz="2800" dirty="0"/>
              <a:t>Accessible learning centres</a:t>
            </a:r>
          </a:p>
          <a:p>
            <a:r>
              <a:rPr lang="en-CA" sz="2800" dirty="0"/>
              <a:t>Financial aid</a:t>
            </a:r>
            <a:endParaRPr lang="en-IS" sz="2800" dirty="0"/>
          </a:p>
        </p:txBody>
      </p:sp>
      <p:sp>
        <p:nvSpPr>
          <p:cNvPr id="8" name="Footer Placeholder 4">
            <a:extLst>
              <a:ext uri="{FF2B5EF4-FFF2-40B4-BE49-F238E27FC236}">
                <a16:creationId xmlns:a16="http://schemas.microsoft.com/office/drawing/2014/main" id="{8FB39C76-BBD5-4FEC-9BC1-329BD28DFFD8}"/>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804746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57B3-E8FF-E940-AC9E-3E100D530766}"/>
              </a:ext>
            </a:extLst>
          </p:cNvPr>
          <p:cNvSpPr>
            <a:spLocks noGrp="1"/>
          </p:cNvSpPr>
          <p:nvPr>
            <p:ph type="title"/>
          </p:nvPr>
        </p:nvSpPr>
        <p:spPr/>
        <p:txBody>
          <a:bodyPr/>
          <a:lstStyle/>
          <a:p>
            <a:r>
              <a:rPr lang="en-US" dirty="0"/>
              <a:t>Provincial Mental Health Resources</a:t>
            </a:r>
          </a:p>
        </p:txBody>
      </p:sp>
      <p:sp>
        <p:nvSpPr>
          <p:cNvPr id="3" name="Content Placeholder 2">
            <a:extLst>
              <a:ext uri="{FF2B5EF4-FFF2-40B4-BE49-F238E27FC236}">
                <a16:creationId xmlns:a16="http://schemas.microsoft.com/office/drawing/2014/main" id="{4312B8DE-FFE1-824F-8689-89FE5BDAE9D0}"/>
              </a:ext>
            </a:extLst>
          </p:cNvPr>
          <p:cNvSpPr>
            <a:spLocks noGrp="1"/>
          </p:cNvSpPr>
          <p:nvPr>
            <p:ph idx="1"/>
          </p:nvPr>
        </p:nvSpPr>
        <p:spPr/>
        <p:txBody>
          <a:bodyPr>
            <a:normAutofit/>
          </a:bodyPr>
          <a:lstStyle/>
          <a:p>
            <a:pPr lvl="0"/>
            <a:r>
              <a:rPr lang="en-CA" sz="2800" dirty="0"/>
              <a:t>BC Suicide Line: 1-800-784-2433</a:t>
            </a:r>
            <a:br>
              <a:rPr lang="en-CA" sz="2800" dirty="0"/>
            </a:br>
            <a:endParaRPr lang="en-CA" sz="2800" dirty="0"/>
          </a:p>
          <a:p>
            <a:pPr lvl="0"/>
            <a:r>
              <a:rPr lang="en-CA" sz="2800" dirty="0"/>
              <a:t>Mental Health Support Line: 310-6789</a:t>
            </a:r>
            <a:br>
              <a:rPr lang="en-CA" sz="2800" dirty="0"/>
            </a:br>
            <a:endParaRPr lang="en-CA" sz="2800" dirty="0"/>
          </a:p>
          <a:p>
            <a:r>
              <a:rPr lang="en-CA" sz="2800" dirty="0"/>
              <a:t>Here2Talk: 1-877-857-3397 (a 24-hour phone and chat counselling support for B.C. post-secondary students).</a:t>
            </a:r>
            <a:endParaRPr lang="en-US" sz="2800" dirty="0"/>
          </a:p>
        </p:txBody>
      </p:sp>
      <p:sp>
        <p:nvSpPr>
          <p:cNvPr id="8" name="Footer Placeholder 4">
            <a:extLst>
              <a:ext uri="{FF2B5EF4-FFF2-40B4-BE49-F238E27FC236}">
                <a16:creationId xmlns:a16="http://schemas.microsoft.com/office/drawing/2014/main" id="{541A141E-B239-4104-BC72-E69F07AA5153}"/>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57358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AA51-8CBA-AF47-854E-2333AA26872F}"/>
              </a:ext>
            </a:extLst>
          </p:cNvPr>
          <p:cNvSpPr>
            <a:spLocks noGrp="1"/>
          </p:cNvSpPr>
          <p:nvPr>
            <p:ph type="title"/>
          </p:nvPr>
        </p:nvSpPr>
        <p:spPr/>
        <p:txBody>
          <a:bodyPr/>
          <a:lstStyle/>
          <a:p>
            <a:r>
              <a:rPr lang="en-IS"/>
              <a:t>If </a:t>
            </a:r>
            <a:r>
              <a:rPr lang="en-CA" dirty="0"/>
              <a:t>a Student</a:t>
            </a:r>
            <a:r>
              <a:rPr lang="en-IS"/>
              <a:t> Refuse</a:t>
            </a:r>
            <a:r>
              <a:rPr lang="en-CA" dirty="0"/>
              <a:t>s Help</a:t>
            </a:r>
            <a:endParaRPr lang="en-IS" dirty="0"/>
          </a:p>
        </p:txBody>
      </p:sp>
      <p:sp>
        <p:nvSpPr>
          <p:cNvPr id="3" name="Content Placeholder 2">
            <a:extLst>
              <a:ext uri="{FF2B5EF4-FFF2-40B4-BE49-F238E27FC236}">
                <a16:creationId xmlns:a16="http://schemas.microsoft.com/office/drawing/2014/main" id="{6344D0A0-44DB-7E41-B01A-84094128E726}"/>
              </a:ext>
            </a:extLst>
          </p:cNvPr>
          <p:cNvSpPr>
            <a:spLocks noGrp="1"/>
          </p:cNvSpPr>
          <p:nvPr>
            <p:ph idx="1"/>
          </p:nvPr>
        </p:nvSpPr>
        <p:spPr/>
        <p:txBody>
          <a:bodyPr>
            <a:normAutofit/>
          </a:bodyPr>
          <a:lstStyle/>
          <a:p>
            <a:r>
              <a:rPr lang="en-CA" sz="2800"/>
              <a:t>Consider s</a:t>
            </a:r>
            <a:r>
              <a:rPr lang="en-IS" sz="2800"/>
              <a:t>tudent safety</a:t>
            </a:r>
            <a:r>
              <a:rPr lang="en-CA" sz="2800"/>
              <a:t>: </a:t>
            </a:r>
          </a:p>
          <a:p>
            <a:pPr lvl="1"/>
            <a:r>
              <a:rPr lang="en-CA" sz="2800"/>
              <a:t>Is anyone at risk of immediate harm?</a:t>
            </a:r>
          </a:p>
          <a:p>
            <a:pPr lvl="1"/>
            <a:r>
              <a:rPr lang="en-CA" sz="2800"/>
              <a:t>If yes, you need to consult and refer. You may need to call 911 and campus security. </a:t>
            </a:r>
            <a:br>
              <a:rPr lang="en-CA" sz="2800"/>
            </a:br>
            <a:endParaRPr lang="en-CA" sz="2800"/>
          </a:p>
          <a:p>
            <a:r>
              <a:rPr lang="en-CA" sz="2800"/>
              <a:t>If there is no risk of harm, a student has:</a:t>
            </a:r>
            <a:endParaRPr lang="en-IS" sz="2800"/>
          </a:p>
          <a:p>
            <a:pPr lvl="1"/>
            <a:r>
              <a:rPr lang="en-CA" sz="2800"/>
              <a:t>A r</a:t>
            </a:r>
            <a:r>
              <a:rPr lang="en-IS" sz="2800"/>
              <a:t>ight to choose</a:t>
            </a:r>
            <a:r>
              <a:rPr lang="en-CA" sz="2800"/>
              <a:t> to get help.</a:t>
            </a:r>
            <a:endParaRPr lang="en-IS" sz="2800"/>
          </a:p>
          <a:p>
            <a:pPr lvl="1"/>
            <a:r>
              <a:rPr lang="en-CA" sz="2800"/>
              <a:t>A r</a:t>
            </a:r>
            <a:r>
              <a:rPr lang="en-IS" sz="2800"/>
              <a:t>ight to privacy</a:t>
            </a:r>
            <a:r>
              <a:rPr lang="en-CA" sz="2800"/>
              <a:t>.</a:t>
            </a:r>
            <a:r>
              <a:rPr lang="en-IS" sz="2800"/>
              <a:t> </a:t>
            </a:r>
            <a:endParaRPr lang="en-IS" sz="2800" dirty="0"/>
          </a:p>
        </p:txBody>
      </p:sp>
      <p:sp>
        <p:nvSpPr>
          <p:cNvPr id="8" name="Footer Placeholder 4">
            <a:extLst>
              <a:ext uri="{FF2B5EF4-FFF2-40B4-BE49-F238E27FC236}">
                <a16:creationId xmlns:a16="http://schemas.microsoft.com/office/drawing/2014/main" id="{16D4C858-64FC-4924-BD0E-04D7C0C7CE75}"/>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35479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9AD24-E2F9-4D61-A162-420CC48E71FD}"/>
              </a:ext>
            </a:extLst>
          </p:cNvPr>
          <p:cNvSpPr>
            <a:spLocks noGrp="1"/>
          </p:cNvSpPr>
          <p:nvPr>
            <p:ph type="title"/>
          </p:nvPr>
        </p:nvSpPr>
        <p:spPr>
          <a:xfrm>
            <a:off x="0" y="1371600"/>
            <a:ext cx="12192000" cy="2743200"/>
          </a:xfrm>
        </p:spPr>
        <p:txBody>
          <a:bodyPr/>
          <a:lstStyle/>
          <a:p>
            <a:r>
              <a:rPr lang="en-CA" dirty="0">
                <a:solidFill>
                  <a:srgbClr val="2E2E2E"/>
                </a:solidFill>
              </a:rPr>
              <a:t>Maintaining Boundaries</a:t>
            </a:r>
          </a:p>
        </p:txBody>
      </p:sp>
      <p:sp>
        <p:nvSpPr>
          <p:cNvPr id="9" name="Footer Placeholder 4">
            <a:extLst>
              <a:ext uri="{FF2B5EF4-FFF2-40B4-BE49-F238E27FC236}">
                <a16:creationId xmlns:a16="http://schemas.microsoft.com/office/drawing/2014/main" id="{4813754F-ED68-459E-9D3B-B57E71B6EF34}"/>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109547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0FCD-347B-0440-BFAA-9E1CDBBC9701}"/>
              </a:ext>
            </a:extLst>
          </p:cNvPr>
          <p:cNvSpPr>
            <a:spLocks noGrp="1"/>
          </p:cNvSpPr>
          <p:nvPr>
            <p:ph type="title"/>
          </p:nvPr>
        </p:nvSpPr>
        <p:spPr/>
        <p:txBody>
          <a:bodyPr/>
          <a:lstStyle/>
          <a:p>
            <a:r>
              <a:rPr lang="en-IS" dirty="0"/>
              <a:t>Check-in </a:t>
            </a:r>
            <a:r>
              <a:rPr lang="en-CA" dirty="0"/>
              <a:t>w</a:t>
            </a:r>
            <a:r>
              <a:rPr lang="en-IS" dirty="0"/>
              <a:t>ith Your Feelings</a:t>
            </a:r>
          </a:p>
        </p:txBody>
      </p:sp>
      <p:sp>
        <p:nvSpPr>
          <p:cNvPr id="3" name="Content Placeholder 2">
            <a:extLst>
              <a:ext uri="{FF2B5EF4-FFF2-40B4-BE49-F238E27FC236}">
                <a16:creationId xmlns:a16="http://schemas.microsoft.com/office/drawing/2014/main" id="{16A667FC-67DB-F544-BB53-8247267E92E1}"/>
              </a:ext>
            </a:extLst>
          </p:cNvPr>
          <p:cNvSpPr>
            <a:spLocks noGrp="1"/>
          </p:cNvSpPr>
          <p:nvPr>
            <p:ph idx="1"/>
          </p:nvPr>
        </p:nvSpPr>
        <p:spPr/>
        <p:txBody>
          <a:bodyPr>
            <a:normAutofit/>
          </a:bodyPr>
          <a:lstStyle/>
          <a:p>
            <a:pPr>
              <a:tabLst>
                <a:tab pos="461963" algn="l"/>
              </a:tabLst>
            </a:pPr>
            <a:r>
              <a:rPr lang="en-IS" sz="2000"/>
              <a:t>You feel responsible for the student.</a:t>
            </a:r>
          </a:p>
          <a:p>
            <a:pPr>
              <a:tabLst>
                <a:tab pos="461963" algn="l"/>
              </a:tabLst>
            </a:pPr>
            <a:r>
              <a:rPr lang="en-IS" sz="2000"/>
              <a:t>You often think about how to solve the student</a:t>
            </a:r>
            <a:r>
              <a:rPr lang="en-US" sz="2000" dirty="0"/>
              <a:t>’</a:t>
            </a:r>
            <a:r>
              <a:rPr lang="en-IS" sz="2000"/>
              <a:t>s problems outside of work hours.</a:t>
            </a:r>
          </a:p>
          <a:p>
            <a:pPr>
              <a:tabLst>
                <a:tab pos="461963" algn="l"/>
              </a:tabLst>
            </a:pPr>
            <a:r>
              <a:rPr lang="en-IS" sz="2000"/>
              <a:t>You think the problems the student brings are more than you can handle.</a:t>
            </a:r>
          </a:p>
          <a:p>
            <a:pPr>
              <a:tabLst>
                <a:tab pos="461963" algn="l"/>
              </a:tabLst>
            </a:pPr>
            <a:r>
              <a:rPr lang="en-IS" sz="2000"/>
              <a:t>You feel stressed out by the student's issues or behaviour.</a:t>
            </a:r>
          </a:p>
          <a:p>
            <a:pPr>
              <a:tabLst>
                <a:tab pos="461963" algn="l"/>
              </a:tabLst>
            </a:pPr>
            <a:r>
              <a:rPr lang="en-IS" sz="2000"/>
              <a:t>You feel pressure to solve the student’s problems.</a:t>
            </a:r>
          </a:p>
          <a:p>
            <a:pPr>
              <a:tabLst>
                <a:tab pos="461963" algn="l"/>
              </a:tabLst>
            </a:pPr>
            <a:r>
              <a:rPr lang="en-IS" sz="2000"/>
              <a:t>You feel uneasy or have a gut feeling that the student is not okay despite the student denying it.</a:t>
            </a:r>
          </a:p>
          <a:p>
            <a:pPr>
              <a:tabLst>
                <a:tab pos="461963" algn="l"/>
              </a:tabLst>
            </a:pPr>
            <a:r>
              <a:rPr lang="en-IS" sz="2000"/>
              <a:t>You see a pattern repeating itself in your interactions with a student.</a:t>
            </a:r>
          </a:p>
          <a:p>
            <a:pPr>
              <a:tabLst>
                <a:tab pos="461963" algn="l"/>
              </a:tabLst>
            </a:pPr>
            <a:r>
              <a:rPr lang="en-IS" sz="2000"/>
              <a:t>You find yourself avoiding the student.</a:t>
            </a:r>
          </a:p>
          <a:p>
            <a:pPr>
              <a:tabLst>
                <a:tab pos="461963" algn="l"/>
              </a:tabLst>
            </a:pPr>
            <a:r>
              <a:rPr lang="en-IS" sz="2000"/>
              <a:t>You feel anxious or angry when the student approaches you.</a:t>
            </a:r>
            <a:endParaRPr lang="en-IS" sz="2000" dirty="0"/>
          </a:p>
        </p:txBody>
      </p:sp>
      <p:sp>
        <p:nvSpPr>
          <p:cNvPr id="9" name="Footer Placeholder 4">
            <a:extLst>
              <a:ext uri="{FF2B5EF4-FFF2-40B4-BE49-F238E27FC236}">
                <a16:creationId xmlns:a16="http://schemas.microsoft.com/office/drawing/2014/main" id="{3E87C3E8-55A9-436E-B9DE-B97BC38A3B4E}"/>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5121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26DF-F698-B343-BE7D-5C4AD2366BB1}"/>
              </a:ext>
            </a:extLst>
          </p:cNvPr>
          <p:cNvSpPr>
            <a:spLocks noGrp="1"/>
          </p:cNvSpPr>
          <p:nvPr>
            <p:ph type="title"/>
          </p:nvPr>
        </p:nvSpPr>
        <p:spPr/>
        <p:txBody>
          <a:bodyPr/>
          <a:lstStyle/>
          <a:p>
            <a:r>
              <a:rPr lang="en-IS"/>
              <a:t>Consult or Refer</a:t>
            </a:r>
          </a:p>
        </p:txBody>
      </p:sp>
      <p:sp>
        <p:nvSpPr>
          <p:cNvPr id="3" name="Content Placeholder 2">
            <a:extLst>
              <a:ext uri="{FF2B5EF4-FFF2-40B4-BE49-F238E27FC236}">
                <a16:creationId xmlns:a16="http://schemas.microsoft.com/office/drawing/2014/main" id="{93BC0867-D22C-F249-BE8C-385A8DB21A9C}"/>
              </a:ext>
            </a:extLst>
          </p:cNvPr>
          <p:cNvSpPr>
            <a:spLocks noGrp="1"/>
          </p:cNvSpPr>
          <p:nvPr>
            <p:ph idx="1"/>
          </p:nvPr>
        </p:nvSpPr>
        <p:spPr/>
        <p:txBody>
          <a:bodyPr/>
          <a:lstStyle/>
          <a:p>
            <a:r>
              <a:rPr lang="en-IS" sz="2800"/>
              <a:t>We all have our limits. </a:t>
            </a:r>
            <a:br>
              <a:rPr lang="en-CA" sz="2800"/>
            </a:br>
            <a:endParaRPr lang="en-IS" sz="2800"/>
          </a:p>
          <a:p>
            <a:r>
              <a:rPr lang="en-IS" sz="2800"/>
              <a:t>Consider consulting if you:</a:t>
            </a:r>
          </a:p>
          <a:p>
            <a:pPr lvl="1"/>
            <a:r>
              <a:rPr lang="en-IS" sz="2800"/>
              <a:t>Are unsure about intervening.</a:t>
            </a:r>
          </a:p>
          <a:p>
            <a:pPr lvl="1"/>
            <a:r>
              <a:rPr lang="en-IS" sz="2800"/>
              <a:t>Are uncertain how to respond. </a:t>
            </a:r>
          </a:p>
          <a:p>
            <a:pPr lvl="1"/>
            <a:r>
              <a:rPr lang="en-IS" sz="2800"/>
              <a:t>Continue to be worried.</a:t>
            </a:r>
            <a:endParaRPr lang="en-IS" sz="2800" dirty="0"/>
          </a:p>
        </p:txBody>
      </p:sp>
      <p:sp>
        <p:nvSpPr>
          <p:cNvPr id="8" name="Footer Placeholder 4">
            <a:extLst>
              <a:ext uri="{FF2B5EF4-FFF2-40B4-BE49-F238E27FC236}">
                <a16:creationId xmlns:a16="http://schemas.microsoft.com/office/drawing/2014/main" id="{7A32A172-425D-4A9B-BA04-6D81A530B6C6}"/>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751788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A38B73E0-FF88-4057-83A3-96309EC19F74}"/>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1680" b="13923"/>
          <a:stretch/>
        </p:blipFill>
        <p:spPr>
          <a:xfrm>
            <a:off x="0" y="-1"/>
            <a:ext cx="12188952" cy="6857999"/>
          </a:xfrm>
          <a:noFill/>
        </p:spPr>
      </p:pic>
      <p:sp>
        <p:nvSpPr>
          <p:cNvPr id="2" name="Title 1">
            <a:extLst>
              <a:ext uri="{FF2B5EF4-FFF2-40B4-BE49-F238E27FC236}">
                <a16:creationId xmlns:a16="http://schemas.microsoft.com/office/drawing/2014/main" id="{8757002B-D535-9C49-BE9B-F843D7B1EF3D}"/>
              </a:ext>
            </a:extLst>
          </p:cNvPr>
          <p:cNvSpPr>
            <a:spLocks noGrp="1"/>
          </p:cNvSpPr>
          <p:nvPr>
            <p:ph type="title"/>
          </p:nvPr>
        </p:nvSpPr>
        <p:spPr>
          <a:noFill/>
          <a:ln>
            <a:noFill/>
          </a:ln>
        </p:spPr>
        <p:txBody>
          <a:bodyPr/>
          <a:lstStyle/>
          <a:p>
            <a:pPr marL="0" algn="ctr"/>
            <a:r>
              <a:rPr lang="en-IS">
                <a:solidFill>
                  <a:schemeClr val="bg1"/>
                </a:solidFill>
              </a:rPr>
              <a:t>S</a:t>
            </a:r>
            <a:r>
              <a:rPr lang="en-GB" dirty="0">
                <a:solidFill>
                  <a:schemeClr val="bg1"/>
                </a:solidFill>
              </a:rPr>
              <a:t>e</a:t>
            </a:r>
            <a:r>
              <a:rPr lang="en-IS">
                <a:solidFill>
                  <a:schemeClr val="bg1"/>
                </a:solidFill>
              </a:rPr>
              <a:t>lf-Care Brainstorm</a:t>
            </a:r>
            <a:endParaRPr lang="en-IS" dirty="0">
              <a:solidFill>
                <a:schemeClr val="bg1"/>
              </a:solidFill>
            </a:endParaRPr>
          </a:p>
        </p:txBody>
      </p:sp>
    </p:spTree>
    <p:extLst>
      <p:ext uri="{BB962C8B-B14F-4D97-AF65-F5344CB8AC3E}">
        <p14:creationId xmlns:p14="http://schemas.microsoft.com/office/powerpoint/2010/main" val="236240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231F-BE42-C04F-9957-B25B2B6CF4EE}"/>
              </a:ext>
            </a:extLst>
          </p:cNvPr>
          <p:cNvSpPr>
            <a:spLocks noGrp="1"/>
          </p:cNvSpPr>
          <p:nvPr>
            <p:ph type="title"/>
          </p:nvPr>
        </p:nvSpPr>
        <p:spPr/>
        <p:txBody>
          <a:bodyPr/>
          <a:lstStyle/>
          <a:p>
            <a:r>
              <a:rPr lang="en-IS"/>
              <a:t>Presentation Objectives</a:t>
            </a:r>
          </a:p>
        </p:txBody>
      </p:sp>
      <p:sp>
        <p:nvSpPr>
          <p:cNvPr id="3" name="Content Placeholder 2">
            <a:extLst>
              <a:ext uri="{FF2B5EF4-FFF2-40B4-BE49-F238E27FC236}">
                <a16:creationId xmlns:a16="http://schemas.microsoft.com/office/drawing/2014/main" id="{FE017E29-70A8-A440-A7DA-B6D2C0AB9AAF}"/>
              </a:ext>
            </a:extLst>
          </p:cNvPr>
          <p:cNvSpPr>
            <a:spLocks noGrp="1"/>
          </p:cNvSpPr>
          <p:nvPr>
            <p:ph idx="1"/>
          </p:nvPr>
        </p:nvSpPr>
        <p:spPr/>
        <p:txBody>
          <a:bodyPr>
            <a:noAutofit/>
          </a:bodyPr>
          <a:lstStyle/>
          <a:p>
            <a:pPr marL="0" indent="0">
              <a:buNone/>
            </a:pPr>
            <a:r>
              <a:rPr lang="en-IS" sz="2800"/>
              <a:t>We hope that by the end of this presentation, you will be able to:</a:t>
            </a:r>
          </a:p>
          <a:p>
            <a:pPr lvl="0"/>
            <a:r>
              <a:rPr lang="en-CA" sz="2800"/>
              <a:t>Describe what mental health is.</a:t>
            </a:r>
            <a:endParaRPr lang="en-IS" sz="2800"/>
          </a:p>
          <a:p>
            <a:pPr lvl="0"/>
            <a:r>
              <a:rPr lang="en-CA" sz="2800"/>
              <a:t>Recognize the different ways students may express distress.</a:t>
            </a:r>
            <a:endParaRPr lang="en-IS" sz="2800"/>
          </a:p>
          <a:p>
            <a:pPr lvl="0"/>
            <a:r>
              <a:rPr lang="en-CA" sz="2800"/>
              <a:t>Respond to a student with a mental health concern in an empathetic way.</a:t>
            </a:r>
            <a:endParaRPr lang="en-IS" sz="2800"/>
          </a:p>
          <a:p>
            <a:pPr lvl="0"/>
            <a:r>
              <a:rPr lang="en-CA" sz="2800"/>
              <a:t>Refer a student in distress or illness to appropriate resources.</a:t>
            </a:r>
            <a:endParaRPr lang="en-IS" sz="2800"/>
          </a:p>
          <a:p>
            <a:pPr lvl="0"/>
            <a:r>
              <a:rPr lang="en-CA" sz="2800"/>
              <a:t>Explain the need for boundaries when supporting students in distress.</a:t>
            </a:r>
            <a:endParaRPr lang="en-IS" sz="2800" dirty="0"/>
          </a:p>
        </p:txBody>
      </p:sp>
      <p:sp>
        <p:nvSpPr>
          <p:cNvPr id="8" name="Footer Placeholder 4">
            <a:extLst>
              <a:ext uri="{FF2B5EF4-FFF2-40B4-BE49-F238E27FC236}">
                <a16:creationId xmlns:a16="http://schemas.microsoft.com/office/drawing/2014/main" id="{2E7F50CF-25BA-446B-8405-D54E334B3917}"/>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13365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E672-B880-1B4F-A82F-EEBE1BF899B9}"/>
              </a:ext>
            </a:extLst>
          </p:cNvPr>
          <p:cNvSpPr>
            <a:spLocks noGrp="1"/>
          </p:cNvSpPr>
          <p:nvPr>
            <p:ph type="title"/>
          </p:nvPr>
        </p:nvSpPr>
        <p:spPr>
          <a:xfrm>
            <a:off x="0" y="0"/>
            <a:ext cx="12192000" cy="1690688"/>
          </a:xfrm>
        </p:spPr>
        <p:txBody>
          <a:bodyPr/>
          <a:lstStyle/>
          <a:p>
            <a:r>
              <a:rPr lang="en-IS"/>
              <a:t>Scenarios</a:t>
            </a:r>
          </a:p>
        </p:txBody>
      </p:sp>
      <p:sp>
        <p:nvSpPr>
          <p:cNvPr id="3" name="Content Placeholder 2">
            <a:extLst>
              <a:ext uri="{FF2B5EF4-FFF2-40B4-BE49-F238E27FC236}">
                <a16:creationId xmlns:a16="http://schemas.microsoft.com/office/drawing/2014/main" id="{A1B47274-8442-B948-A4D8-A2ABAA64C3DD}"/>
              </a:ext>
            </a:extLst>
          </p:cNvPr>
          <p:cNvSpPr>
            <a:spLocks noGrp="1"/>
          </p:cNvSpPr>
          <p:nvPr>
            <p:ph idx="1"/>
          </p:nvPr>
        </p:nvSpPr>
        <p:spPr/>
        <p:txBody>
          <a:bodyPr/>
          <a:lstStyle/>
          <a:p>
            <a:r>
              <a:rPr lang="en-IS" sz="2800"/>
              <a:t>How might you respond and offer support</a:t>
            </a:r>
            <a:r>
              <a:rPr lang="en-CA" sz="2800"/>
              <a:t> to the student</a:t>
            </a:r>
            <a:r>
              <a:rPr lang="en-IS" sz="2800"/>
              <a:t>?</a:t>
            </a:r>
          </a:p>
          <a:p>
            <a:r>
              <a:rPr lang="en-IS" sz="2800"/>
              <a:t>What services might you suggest to the student?</a:t>
            </a:r>
            <a:endParaRPr lang="en-CA" sz="2800"/>
          </a:p>
          <a:p>
            <a:r>
              <a:rPr lang="en-CA"/>
              <a:t>Who might you consult with?</a:t>
            </a:r>
          </a:p>
          <a:p>
            <a:r>
              <a:rPr lang="en-CA" sz="2800"/>
              <a:t>How does it feel to imagine offering support to the student in the scenario?</a:t>
            </a:r>
          </a:p>
          <a:p>
            <a:r>
              <a:rPr lang="en-CA"/>
              <a:t>How was it to ask (or not ask) about suicide?</a:t>
            </a:r>
            <a:endParaRPr lang="en-IS" sz="2800" dirty="0"/>
          </a:p>
        </p:txBody>
      </p:sp>
      <p:sp>
        <p:nvSpPr>
          <p:cNvPr id="8" name="Footer Placeholder 4">
            <a:extLst>
              <a:ext uri="{FF2B5EF4-FFF2-40B4-BE49-F238E27FC236}">
                <a16:creationId xmlns:a16="http://schemas.microsoft.com/office/drawing/2014/main" id="{10D65660-C1EF-45BC-B93E-97601E8E1B49}"/>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79718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92C6-D3B5-AA41-AA69-C354267D8AFB}"/>
              </a:ext>
            </a:extLst>
          </p:cNvPr>
          <p:cNvSpPr>
            <a:spLocks noGrp="1"/>
          </p:cNvSpPr>
          <p:nvPr>
            <p:ph type="title"/>
          </p:nvPr>
        </p:nvSpPr>
        <p:spPr/>
        <p:txBody>
          <a:bodyPr/>
          <a:lstStyle/>
          <a:p>
            <a:r>
              <a:rPr lang="en-IS"/>
              <a:t>Summary</a:t>
            </a:r>
          </a:p>
        </p:txBody>
      </p:sp>
      <p:pic>
        <p:nvPicPr>
          <p:cNvPr id="9" name="Content Placeholder 8"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3C4ED9BE-FCE7-43DE-B4B3-637B10FCCA7C}"/>
              </a:ext>
            </a:extLst>
          </p:cNvPr>
          <p:cNvPicPr>
            <a:picLocks noGrp="1" noChangeAspect="1"/>
          </p:cNvPicPr>
          <p:nvPr>
            <p:ph idx="1"/>
          </p:nvPr>
        </p:nvPicPr>
        <p:blipFill>
          <a:blip r:embed="rId3"/>
          <a:srcRect/>
          <a:stretch/>
        </p:blipFill>
        <p:spPr>
          <a:xfrm>
            <a:off x="870784" y="1828800"/>
            <a:ext cx="4343400" cy="4343400"/>
          </a:xfrm>
        </p:spPr>
      </p:pic>
      <p:pic>
        <p:nvPicPr>
          <p:cNvPr id="14" name="Picture 13" descr="Simplied image for the Mental Health Continuum shown in earlier slide. This continuum moves from top to bottom with Healthy at the top, followed by Mild, then Moderate, and finally severe. The continuum uses the traffic-light colour system of green (for Healthy into Mild), yellow (Mild into Moderate) and Red (Moderate into Severe). ">
            <a:extLst>
              <a:ext uri="{FF2B5EF4-FFF2-40B4-BE49-F238E27FC236}">
                <a16:creationId xmlns:a16="http://schemas.microsoft.com/office/drawing/2014/main" id="{238D362E-97D4-4916-AFE9-E21EB5ED22EE}"/>
              </a:ext>
            </a:extLst>
          </p:cNvPr>
          <p:cNvPicPr>
            <a:picLocks noChangeAspect="1"/>
          </p:cNvPicPr>
          <p:nvPr/>
        </p:nvPicPr>
        <p:blipFill>
          <a:blip r:embed="rId4"/>
          <a:stretch>
            <a:fillRect/>
          </a:stretch>
        </p:blipFill>
        <p:spPr>
          <a:xfrm>
            <a:off x="5742925" y="1828800"/>
            <a:ext cx="2849833" cy="4343400"/>
          </a:xfrm>
          <a:prstGeom prst="rect">
            <a:avLst/>
          </a:prstGeom>
        </p:spPr>
      </p:pic>
      <p:grpSp>
        <p:nvGrpSpPr>
          <p:cNvPr id="3" name="Group 2" descr="A vertical represenation of the 3Rs framework, with Recognize at the top, following by a down-facing arrow to the word Respond, followed by another down-facing arrow to the word Refer. ">
            <a:extLst>
              <a:ext uri="{FF2B5EF4-FFF2-40B4-BE49-F238E27FC236}">
                <a16:creationId xmlns:a16="http://schemas.microsoft.com/office/drawing/2014/main" id="{20D6E1BE-D438-934F-AE52-6317BA57D718}"/>
              </a:ext>
            </a:extLst>
          </p:cNvPr>
          <p:cNvGrpSpPr/>
          <p:nvPr/>
        </p:nvGrpSpPr>
        <p:grpSpPr>
          <a:xfrm>
            <a:off x="9088916" y="1828800"/>
            <a:ext cx="2264884" cy="4343400"/>
            <a:chOff x="9088916" y="1828800"/>
            <a:chExt cx="2264884" cy="4343400"/>
          </a:xfrm>
        </p:grpSpPr>
        <p:sp>
          <p:nvSpPr>
            <p:cNvPr id="10" name="Content Placeholder 2">
              <a:extLst>
                <a:ext uri="{FF2B5EF4-FFF2-40B4-BE49-F238E27FC236}">
                  <a16:creationId xmlns:a16="http://schemas.microsoft.com/office/drawing/2014/main" id="{9A4CB8D3-05B7-4CC2-AF99-12901B59CD84}"/>
                </a:ext>
              </a:extLst>
            </p:cNvPr>
            <p:cNvSpPr txBox="1">
              <a:spLocks/>
            </p:cNvSpPr>
            <p:nvPr/>
          </p:nvSpPr>
          <p:spPr>
            <a:xfrm>
              <a:off x="9088916" y="1828800"/>
              <a:ext cx="2264884" cy="43434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9600"/>
                </a:spcAft>
                <a:buFont typeface="Arial" panose="020B0604020202020204" pitchFamily="34" charset="0"/>
                <a:buNone/>
              </a:pPr>
              <a:r>
                <a:rPr lang="en-US" b="1" dirty="0"/>
                <a:t>Recognize</a:t>
              </a:r>
            </a:p>
            <a:p>
              <a:pPr marL="0" indent="0" algn="ctr">
                <a:spcAft>
                  <a:spcPts val="9600"/>
                </a:spcAft>
                <a:buFont typeface="Arial" panose="020B0604020202020204" pitchFamily="34" charset="0"/>
                <a:buNone/>
              </a:pPr>
              <a:r>
                <a:rPr lang="en-US" b="1" dirty="0"/>
                <a:t>Respond</a:t>
              </a:r>
            </a:p>
            <a:p>
              <a:pPr marL="0" indent="0" algn="ctr">
                <a:spcAft>
                  <a:spcPts val="9600"/>
                </a:spcAft>
                <a:buFont typeface="Arial" panose="020B0604020202020204" pitchFamily="34" charset="0"/>
                <a:buNone/>
              </a:pPr>
              <a:r>
                <a:rPr lang="en-US" b="1" dirty="0"/>
                <a:t>Refer</a:t>
              </a:r>
            </a:p>
          </p:txBody>
        </p:sp>
        <p:sp>
          <p:nvSpPr>
            <p:cNvPr id="11" name="Arrow: Right 10">
              <a:extLst>
                <a:ext uri="{FF2B5EF4-FFF2-40B4-BE49-F238E27FC236}">
                  <a16:creationId xmlns:a16="http://schemas.microsoft.com/office/drawing/2014/main" id="{3E51AF3C-921A-43CC-B701-FB953BA0E8C6}"/>
                </a:ext>
              </a:extLst>
            </p:cNvPr>
            <p:cNvSpPr/>
            <p:nvPr/>
          </p:nvSpPr>
          <p:spPr>
            <a:xfrm rot="5400000">
              <a:off x="9558628" y="2806411"/>
              <a:ext cx="1325458" cy="685393"/>
            </a:xfrm>
            <a:prstGeom prst="rightArrow">
              <a:avLst/>
            </a:prstGeom>
            <a:solidFill>
              <a:srgbClr val="00A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Arrow: Right 11">
              <a:extLst>
                <a:ext uri="{FF2B5EF4-FFF2-40B4-BE49-F238E27FC236}">
                  <a16:creationId xmlns:a16="http://schemas.microsoft.com/office/drawing/2014/main" id="{7DA421C4-7DFC-4762-9962-67C323ADECEE}"/>
                </a:ext>
              </a:extLst>
            </p:cNvPr>
            <p:cNvSpPr/>
            <p:nvPr/>
          </p:nvSpPr>
          <p:spPr>
            <a:xfrm rot="5400000">
              <a:off x="9558628" y="4627934"/>
              <a:ext cx="1325458" cy="685393"/>
            </a:xfrm>
            <a:prstGeom prst="rightArrow">
              <a:avLst/>
            </a:prstGeom>
            <a:solidFill>
              <a:srgbClr val="00A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Footer Placeholder 4">
            <a:extLst>
              <a:ext uri="{FF2B5EF4-FFF2-40B4-BE49-F238E27FC236}">
                <a16:creationId xmlns:a16="http://schemas.microsoft.com/office/drawing/2014/main" id="{0CEE19C4-655F-4BBC-A64F-DEB47EE5F0C9}"/>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557005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526E-3EC3-ED45-8248-87C2114728AD}"/>
              </a:ext>
            </a:extLst>
          </p:cNvPr>
          <p:cNvSpPr>
            <a:spLocks noGrp="1"/>
          </p:cNvSpPr>
          <p:nvPr>
            <p:ph type="title"/>
          </p:nvPr>
        </p:nvSpPr>
        <p:spPr/>
        <p:txBody>
          <a:bodyPr/>
          <a:lstStyle/>
          <a:p>
            <a:r>
              <a:rPr lang="en-CA" dirty="0"/>
              <a:t>Words for Reflection </a:t>
            </a:r>
          </a:p>
        </p:txBody>
      </p:sp>
      <p:sp>
        <p:nvSpPr>
          <p:cNvPr id="3" name="Content Placeholder 2">
            <a:extLst>
              <a:ext uri="{FF2B5EF4-FFF2-40B4-BE49-F238E27FC236}">
                <a16:creationId xmlns:a16="http://schemas.microsoft.com/office/drawing/2014/main" id="{2D330A55-46D0-524F-9245-9C84A4D4E809}"/>
              </a:ext>
            </a:extLst>
          </p:cNvPr>
          <p:cNvSpPr>
            <a:spLocks noGrp="1"/>
          </p:cNvSpPr>
          <p:nvPr>
            <p:ph idx="1"/>
          </p:nvPr>
        </p:nvSpPr>
        <p:spPr>
          <a:xfrm>
            <a:off x="990601" y="2743200"/>
            <a:ext cx="10515600" cy="2540000"/>
          </a:xfrm>
        </p:spPr>
        <p:txBody>
          <a:bodyPr/>
          <a:lstStyle/>
          <a:p>
            <a:pPr marL="0" indent="0">
              <a:buNone/>
            </a:pPr>
            <a:r>
              <a:rPr lang="en-GB" dirty="0"/>
              <a:t>“I’ve learned that people will forget what you said, people will forget what you did, but people will never forget how you made them feel.”</a:t>
            </a:r>
            <a:endParaRPr lang="en-IS"/>
          </a:p>
          <a:p>
            <a:pPr marL="0" indent="0">
              <a:buNone/>
            </a:pPr>
            <a:r>
              <a:rPr lang="en-GB" dirty="0"/>
              <a:t>—</a:t>
            </a:r>
            <a:r>
              <a:rPr lang="en-IS"/>
              <a:t>Maya Angelou</a:t>
            </a:r>
          </a:p>
        </p:txBody>
      </p:sp>
      <p:sp>
        <p:nvSpPr>
          <p:cNvPr id="6" name="Footer Placeholder 4">
            <a:extLst>
              <a:ext uri="{FF2B5EF4-FFF2-40B4-BE49-F238E27FC236}">
                <a16:creationId xmlns:a16="http://schemas.microsoft.com/office/drawing/2014/main" id="{7A74FFFF-D3E6-48EB-AD01-8EF834A38C01}"/>
              </a:ext>
            </a:extLst>
          </p:cNvPr>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14814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5517-BFDC-C14A-A72F-66D59286D2E8}"/>
              </a:ext>
            </a:extLst>
          </p:cNvPr>
          <p:cNvSpPr>
            <a:spLocks noGrp="1"/>
          </p:cNvSpPr>
          <p:nvPr>
            <p:ph type="title"/>
          </p:nvPr>
        </p:nvSpPr>
        <p:spPr/>
        <p:txBody>
          <a:bodyPr/>
          <a:lstStyle/>
          <a:p>
            <a:r>
              <a:rPr lang="en-IS"/>
              <a:t>Questions or Comments</a:t>
            </a:r>
          </a:p>
        </p:txBody>
      </p:sp>
      <p:pic>
        <p:nvPicPr>
          <p:cNvPr id="9" name="Content Placeholder 8">
            <a:extLst>
              <a:ext uri="{FF2B5EF4-FFF2-40B4-BE49-F238E27FC236}">
                <a16:creationId xmlns:a16="http://schemas.microsoft.com/office/drawing/2014/main" id="{5FE14D83-928B-4DA6-B7F7-BFBF8E64A70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38200" y="2521744"/>
            <a:ext cx="10515600" cy="2957512"/>
          </a:xfrm>
        </p:spPr>
      </p:pic>
      <p:sp>
        <p:nvSpPr>
          <p:cNvPr id="8" name="Footer Placeholder 4">
            <a:extLst>
              <a:ext uri="{FF2B5EF4-FFF2-40B4-BE49-F238E27FC236}">
                <a16:creationId xmlns:a16="http://schemas.microsoft.com/office/drawing/2014/main" id="{1264DC5E-11C9-40AD-9968-B3F7B90486B6}"/>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923330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0EF0-97A7-1D4E-BB44-52CA3EC86E55}"/>
              </a:ext>
            </a:extLst>
          </p:cNvPr>
          <p:cNvSpPr>
            <a:spLocks noGrp="1"/>
          </p:cNvSpPr>
          <p:nvPr>
            <p:ph type="title"/>
          </p:nvPr>
        </p:nvSpPr>
        <p:spPr/>
        <p:txBody>
          <a:bodyPr/>
          <a:lstStyle/>
          <a:p>
            <a:r>
              <a:rPr lang="en-IS" dirty="0"/>
              <a:t>Thank </a:t>
            </a:r>
            <a:r>
              <a:rPr lang="en-CA" dirty="0"/>
              <a:t>Y</a:t>
            </a:r>
            <a:r>
              <a:rPr lang="en-IS" dirty="0"/>
              <a:t>ou</a:t>
            </a:r>
          </a:p>
        </p:txBody>
      </p:sp>
      <p:sp>
        <p:nvSpPr>
          <p:cNvPr id="3" name="Content Placeholder 2">
            <a:extLst>
              <a:ext uri="{FF2B5EF4-FFF2-40B4-BE49-F238E27FC236}">
                <a16:creationId xmlns:a16="http://schemas.microsoft.com/office/drawing/2014/main" id="{DE66CE18-F162-8F4A-94AC-F1AA8CADB2B3}"/>
              </a:ext>
            </a:extLst>
          </p:cNvPr>
          <p:cNvSpPr>
            <a:spLocks noGrp="1"/>
          </p:cNvSpPr>
          <p:nvPr>
            <p:ph idx="1"/>
          </p:nvPr>
        </p:nvSpPr>
        <p:spPr/>
        <p:txBody>
          <a:bodyPr/>
          <a:lstStyle/>
          <a:p>
            <a:pPr marL="0" indent="0">
              <a:buNone/>
            </a:pPr>
            <a:r>
              <a:rPr lang="en-IS" sz="2800"/>
              <a:t>If you need further information</a:t>
            </a:r>
            <a:r>
              <a:rPr lang="en-CA" sz="2800" dirty="0"/>
              <a:t>,</a:t>
            </a:r>
            <a:r>
              <a:rPr lang="en-IS" sz="2800"/>
              <a:t> please contact us. </a:t>
            </a:r>
            <a:endParaRPr lang="en-IS" sz="2800" dirty="0"/>
          </a:p>
        </p:txBody>
      </p:sp>
      <p:sp>
        <p:nvSpPr>
          <p:cNvPr id="8" name="Footer Placeholder 4">
            <a:extLst>
              <a:ext uri="{FF2B5EF4-FFF2-40B4-BE49-F238E27FC236}">
                <a16:creationId xmlns:a16="http://schemas.microsoft.com/office/drawing/2014/main" id="{C3A572CF-D0D5-44D4-87F5-6CAE92EAD122}"/>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999919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071D-A5F7-7E4C-8416-328DC0B9F047}"/>
              </a:ext>
            </a:extLst>
          </p:cNvPr>
          <p:cNvSpPr>
            <a:spLocks noGrp="1"/>
          </p:cNvSpPr>
          <p:nvPr>
            <p:ph type="title"/>
          </p:nvPr>
        </p:nvSpPr>
        <p:spPr/>
        <p:txBody>
          <a:bodyPr/>
          <a:lstStyle/>
          <a:p>
            <a:r>
              <a:rPr lang="en-IS" dirty="0"/>
              <a:t>Attributions</a:t>
            </a:r>
          </a:p>
        </p:txBody>
      </p:sp>
      <p:sp>
        <p:nvSpPr>
          <p:cNvPr id="3" name="Content Placeholder 2">
            <a:extLst>
              <a:ext uri="{FF2B5EF4-FFF2-40B4-BE49-F238E27FC236}">
                <a16:creationId xmlns:a16="http://schemas.microsoft.com/office/drawing/2014/main" id="{1A3779AD-780F-AB4E-9DF4-B82B91282FFA}"/>
              </a:ext>
            </a:extLst>
          </p:cNvPr>
          <p:cNvSpPr>
            <a:spLocks noGrp="1"/>
          </p:cNvSpPr>
          <p:nvPr>
            <p:ph idx="1"/>
          </p:nvPr>
        </p:nvSpPr>
        <p:spPr/>
        <p:txBody>
          <a:bodyPr/>
          <a:lstStyle/>
          <a:p>
            <a:pPr>
              <a:lnSpc>
                <a:spcPct val="114000"/>
              </a:lnSpc>
              <a:spcBef>
                <a:spcPts val="0"/>
              </a:spcBef>
            </a:pPr>
            <a:r>
              <a:rPr lang="en-US" sz="1150" b="1" dirty="0"/>
              <a:t>Cover Slide: </a:t>
            </a:r>
            <a:r>
              <a:rPr lang="en-US" sz="1150" dirty="0"/>
              <a:t>Photo by </a:t>
            </a:r>
            <a:r>
              <a:rPr lang="en-US" sz="1150" dirty="0" err="1"/>
              <a:t>Pixabay</a:t>
            </a:r>
            <a:r>
              <a:rPr lang="en-US" sz="1150" dirty="0"/>
              <a:t>, Creative Commons Zero license.</a:t>
            </a:r>
          </a:p>
          <a:p>
            <a:pPr>
              <a:lnSpc>
                <a:spcPct val="114000"/>
              </a:lnSpc>
              <a:spcBef>
                <a:spcPts val="0"/>
              </a:spcBef>
            </a:pPr>
            <a:r>
              <a:rPr lang="en-US" sz="1150" b="1" dirty="0"/>
              <a:t>Slide 2: </a:t>
            </a:r>
            <a:r>
              <a:rPr lang="en-CA" sz="1150" dirty="0"/>
              <a:t>Sunrise at </a:t>
            </a:r>
            <a:r>
              <a:rPr lang="en-CA" sz="1150" dirty="0" err="1"/>
              <a:t>Okeover</a:t>
            </a:r>
            <a:r>
              <a:rPr lang="en-CA" sz="1150" dirty="0"/>
              <a:t> Arm in British Columbia, Canada by Islander61. Retrieved from </a:t>
            </a:r>
            <a:r>
              <a:rPr lang="en-CA" sz="1150" dirty="0">
                <a:solidFill>
                  <a:srgbClr val="0563C1"/>
                </a:solidFill>
                <a:hlinkClick r:id="rId3">
                  <a:extLst>
                    <a:ext uri="{A12FA001-AC4F-418D-AE19-62706E023703}">
                      <ahyp:hlinkClr xmlns:ahyp="http://schemas.microsoft.com/office/drawing/2018/hyperlinkcolor" val="tx"/>
                    </a:ext>
                  </a:extLst>
                </a:hlinkClick>
              </a:rPr>
              <a:t>https://commons.wikimedia.org/wiki/File:Sunrise_at_Okeover_Arm_in_British_Columbia,_Canada.jpg</a:t>
            </a:r>
            <a:r>
              <a:rPr lang="en-CA" sz="1150" dirty="0"/>
              <a:t>. This file is licensed under the </a:t>
            </a:r>
            <a:r>
              <a:rPr lang="en-CA" sz="1150" u="sng" dirty="0">
                <a:solidFill>
                  <a:srgbClr val="0563C1"/>
                </a:solidFill>
                <a:hlinkClick r:id="rId4">
                  <a:extLst>
                    <a:ext uri="{A12FA001-AC4F-418D-AE19-62706E023703}">
                      <ahyp:hlinkClr xmlns:ahyp="http://schemas.microsoft.com/office/drawing/2018/hyperlinkcolor" val="tx"/>
                    </a:ext>
                  </a:extLst>
                </a:hlinkClick>
              </a:rPr>
              <a:t>Creative Commons</a:t>
            </a:r>
            <a:r>
              <a:rPr lang="en-CA" sz="1150" dirty="0">
                <a:solidFill>
                  <a:srgbClr val="0563C1"/>
                </a:solidFill>
              </a:rPr>
              <a:t> </a:t>
            </a:r>
            <a:r>
              <a:rPr lang="en-CA" sz="1150" u="sng" dirty="0">
                <a:solidFill>
                  <a:srgbClr val="0563C1"/>
                </a:solidFill>
                <a:hlinkClick r:id="rId5">
                  <a:extLst>
                    <a:ext uri="{A12FA001-AC4F-418D-AE19-62706E023703}">
                      <ahyp:hlinkClr xmlns:ahyp="http://schemas.microsoft.com/office/drawing/2018/hyperlinkcolor" val="tx"/>
                    </a:ext>
                  </a:extLst>
                </a:hlinkClick>
              </a:rPr>
              <a:t>Attribution-Share Alike 4.0 International</a:t>
            </a:r>
            <a:r>
              <a:rPr lang="en-CA" sz="1150" dirty="0"/>
              <a:t> license.</a:t>
            </a:r>
          </a:p>
          <a:p>
            <a:pPr>
              <a:lnSpc>
                <a:spcPct val="114000"/>
              </a:lnSpc>
              <a:spcBef>
                <a:spcPts val="0"/>
              </a:spcBef>
            </a:pPr>
            <a:r>
              <a:rPr lang="en-US" sz="1150" b="1" dirty="0"/>
              <a:t>Slides 11, 12, and 41: </a:t>
            </a:r>
            <a:r>
              <a:rPr lang="en-US" sz="1150" dirty="0"/>
              <a:t>Wellness Wheel © Jewell Gillies and Amy Haagsma (designer)</a:t>
            </a:r>
            <a:r>
              <a:rPr lang="en-CA" sz="1150" dirty="0"/>
              <a:t>.</a:t>
            </a:r>
            <a:r>
              <a:rPr lang="en-US" sz="1150" dirty="0"/>
              <a:t> Creative Commons Attribution 4.0 International license. All icons licensed as Creative Commons CC BY » yoga by </a:t>
            </a:r>
            <a:r>
              <a:rPr lang="en-US" sz="1150" dirty="0" err="1"/>
              <a:t>zidney</a:t>
            </a:r>
            <a:r>
              <a:rPr lang="en-US" sz="1150" dirty="0"/>
              <a:t> from the Noun Project | heart rate by Naufal </a:t>
            </a:r>
            <a:r>
              <a:rPr lang="en-US" sz="1150" dirty="0" err="1"/>
              <a:t>Hudallah</a:t>
            </a:r>
            <a:r>
              <a:rPr lang="en-US" sz="1150" dirty="0"/>
              <a:t> from the Noun Project | Book by Studio TROISQUATRE from the Noun Project | Gears by Gregor </a:t>
            </a:r>
            <a:r>
              <a:rPr lang="en-US" sz="1150" dirty="0" err="1"/>
              <a:t>Cresnar</a:t>
            </a:r>
            <a:r>
              <a:rPr lang="en-US" sz="1150" dirty="0"/>
              <a:t> from the Noun Project | Lotus by Brad Avison from the Noun Project | landscape by Creative Stall from the Noun Project | forest by Creative Stall from the Noun Project | Sea Sunset by Creative Stall from the Noun Project | Park by Creative Stall from the Noun Project | gaining by Alice Design from the Noun Project | Tree by Brian </a:t>
            </a:r>
            <a:r>
              <a:rPr lang="en-US" sz="1150" dirty="0" err="1"/>
              <a:t>Hurshman</a:t>
            </a:r>
            <a:r>
              <a:rPr lang="en-US" sz="1150" dirty="0"/>
              <a:t> from the Noun Project</a:t>
            </a:r>
            <a:endParaRPr lang="en-CA" sz="1150" dirty="0"/>
          </a:p>
          <a:p>
            <a:pPr>
              <a:lnSpc>
                <a:spcPct val="114000"/>
              </a:lnSpc>
              <a:spcBef>
                <a:spcPts val="0"/>
              </a:spcBef>
            </a:pPr>
            <a:r>
              <a:rPr lang="en-US" sz="1150" b="1" dirty="0"/>
              <a:t>Slide 16: </a:t>
            </a:r>
            <a:r>
              <a:rPr lang="en-US" sz="1150" dirty="0"/>
              <a:t>Dual-Continuum Model © </a:t>
            </a:r>
            <a:r>
              <a:rPr lang="en-US" sz="1150" dirty="0" err="1"/>
              <a:t>BCcampus</a:t>
            </a:r>
            <a:r>
              <a:rPr lang="en-US" sz="1150" dirty="0"/>
              <a:t> based on the conceptual work of Corey Keys and a diagram created by CACUSS and Canadian Mental Health Association is licensed under a CC BY-NC (Attribution </a:t>
            </a:r>
            <a:r>
              <a:rPr lang="en-US" sz="1150" dirty="0" err="1"/>
              <a:t>NonCommercial</a:t>
            </a:r>
            <a:r>
              <a:rPr lang="en-US" sz="1150" dirty="0"/>
              <a:t>) license.</a:t>
            </a:r>
            <a:endParaRPr lang="en-CA" sz="1150" dirty="0"/>
          </a:p>
          <a:p>
            <a:pPr>
              <a:lnSpc>
                <a:spcPct val="114000"/>
              </a:lnSpc>
              <a:spcBef>
                <a:spcPts val="0"/>
              </a:spcBef>
            </a:pPr>
            <a:r>
              <a:rPr lang="en-CA" sz="1150" b="1" dirty="0"/>
              <a:t>Slides 17: </a:t>
            </a:r>
            <a:r>
              <a:rPr lang="en-CA" sz="1150" dirty="0"/>
              <a:t>Mental Health Continuum </a:t>
            </a:r>
            <a:r>
              <a:rPr lang="en-US" sz="1150" dirty="0"/>
              <a:t>is based on the</a:t>
            </a:r>
            <a:r>
              <a:rPr lang="en-CA" sz="1150" dirty="0"/>
              <a:t> University of Victoria continuum of mental health, which is adapted from on Queen’s University continuum of mental health and the Canada Department of National Defence continuum of mental health.</a:t>
            </a:r>
          </a:p>
          <a:p>
            <a:pPr>
              <a:lnSpc>
                <a:spcPct val="114000"/>
              </a:lnSpc>
              <a:spcBef>
                <a:spcPts val="0"/>
              </a:spcBef>
            </a:pPr>
            <a:r>
              <a:rPr lang="en-CA" sz="1150" b="1" dirty="0"/>
              <a:t>Slides 19, 22, 27, 29: </a:t>
            </a:r>
            <a:r>
              <a:rPr lang="en-CA" sz="1150" u="sng" dirty="0">
                <a:solidFill>
                  <a:srgbClr val="0563C1"/>
                </a:solidFill>
                <a:hlinkClick r:id="rId6">
                  <a:extLst>
                    <a:ext uri="{A12FA001-AC4F-418D-AE19-62706E023703}">
                      <ahyp:hlinkClr xmlns:ahyp="http://schemas.microsoft.com/office/drawing/2018/hyperlinkcolor" val="tx"/>
                    </a:ext>
                  </a:extLst>
                </a:hlinkClick>
              </a:rPr>
              <a:t>https://thenounproject.com/search/?q=2283668&amp;i=2283668</a:t>
            </a:r>
            <a:r>
              <a:rPr lang="en-CA" sz="1150" dirty="0"/>
              <a:t>. reflections of the heart by </a:t>
            </a:r>
            <a:r>
              <a:rPr lang="en-CA" sz="1150" u="sng" dirty="0">
                <a:solidFill>
                  <a:srgbClr val="0563C1"/>
                </a:solidFill>
                <a:hlinkClick r:id="rId7">
                  <a:extLst>
                    <a:ext uri="{A12FA001-AC4F-418D-AE19-62706E023703}">
                      <ahyp:hlinkClr xmlns:ahyp="http://schemas.microsoft.com/office/drawing/2018/hyperlinkcolor" val="tx"/>
                    </a:ext>
                  </a:extLst>
                </a:hlinkClick>
              </a:rPr>
              <a:t>www.mingraphy.com</a:t>
            </a:r>
            <a:r>
              <a:rPr lang="en-CA" sz="1150" dirty="0"/>
              <a:t>, ES from the Noun Project. Retrieved from </a:t>
            </a:r>
            <a:r>
              <a:rPr lang="en-CA" sz="1150" u="sng" dirty="0">
                <a:solidFill>
                  <a:srgbClr val="0563C1"/>
                </a:solidFill>
                <a:hlinkClick r:id="rId6">
                  <a:extLst>
                    <a:ext uri="{A12FA001-AC4F-418D-AE19-62706E023703}">
                      <ahyp:hlinkClr xmlns:ahyp="http://schemas.microsoft.com/office/drawing/2018/hyperlinkcolor" val="tx"/>
                    </a:ext>
                  </a:extLst>
                </a:hlinkClick>
              </a:rPr>
              <a:t>https://thenounproject.com/search/?q=2283668&amp;i=2283668</a:t>
            </a:r>
            <a:r>
              <a:rPr lang="en-CA" sz="1150" dirty="0"/>
              <a:t>. This icon is licensed as Creative Commons CC BY.</a:t>
            </a:r>
          </a:p>
          <a:p>
            <a:pPr>
              <a:lnSpc>
                <a:spcPct val="114000"/>
              </a:lnSpc>
              <a:spcBef>
                <a:spcPts val="0"/>
              </a:spcBef>
            </a:pPr>
            <a:r>
              <a:rPr lang="en-US" sz="1150" b="1" dirty="0"/>
              <a:t>Slide 28: </a:t>
            </a:r>
            <a:r>
              <a:rPr lang="en-US" sz="1150" dirty="0"/>
              <a:t>Practicing Empathy by Melissa Hogan. Retrieved from </a:t>
            </a:r>
            <a:r>
              <a:rPr lang="en-CA" sz="1150" u="sng" dirty="0">
                <a:solidFill>
                  <a:srgbClr val="0563C1"/>
                </a:solidFill>
                <a:hlinkClick r:id="rId8">
                  <a:extLst>
                    <a:ext uri="{A12FA001-AC4F-418D-AE19-62706E023703}">
                      <ahyp:hlinkClr xmlns:ahyp="http://schemas.microsoft.com/office/drawing/2018/hyperlinkcolor" val="tx"/>
                    </a:ext>
                  </a:extLst>
                </a:hlinkClick>
              </a:rPr>
              <a:t>https://commons.wikimedia.org/wiki/File:Practicing-Empathy.</a:t>
            </a:r>
            <a:r>
              <a:rPr lang="en-CA" sz="1150" u="sng" dirty="0">
                <a:solidFill>
                  <a:srgbClr val="0563C1"/>
                </a:solidFill>
                <a:hlinkClick r:id="rId9">
                  <a:extLst>
                    <a:ext uri="{A12FA001-AC4F-418D-AE19-62706E023703}">
                      <ahyp:hlinkClr xmlns:ahyp="http://schemas.microsoft.com/office/drawing/2018/hyperlinkcolor" val="tx"/>
                    </a:ext>
                  </a:extLst>
                </a:hlinkClick>
              </a:rPr>
              <a:t>jpg</a:t>
            </a:r>
            <a:r>
              <a:rPr lang="en-CA" sz="1150" dirty="0"/>
              <a:t>. This file is licensed under the </a:t>
            </a:r>
            <a:r>
              <a:rPr lang="en-CA" sz="1150" dirty="0">
                <a:solidFill>
                  <a:srgbClr val="0563C1"/>
                </a:solidFill>
                <a:hlinkClick r:id="rId4" tooltip="w:en:Creative Commons">
                  <a:extLst>
                    <a:ext uri="{A12FA001-AC4F-418D-AE19-62706E023703}">
                      <ahyp:hlinkClr xmlns:ahyp="http://schemas.microsoft.com/office/drawing/2018/hyperlinkcolor" val="tx"/>
                    </a:ext>
                  </a:extLst>
                </a:hlinkClick>
              </a:rPr>
              <a:t>Creative Commons</a:t>
            </a:r>
            <a:r>
              <a:rPr lang="en-CA" sz="1150" dirty="0">
                <a:solidFill>
                  <a:srgbClr val="0563C1"/>
                </a:solidFill>
              </a:rPr>
              <a:t> </a:t>
            </a:r>
            <a:r>
              <a:rPr lang="en-CA" sz="1150" dirty="0">
                <a:solidFill>
                  <a:srgbClr val="0563C1"/>
                </a:solidFill>
                <a:hlinkClick r:id="rId5">
                  <a:extLst>
                    <a:ext uri="{A12FA001-AC4F-418D-AE19-62706E023703}">
                      <ahyp:hlinkClr xmlns:ahyp="http://schemas.microsoft.com/office/drawing/2018/hyperlinkcolor" val="tx"/>
                    </a:ext>
                  </a:extLst>
                </a:hlinkClick>
              </a:rPr>
              <a:t>Attribution-Share Alike 4.0 International</a:t>
            </a:r>
            <a:r>
              <a:rPr lang="en-CA" sz="1150" dirty="0"/>
              <a:t> license.</a:t>
            </a:r>
          </a:p>
          <a:p>
            <a:pPr>
              <a:lnSpc>
                <a:spcPct val="114000"/>
              </a:lnSpc>
              <a:spcBef>
                <a:spcPts val="0"/>
              </a:spcBef>
            </a:pPr>
            <a:r>
              <a:rPr lang="en-CA" sz="1150" b="1" dirty="0"/>
              <a:t>Slide 39: </a:t>
            </a:r>
            <a:r>
              <a:rPr lang="en-CA" sz="1150" dirty="0"/>
              <a:t>Flower of Indian Lotus by Hong Zang. Retrieved from </a:t>
            </a:r>
            <a:r>
              <a:rPr lang="en-CA" sz="1150" u="sng" dirty="0">
                <a:solidFill>
                  <a:srgbClr val="0563C1"/>
                </a:solidFill>
                <a:hlinkClick r:id="rId10">
                  <a:extLst>
                    <a:ext uri="{A12FA001-AC4F-418D-AE19-62706E023703}">
                      <ahyp:hlinkClr xmlns:ahyp="http://schemas.microsoft.com/office/drawing/2018/hyperlinkcolor" val="tx"/>
                    </a:ext>
                  </a:extLst>
                </a:hlinkClick>
              </a:rPr>
              <a:t>https://commons.wikimedia.org/wiki/File:Lotus_flower_(978659).</a:t>
            </a:r>
            <a:r>
              <a:rPr lang="en-CA" sz="1150" u="sng" dirty="0">
                <a:solidFill>
                  <a:srgbClr val="0563C1"/>
                </a:solidFill>
                <a:hlinkClick r:id="rId11">
                  <a:extLst>
                    <a:ext uri="{A12FA001-AC4F-418D-AE19-62706E023703}">
                      <ahyp:hlinkClr xmlns:ahyp="http://schemas.microsoft.com/office/drawing/2018/hyperlinkcolor" val="tx"/>
                    </a:ext>
                  </a:extLst>
                </a:hlinkClick>
              </a:rPr>
              <a:t>jpg</a:t>
            </a:r>
            <a:r>
              <a:rPr lang="en-CA" sz="1150" dirty="0"/>
              <a:t>. This file is made available under the </a:t>
            </a:r>
            <a:r>
              <a:rPr lang="en-CA" sz="1150" dirty="0">
                <a:solidFill>
                  <a:srgbClr val="0563C1"/>
                </a:solidFill>
                <a:hlinkClick r:id="rId12">
                  <a:extLst>
                    <a:ext uri="{A12FA001-AC4F-418D-AE19-62706E023703}">
                      <ahyp:hlinkClr xmlns:ahyp="http://schemas.microsoft.com/office/drawing/2018/hyperlinkcolor" val="tx"/>
                    </a:ext>
                  </a:extLst>
                </a:hlinkClick>
              </a:rPr>
              <a:t>Creative Commons CC0 1.0 Universal Public Domain Dedication</a:t>
            </a:r>
            <a:r>
              <a:rPr lang="en-CA" sz="1150" dirty="0"/>
              <a:t>.</a:t>
            </a:r>
          </a:p>
          <a:p>
            <a:pPr>
              <a:lnSpc>
                <a:spcPct val="114000"/>
              </a:lnSpc>
              <a:spcBef>
                <a:spcPts val="0"/>
              </a:spcBef>
            </a:pPr>
            <a:r>
              <a:rPr lang="en-CA" sz="1150" b="1" dirty="0"/>
              <a:t>Slide 43: </a:t>
            </a:r>
            <a:r>
              <a:rPr lang="en-CA" sz="1150" dirty="0"/>
              <a:t>Diversity speech bubble icons by Louise </a:t>
            </a:r>
            <a:r>
              <a:rPr lang="en-CA" sz="1150" dirty="0" err="1"/>
              <a:t>Wigö</a:t>
            </a:r>
            <a:r>
              <a:rPr lang="en-CA" sz="1150" dirty="0"/>
              <a:t>. Retrieved from </a:t>
            </a:r>
            <a:r>
              <a:rPr lang="en-CA" sz="1150" u="sng" dirty="0">
                <a:solidFill>
                  <a:srgbClr val="0563C1"/>
                </a:solidFill>
                <a:hlinkClick r:id="rId13">
                  <a:extLst>
                    <a:ext uri="{A12FA001-AC4F-418D-AE19-62706E023703}">
                      <ahyp:hlinkClr xmlns:ahyp="http://schemas.microsoft.com/office/drawing/2018/hyperlinkcolor" val="tx"/>
                    </a:ext>
                  </a:extLst>
                </a:hlinkClick>
              </a:rPr>
              <a:t>https://commons.wikimedia.org/wiki/File:Diversity_speech_bubble_icons.svg</a:t>
            </a:r>
            <a:r>
              <a:rPr lang="en-CA" sz="1150" dirty="0"/>
              <a:t>. This file is made available under the </a:t>
            </a:r>
            <a:r>
              <a:rPr lang="en-CA" sz="1150" u="sng" dirty="0">
                <a:solidFill>
                  <a:srgbClr val="0563C1"/>
                </a:solidFill>
                <a:hlinkClick r:id="rId12">
                  <a:extLst>
                    <a:ext uri="{A12FA001-AC4F-418D-AE19-62706E023703}">
                      <ahyp:hlinkClr xmlns:ahyp="http://schemas.microsoft.com/office/drawing/2018/hyperlinkcolor" val="tx"/>
                    </a:ext>
                  </a:extLst>
                </a:hlinkClick>
              </a:rPr>
              <a:t>Creative Commons CC0 1.0 Universal Public Domain Dedication</a:t>
            </a:r>
            <a:r>
              <a:rPr lang="en-CA" sz="1150" dirty="0"/>
              <a:t>.</a:t>
            </a:r>
          </a:p>
        </p:txBody>
      </p:sp>
      <p:sp>
        <p:nvSpPr>
          <p:cNvPr id="8" name="Footer Placeholder 4">
            <a:extLst>
              <a:ext uri="{FF2B5EF4-FFF2-40B4-BE49-F238E27FC236}">
                <a16:creationId xmlns:a16="http://schemas.microsoft.com/office/drawing/2014/main" id="{114DDBFA-627D-48E7-9328-B6A34B96498C}"/>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212081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49C3-6D5F-F84B-98E1-9721004AEBD5}"/>
              </a:ext>
            </a:extLst>
          </p:cNvPr>
          <p:cNvSpPr>
            <a:spLocks noGrp="1"/>
          </p:cNvSpPr>
          <p:nvPr>
            <p:ph type="title"/>
          </p:nvPr>
        </p:nvSpPr>
        <p:spPr/>
        <p:txBody>
          <a:bodyPr/>
          <a:lstStyle/>
          <a:p>
            <a:r>
              <a:rPr lang="en-IS"/>
              <a:t>Support and </a:t>
            </a:r>
            <a:r>
              <a:rPr lang="en-CA"/>
              <a:t>S</a:t>
            </a:r>
            <a:r>
              <a:rPr lang="en-IS"/>
              <a:t>elf-</a:t>
            </a:r>
            <a:r>
              <a:rPr lang="en-CA"/>
              <a:t>C</a:t>
            </a:r>
            <a:r>
              <a:rPr lang="en-IS"/>
              <a:t>are</a:t>
            </a:r>
          </a:p>
        </p:txBody>
      </p:sp>
      <p:sp>
        <p:nvSpPr>
          <p:cNvPr id="3" name="Content Placeholder 2">
            <a:extLst>
              <a:ext uri="{FF2B5EF4-FFF2-40B4-BE49-F238E27FC236}">
                <a16:creationId xmlns:a16="http://schemas.microsoft.com/office/drawing/2014/main" id="{EEA45703-1AC6-C141-B5D3-2D58921AA4BB}"/>
              </a:ext>
            </a:extLst>
          </p:cNvPr>
          <p:cNvSpPr>
            <a:spLocks noGrp="1"/>
          </p:cNvSpPr>
          <p:nvPr>
            <p:ph idx="1"/>
          </p:nvPr>
        </p:nvSpPr>
        <p:spPr/>
        <p:txBody>
          <a:bodyPr>
            <a:normAutofit/>
          </a:bodyPr>
          <a:lstStyle/>
          <a:p>
            <a:r>
              <a:rPr lang="en-IS" sz="2800"/>
              <a:t>Take any actions you need for your own well-being:</a:t>
            </a:r>
          </a:p>
          <a:p>
            <a:pPr lvl="1"/>
            <a:r>
              <a:rPr lang="en-IS" sz="2800"/>
              <a:t>Pause</a:t>
            </a:r>
          </a:p>
          <a:p>
            <a:pPr lvl="1"/>
            <a:r>
              <a:rPr lang="en-IS" sz="2800"/>
              <a:t>Ground yourself</a:t>
            </a:r>
          </a:p>
          <a:p>
            <a:pPr lvl="1"/>
            <a:r>
              <a:rPr lang="en-IS" sz="2800"/>
              <a:t>Take a break or leave (give us a thumbs up</a:t>
            </a:r>
            <a:r>
              <a:rPr lang="en-CA" sz="2800"/>
              <a:t> as you’re leaving so we know you’re okay</a:t>
            </a:r>
            <a:r>
              <a:rPr lang="en-IS" sz="2800"/>
              <a:t>)</a:t>
            </a:r>
          </a:p>
          <a:p>
            <a:r>
              <a:rPr lang="en-IS" sz="2800"/>
              <a:t>Share only if you are comfortable.</a:t>
            </a:r>
          </a:p>
          <a:p>
            <a:r>
              <a:rPr lang="en-IS" sz="2800"/>
              <a:t>If you need further support, reach out after the session.</a:t>
            </a:r>
            <a:endParaRPr lang="en-IS" sz="2800" dirty="0"/>
          </a:p>
        </p:txBody>
      </p:sp>
      <p:sp>
        <p:nvSpPr>
          <p:cNvPr id="8" name="Footer Placeholder 4">
            <a:extLst>
              <a:ext uri="{FF2B5EF4-FFF2-40B4-BE49-F238E27FC236}">
                <a16:creationId xmlns:a16="http://schemas.microsoft.com/office/drawing/2014/main" id="{3B1958CB-B59F-4DA7-84D0-6AB9EFF0FED5}"/>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300006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BA06-DD6D-CB43-A494-5BB3BD488EA5}"/>
              </a:ext>
            </a:extLst>
          </p:cNvPr>
          <p:cNvSpPr>
            <a:spLocks noGrp="1"/>
          </p:cNvSpPr>
          <p:nvPr>
            <p:ph type="title"/>
          </p:nvPr>
        </p:nvSpPr>
        <p:spPr/>
        <p:txBody>
          <a:bodyPr/>
          <a:lstStyle/>
          <a:p>
            <a:r>
              <a:rPr lang="en-IS"/>
              <a:t>Understand Your Role</a:t>
            </a:r>
          </a:p>
        </p:txBody>
      </p:sp>
      <p:sp>
        <p:nvSpPr>
          <p:cNvPr id="3" name="Content Placeholder 2">
            <a:extLst>
              <a:ext uri="{FF2B5EF4-FFF2-40B4-BE49-F238E27FC236}">
                <a16:creationId xmlns:a16="http://schemas.microsoft.com/office/drawing/2014/main" id="{D98B9528-9487-5E45-9494-B4877F46819F}"/>
              </a:ext>
            </a:extLst>
          </p:cNvPr>
          <p:cNvSpPr>
            <a:spLocks noGrp="1"/>
          </p:cNvSpPr>
          <p:nvPr>
            <p:ph idx="1"/>
          </p:nvPr>
        </p:nvSpPr>
        <p:spPr/>
        <p:txBody>
          <a:bodyPr/>
          <a:lstStyle/>
          <a:p>
            <a:r>
              <a:rPr lang="en-CA"/>
              <a:t>Because you interact with students frequently, you are often in a position to recognize when a student may be in distress.  </a:t>
            </a:r>
          </a:p>
          <a:p>
            <a:r>
              <a:rPr lang="en-IS" sz="2800"/>
              <a:t>You are </a:t>
            </a:r>
            <a:r>
              <a:rPr lang="en-IS" sz="2800" i="1"/>
              <a:t>not</a:t>
            </a:r>
            <a:r>
              <a:rPr lang="en-IS" sz="2800"/>
              <a:t> expected to be a counsellor. </a:t>
            </a:r>
          </a:p>
          <a:p>
            <a:r>
              <a:rPr lang="en-IS" sz="2800"/>
              <a:t>You </a:t>
            </a:r>
            <a:r>
              <a:rPr lang="en-IS" sz="2800" i="1"/>
              <a:t>can</a:t>
            </a:r>
            <a:r>
              <a:rPr lang="en-IS" sz="2800"/>
              <a:t> be a supportive person</a:t>
            </a:r>
            <a:r>
              <a:rPr lang="en-CA" sz="2800"/>
              <a:t> and connect a student to campus services and resources, such as counselling</a:t>
            </a:r>
            <a:r>
              <a:rPr lang="en-IS" sz="2800"/>
              <a:t>.</a:t>
            </a:r>
            <a:endParaRPr lang="en-IS" sz="2800" dirty="0"/>
          </a:p>
        </p:txBody>
      </p:sp>
      <p:sp>
        <p:nvSpPr>
          <p:cNvPr id="8" name="Footer Placeholder 4">
            <a:extLst>
              <a:ext uri="{FF2B5EF4-FFF2-40B4-BE49-F238E27FC236}">
                <a16:creationId xmlns:a16="http://schemas.microsoft.com/office/drawing/2014/main" id="{D5AF55AB-7486-49DC-A33A-ABDAB6FA4654}"/>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00758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4E91-3E66-974C-A5BF-F6F70ECBF5D0}"/>
              </a:ext>
            </a:extLst>
          </p:cNvPr>
          <p:cNvSpPr>
            <a:spLocks noGrp="1"/>
          </p:cNvSpPr>
          <p:nvPr>
            <p:ph type="title"/>
          </p:nvPr>
        </p:nvSpPr>
        <p:spPr/>
        <p:txBody>
          <a:bodyPr/>
          <a:lstStyle/>
          <a:p>
            <a:r>
              <a:rPr lang="en-IS"/>
              <a:t>Practical Information </a:t>
            </a:r>
          </a:p>
        </p:txBody>
      </p:sp>
      <p:sp>
        <p:nvSpPr>
          <p:cNvPr id="3" name="Content Placeholder 2">
            <a:extLst>
              <a:ext uri="{FF2B5EF4-FFF2-40B4-BE49-F238E27FC236}">
                <a16:creationId xmlns:a16="http://schemas.microsoft.com/office/drawing/2014/main" id="{21962C4D-0E30-AF4B-B98E-B9CE291F3982}"/>
              </a:ext>
            </a:extLst>
          </p:cNvPr>
          <p:cNvSpPr>
            <a:spLocks noGrp="1"/>
          </p:cNvSpPr>
          <p:nvPr>
            <p:ph idx="1"/>
          </p:nvPr>
        </p:nvSpPr>
        <p:spPr/>
        <p:txBody>
          <a:bodyPr/>
          <a:lstStyle/>
          <a:p>
            <a:r>
              <a:rPr lang="en-IS" sz="2800"/>
              <a:t>Presention is </a:t>
            </a:r>
            <a:r>
              <a:rPr lang="en-CA" sz="2800" dirty="0"/>
              <a:t>two</a:t>
            </a:r>
            <a:r>
              <a:rPr lang="en-IS" sz="2800"/>
              <a:t> hours long.</a:t>
            </a:r>
          </a:p>
          <a:p>
            <a:r>
              <a:rPr lang="en-IS" sz="2800"/>
              <a:t>Questions and reflections are encouraged.</a:t>
            </a:r>
          </a:p>
          <a:p>
            <a:r>
              <a:rPr lang="en-IS" sz="2800"/>
              <a:t>Handouts will be available at the end.</a:t>
            </a:r>
          </a:p>
          <a:p>
            <a:r>
              <a:rPr lang="en-IS" sz="2800"/>
              <a:t>If online</a:t>
            </a:r>
            <a:r>
              <a:rPr lang="en-CA" dirty="0"/>
              <a:t>, r</a:t>
            </a:r>
            <a:r>
              <a:rPr lang="en-IS" sz="2800"/>
              <a:t>emember to use the mute button.</a:t>
            </a:r>
          </a:p>
          <a:p>
            <a:r>
              <a:rPr lang="en-IS" sz="2800"/>
              <a:t>If online</a:t>
            </a:r>
            <a:r>
              <a:rPr lang="en-CA" sz="2800" dirty="0"/>
              <a:t>,</a:t>
            </a:r>
            <a:r>
              <a:rPr lang="en-CA" dirty="0"/>
              <a:t> l</a:t>
            </a:r>
            <a:r>
              <a:rPr lang="en-IS" sz="2800"/>
              <a:t>eaving your camera on is optional.</a:t>
            </a:r>
            <a:endParaRPr lang="en-IS" sz="2800" dirty="0"/>
          </a:p>
        </p:txBody>
      </p:sp>
      <p:sp>
        <p:nvSpPr>
          <p:cNvPr id="8" name="Footer Placeholder 4">
            <a:extLst>
              <a:ext uri="{FF2B5EF4-FFF2-40B4-BE49-F238E27FC236}">
                <a16:creationId xmlns:a16="http://schemas.microsoft.com/office/drawing/2014/main" id="{E4F0DA00-0E48-40E8-B42C-1F7BAEABAEA8}"/>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72649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5C558E-9325-423F-858F-7569363B7765}"/>
              </a:ext>
            </a:extLst>
          </p:cNvPr>
          <p:cNvSpPr>
            <a:spLocks noGrp="1"/>
          </p:cNvSpPr>
          <p:nvPr>
            <p:ph type="title"/>
          </p:nvPr>
        </p:nvSpPr>
        <p:spPr/>
        <p:txBody>
          <a:bodyPr/>
          <a:lstStyle/>
          <a:p>
            <a:r>
              <a:rPr lang="en-US" dirty="0">
                <a:solidFill>
                  <a:srgbClr val="2E2E2E"/>
                </a:solidFill>
              </a:rPr>
              <a:t>What Is Mental Health and Wellness?</a:t>
            </a:r>
            <a:endParaRPr lang="en-CA" dirty="0">
              <a:solidFill>
                <a:srgbClr val="2E2E2E"/>
              </a:solidFill>
            </a:endParaRPr>
          </a:p>
        </p:txBody>
      </p:sp>
      <p:sp>
        <p:nvSpPr>
          <p:cNvPr id="8" name="Footer Placeholder 4">
            <a:extLst>
              <a:ext uri="{FF2B5EF4-FFF2-40B4-BE49-F238E27FC236}">
                <a16:creationId xmlns:a16="http://schemas.microsoft.com/office/drawing/2014/main" id="{D501F714-495C-45BE-A293-1935BBEB53A0}"/>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05918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B55F-FC95-734D-9FD7-E67408CAD86E}"/>
              </a:ext>
            </a:extLst>
          </p:cNvPr>
          <p:cNvSpPr>
            <a:spLocks noGrp="1"/>
          </p:cNvSpPr>
          <p:nvPr>
            <p:ph type="title"/>
          </p:nvPr>
        </p:nvSpPr>
        <p:spPr/>
        <p:txBody>
          <a:bodyPr/>
          <a:lstStyle/>
          <a:p>
            <a:r>
              <a:rPr lang="en-US" dirty="0"/>
              <a:t>One Definition of Mental Health</a:t>
            </a:r>
          </a:p>
        </p:txBody>
      </p:sp>
      <p:sp>
        <p:nvSpPr>
          <p:cNvPr id="3" name="Content Placeholder 2">
            <a:extLst>
              <a:ext uri="{FF2B5EF4-FFF2-40B4-BE49-F238E27FC236}">
                <a16:creationId xmlns:a16="http://schemas.microsoft.com/office/drawing/2014/main" id="{ED2FF87C-41DE-314F-B2BE-19E382F213C3}"/>
              </a:ext>
            </a:extLst>
          </p:cNvPr>
          <p:cNvSpPr>
            <a:spLocks noGrp="1"/>
          </p:cNvSpPr>
          <p:nvPr>
            <p:ph idx="1"/>
          </p:nvPr>
        </p:nvSpPr>
        <p:spPr/>
        <p:txBody>
          <a:bodyPr>
            <a:normAutofit lnSpcReduction="10000"/>
          </a:bodyPr>
          <a:lstStyle/>
          <a:p>
            <a:r>
              <a:rPr lang="en-CA" dirty="0"/>
              <a:t>Mental health is the capacity of every individual to feel, think, and act in ways that enhance their ability to enjoy life and deal with challenges. </a:t>
            </a:r>
          </a:p>
          <a:p>
            <a:r>
              <a:rPr lang="en-CA" dirty="0"/>
              <a:t>It is a positive sense of emotional and spiritual well-being that respects the importance of culture, equity, social justice, interconnections, and personal dignity.</a:t>
            </a:r>
          </a:p>
          <a:p>
            <a:endParaRPr lang="en-CA" dirty="0"/>
          </a:p>
          <a:p>
            <a:endParaRPr lang="en-CA" dirty="0"/>
          </a:p>
          <a:p>
            <a:pPr marL="0" indent="0">
              <a:buNone/>
            </a:pPr>
            <a:r>
              <a:rPr lang="en-CA" sz="1800" dirty="0"/>
              <a:t>Source: Public Health Agency of Canada. (n.d.). </a:t>
            </a:r>
            <a:r>
              <a:rPr lang="en-CA" sz="1800" i="1" dirty="0"/>
              <a:t>Mental health and wellness</a:t>
            </a:r>
            <a:r>
              <a:rPr lang="en-CA" sz="1800" dirty="0"/>
              <a:t>. </a:t>
            </a:r>
            <a:r>
              <a:rPr lang="en-CA" sz="1800" u="sng" dirty="0">
                <a:hlinkClick r:id="rId3"/>
              </a:rPr>
              <a:t>https://cbpp-pcpe.phac-aspc.gc.ca/public-health-topics/mental-health-and-wellness</a:t>
            </a:r>
            <a:endParaRPr lang="en-CA" sz="1800" dirty="0"/>
          </a:p>
          <a:p>
            <a:endParaRPr lang="en-CA" dirty="0"/>
          </a:p>
        </p:txBody>
      </p:sp>
      <p:sp>
        <p:nvSpPr>
          <p:cNvPr id="9" name="Footer Placeholder 4">
            <a:extLst>
              <a:ext uri="{FF2B5EF4-FFF2-40B4-BE49-F238E27FC236}">
                <a16:creationId xmlns:a16="http://schemas.microsoft.com/office/drawing/2014/main" id="{4FB8964E-B346-49FF-BA59-1EB319EC0817}"/>
              </a:ext>
            </a:extLst>
          </p:cNvPr>
          <p:cNvSpPr>
            <a:spLocks noGrp="1"/>
          </p:cNvSpPr>
          <p:nvPr>
            <p:ph type="ftr" sz="quarter" idx="3"/>
          </p:nvPr>
        </p:nvSpPr>
        <p:spPr>
          <a:xfrm>
            <a:off x="3810007"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Capacity to Connect: Supporting Students’ Mental Health and Wellness</a:t>
            </a:r>
          </a:p>
        </p:txBody>
      </p:sp>
    </p:spTree>
    <p:extLst>
      <p:ext uri="{BB962C8B-B14F-4D97-AF65-F5344CB8AC3E}">
        <p14:creationId xmlns:p14="http://schemas.microsoft.com/office/powerpoint/2010/main" val="111335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8805</TotalTime>
  <Words>2550</Words>
  <Application>Microsoft Macintosh PowerPoint</Application>
  <PresentationFormat>Widescreen</PresentationFormat>
  <Paragraphs>281</Paragraphs>
  <Slides>45</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CAPACITY TO CONNECT:  Supporting Students’ Mental Health and Wellness  </vt:lpstr>
      <vt:lpstr>Territory Acknowledgement</vt:lpstr>
      <vt:lpstr>Our Goal</vt:lpstr>
      <vt:lpstr>Presentation Objectives</vt:lpstr>
      <vt:lpstr>Support and Self-Care</vt:lpstr>
      <vt:lpstr>Understand Your Role</vt:lpstr>
      <vt:lpstr>Practical Information </vt:lpstr>
      <vt:lpstr>What Is Mental Health and Wellness?</vt:lpstr>
      <vt:lpstr>One Definition of Mental Health</vt:lpstr>
      <vt:lpstr>Introducing the Wellness Wheel</vt:lpstr>
      <vt:lpstr>Wellness Wheel</vt:lpstr>
      <vt:lpstr>What Is Resilience?</vt:lpstr>
      <vt:lpstr>Small Group Activity</vt:lpstr>
      <vt:lpstr>Mental Health and Mental Illness</vt:lpstr>
      <vt:lpstr>Living with Mental Illness</vt:lpstr>
      <vt:lpstr>Corey Keyes’ Dual Continuum Model</vt:lpstr>
      <vt:lpstr>Mental Health Continuum</vt:lpstr>
      <vt:lpstr>Marginalized Groups and Mental Health</vt:lpstr>
      <vt:lpstr>Reflection: Student Stress </vt:lpstr>
      <vt:lpstr>Did You Know . . . </vt:lpstr>
      <vt:lpstr>Post-Secondary Students</vt:lpstr>
      <vt:lpstr>Reflection: Mental Health Issues</vt:lpstr>
      <vt:lpstr>The Three Rs Framework</vt:lpstr>
      <vt:lpstr>Recognize</vt:lpstr>
      <vt:lpstr>Recognizing Signs of Distress</vt:lpstr>
      <vt:lpstr>What About Suicide?</vt:lpstr>
      <vt:lpstr>Reflection: Responding to Distress</vt:lpstr>
      <vt:lpstr>Empathetic Responses</vt:lpstr>
      <vt:lpstr>Video Reflection</vt:lpstr>
      <vt:lpstr>Ideas for Empathetic Responses</vt:lpstr>
      <vt:lpstr>Asking About Suicide</vt:lpstr>
      <vt:lpstr>If a Student Is Thinking About Suicide</vt:lpstr>
      <vt:lpstr>Referring Students for Help</vt:lpstr>
      <vt:lpstr>Provincial Mental Health Resources</vt:lpstr>
      <vt:lpstr>If a Student Refuses Help</vt:lpstr>
      <vt:lpstr>Maintaining Boundaries</vt:lpstr>
      <vt:lpstr>Check-in with Your Feelings</vt:lpstr>
      <vt:lpstr>Consult or Refer</vt:lpstr>
      <vt:lpstr>Self-Care Brainstorm</vt:lpstr>
      <vt:lpstr>Scenarios</vt:lpstr>
      <vt:lpstr>Summary</vt:lpstr>
      <vt:lpstr>Words for Reflection </vt:lpstr>
      <vt:lpstr>Questions or Comments</vt:lpstr>
      <vt:lpstr>Thank You</vt:lpstr>
      <vt:lpstr>Attributions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to Connect: Supporting Students’ Mental Health</dc:title>
  <dc:creator>Elizabeth Warwick</dc:creator>
  <cp:lastModifiedBy>Elizabeth Warwick</cp:lastModifiedBy>
  <cp:revision>179</cp:revision>
  <dcterms:created xsi:type="dcterms:W3CDTF">2021-01-29T15:06:21Z</dcterms:created>
  <dcterms:modified xsi:type="dcterms:W3CDTF">2021-11-25T23:38:04Z</dcterms:modified>
</cp:coreProperties>
</file>