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5"/>
  </p:notesMasterIdLst>
  <p:sldIdLst>
    <p:sldId id="256" r:id="rId5"/>
    <p:sldId id="258" r:id="rId6"/>
    <p:sldId id="345" r:id="rId7"/>
    <p:sldId id="346" r:id="rId8"/>
    <p:sldId id="347" r:id="rId9"/>
    <p:sldId id="348" r:id="rId10"/>
    <p:sldId id="358" r:id="rId11"/>
    <p:sldId id="349" r:id="rId12"/>
    <p:sldId id="361" r:id="rId13"/>
    <p:sldId id="357" r:id="rId14"/>
    <p:sldId id="350" r:id="rId15"/>
    <p:sldId id="355" r:id="rId16"/>
    <p:sldId id="356" r:id="rId17"/>
    <p:sldId id="351" r:id="rId18"/>
    <p:sldId id="353" r:id="rId19"/>
    <p:sldId id="354" r:id="rId20"/>
    <p:sldId id="359" r:id="rId21"/>
    <p:sldId id="352" r:id="rId22"/>
    <p:sldId id="360" r:id="rId23"/>
    <p:sldId id="319"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Montserrat" pitchFamily="2"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0"/>
    <p:restoredTop sz="94278" autoAdjust="0"/>
  </p:normalViewPr>
  <p:slideViewPr>
    <p:cSldViewPr snapToGrid="0">
      <p:cViewPr varScale="1">
        <p:scale>
          <a:sx n="119" d="100"/>
          <a:sy n="119" d="100"/>
        </p:scale>
        <p:origin x="102"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Montserrat" pitchFamily="2" charset="77"/>
              </a:rPr>
              <a:t>The easiest way to comprehend labor productivity is to imagine a Canadian worker who can make 10 loaves of bread in an hour versus a U.S. worker who in the same hour can make only two loaves of bread. In this fictional example, the Canadians are more productive. More productivity essentially means you can do more in the same amount of time. This in turn frees up resources for workers to use elsewhere.</a:t>
            </a:r>
          </a:p>
          <a:p>
            <a:endParaRPr lang="en-CA" dirty="0"/>
          </a:p>
          <a:p>
            <a:r>
              <a:rPr lang="en-CA" b="0" i="0" u="none" strike="noStrike" dirty="0">
                <a:solidFill>
                  <a:srgbClr val="373D3F"/>
                </a:solidFill>
                <a:effectLst/>
                <a:latin typeface="Montserrat" pitchFamily="2" charset="77"/>
              </a:rPr>
              <a:t>What determines how productive workers are? The answer is pretty intuitive. ----The </a:t>
            </a:r>
            <a:r>
              <a:rPr lang="en-CA" b="0" i="1" u="none" strike="noStrike" dirty="0">
                <a:solidFill>
                  <a:srgbClr val="373D3F"/>
                </a:solidFill>
                <a:effectLst/>
                <a:latin typeface="Montserrat" pitchFamily="2" charset="77"/>
              </a:rPr>
              <a:t>first </a:t>
            </a:r>
            <a:r>
              <a:rPr lang="en-CA" b="0" i="0" u="none" strike="noStrike" dirty="0">
                <a:solidFill>
                  <a:srgbClr val="373D3F"/>
                </a:solidFill>
                <a:effectLst/>
                <a:latin typeface="Montserrat" pitchFamily="2" charset="77"/>
              </a:rPr>
              <a:t>determinant of labor productivity is human capital</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The </a:t>
            </a:r>
            <a:r>
              <a:rPr lang="en-CA" b="0" i="1" u="none" strike="noStrike" dirty="0">
                <a:solidFill>
                  <a:srgbClr val="373D3F"/>
                </a:solidFill>
                <a:effectLst/>
                <a:latin typeface="Montserrat" pitchFamily="2" charset="77"/>
              </a:rPr>
              <a:t>second</a:t>
            </a:r>
            <a:r>
              <a:rPr lang="en-CA" b="0" i="0" u="none" strike="noStrike" dirty="0">
                <a:solidFill>
                  <a:srgbClr val="373D3F"/>
                </a:solidFill>
                <a:effectLst/>
                <a:latin typeface="Montserrat" pitchFamily="2" charset="77"/>
              </a:rPr>
              <a:t> factor that determines labor productivity is technological change. </a:t>
            </a:r>
            <a:r>
              <a:rPr lang="en-CA" b="0" i="1" u="none" strike="noStrike" dirty="0">
                <a:solidFill>
                  <a:srgbClr val="373D3F"/>
                </a:solidFill>
                <a:effectLst/>
                <a:latin typeface="Montserrat" pitchFamily="2" charset="77"/>
              </a:rPr>
              <a:t>Technological change</a:t>
            </a:r>
            <a:r>
              <a:rPr lang="en-CA" b="0" i="0" u="none" strike="noStrike" dirty="0">
                <a:solidFill>
                  <a:srgbClr val="373D3F"/>
                </a:solidFill>
                <a:effectLst/>
                <a:latin typeface="Montserrat" pitchFamily="2" charset="77"/>
              </a:rPr>
              <a:t> is a combination of </a:t>
            </a:r>
            <a:r>
              <a:rPr lang="en-CA" b="0" i="1" u="none" strike="noStrike" dirty="0">
                <a:solidFill>
                  <a:srgbClr val="373D3F"/>
                </a:solidFill>
                <a:effectLst/>
                <a:latin typeface="Montserrat" pitchFamily="2" charset="77"/>
              </a:rPr>
              <a:t>invention</a:t>
            </a:r>
            <a:r>
              <a:rPr lang="en-CA" b="0" i="0" u="none" strike="noStrike" dirty="0">
                <a:solidFill>
                  <a:srgbClr val="373D3F"/>
                </a:solidFill>
                <a:effectLst/>
                <a:latin typeface="Montserrat" pitchFamily="2" charset="77"/>
              </a:rPr>
              <a:t>—advances in knowledge—and </a:t>
            </a:r>
            <a:r>
              <a:rPr lang="en-CA" b="0" i="1" u="none" strike="noStrike" dirty="0">
                <a:solidFill>
                  <a:srgbClr val="373D3F"/>
                </a:solidFill>
                <a:effectLst/>
                <a:latin typeface="Montserrat" pitchFamily="2" charset="77"/>
              </a:rPr>
              <a:t>innovation</a:t>
            </a:r>
            <a:r>
              <a:rPr lang="en-CA" b="0" i="0" u="none" strike="noStrike" dirty="0">
                <a:solidFill>
                  <a:srgbClr val="373D3F"/>
                </a:solidFill>
                <a:effectLst/>
                <a:latin typeface="Montserrat" pitchFamily="2" charset="77"/>
              </a:rPr>
              <a:t>, which is putting that advance to use in a new product or service</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The </a:t>
            </a:r>
            <a:r>
              <a:rPr lang="en-CA" b="0" i="1" u="none" strike="noStrike" dirty="0">
                <a:solidFill>
                  <a:srgbClr val="373D3F"/>
                </a:solidFill>
                <a:effectLst/>
                <a:latin typeface="Montserrat" pitchFamily="2" charset="77"/>
              </a:rPr>
              <a:t>third</a:t>
            </a:r>
            <a:r>
              <a:rPr lang="en-CA" b="0" i="0" u="none" strike="noStrike" dirty="0">
                <a:solidFill>
                  <a:srgbClr val="373D3F"/>
                </a:solidFill>
                <a:effectLst/>
                <a:latin typeface="Montserrat" pitchFamily="2" charset="77"/>
              </a:rPr>
              <a:t> factor that determines labor productivity is economies of scale. Recall that economies of scale are the cost advantages that industries obtain due to size. </a:t>
            </a:r>
          </a:p>
          <a:p>
            <a:endParaRPr lang="en-CA" b="0" i="0" u="none" strike="noStrike" dirty="0">
              <a:solidFill>
                <a:srgbClr val="373D3F"/>
              </a:solidFill>
              <a:effectLst/>
              <a:latin typeface="Montserrat" pitchFamily="2" charset="77"/>
            </a:endParaRPr>
          </a:p>
          <a:p>
            <a:endParaRPr lang="en-US" dirty="0"/>
          </a:p>
        </p:txBody>
      </p:sp>
    </p:spTree>
    <p:extLst>
      <p:ext uri="{BB962C8B-B14F-4D97-AF65-F5344CB8AC3E}">
        <p14:creationId xmlns:p14="http://schemas.microsoft.com/office/powerpoint/2010/main" val="64378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Figure 6.4 presents two examples of aggregate production functions. </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In the first production function, shown in Figure 6.4 (a), the output is GDP and in Fig 6.4 (b), the output is GDP per capita.</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NB---Recall that one way to measure human capital is to look at the average levels of education in an economy</a:t>
            </a:r>
          </a:p>
          <a:p>
            <a:endParaRPr lang="en-US" dirty="0"/>
          </a:p>
        </p:txBody>
      </p:sp>
    </p:spTree>
    <p:extLst>
      <p:ext uri="{BB962C8B-B14F-4D97-AF65-F5344CB8AC3E}">
        <p14:creationId xmlns:p14="http://schemas.microsoft.com/office/powerpoint/2010/main" val="269955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Figure 6.5 illustrates the </a:t>
            </a:r>
            <a:r>
              <a:rPr lang="en-CA" b="0" i="1" u="none" strike="noStrike" dirty="0">
                <a:solidFill>
                  <a:srgbClr val="373D3F"/>
                </a:solidFill>
                <a:effectLst/>
                <a:latin typeface="Montserrat" pitchFamily="2" charset="77"/>
              </a:rPr>
              <a:t>human capital deepening</a:t>
            </a:r>
            <a:r>
              <a:rPr lang="en-CA" b="0" i="0" u="none" strike="noStrike" dirty="0">
                <a:solidFill>
                  <a:srgbClr val="373D3F"/>
                </a:solidFill>
                <a:effectLst/>
                <a:latin typeface="Montserrat" pitchFamily="2" charset="77"/>
              </a:rPr>
              <a:t> for Canadian workers by showing that the proportion of Canada’s population aged 25 to 34 years with a high college degree or diploma has risen between 2006 and 2016, as shown in the graph below. Not only does the current Canadian economy have better-educated workers with more and improved physical capital than it did several decades ago, but these workers have access to more advanced technologies.</a:t>
            </a:r>
            <a:endParaRPr lang="en-US" dirty="0"/>
          </a:p>
        </p:txBody>
      </p:sp>
    </p:spTree>
    <p:extLst>
      <p:ext uri="{BB962C8B-B14F-4D97-AF65-F5344CB8AC3E}">
        <p14:creationId xmlns:p14="http://schemas.microsoft.com/office/powerpoint/2010/main" val="3332309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A common measure of Canadian productivity per worker is dollar value per hour the worker contributes to the employer’s output.</a:t>
            </a:r>
            <a:endParaRPr lang="en-US" dirty="0"/>
          </a:p>
        </p:txBody>
      </p:sp>
    </p:spTree>
    <p:extLst>
      <p:ext uri="{BB962C8B-B14F-4D97-AF65-F5344CB8AC3E}">
        <p14:creationId xmlns:p14="http://schemas.microsoft.com/office/powerpoint/2010/main" val="364936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“Before the 2008 recession hit, the overriding concern for the Canadian macroeconomy was our poor record of productivity growth . . . When we talk about the importance of productivity, the point is invariably made that increasing output per worker is the only sustainable way of generating long-run gains in real purchasing power.”(Gordon, 2010) Meanwhile, output per worker in the US has been growing almost twice as fast.</a:t>
            </a:r>
            <a:endParaRPr lang="en-US" dirty="0"/>
          </a:p>
        </p:txBody>
      </p:sp>
    </p:spTree>
    <p:extLst>
      <p:ext uri="{BB962C8B-B14F-4D97-AF65-F5344CB8AC3E}">
        <p14:creationId xmlns:p14="http://schemas.microsoft.com/office/powerpoint/2010/main" val="2530729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Montserrat" pitchFamily="2" charset="77"/>
              </a:rPr>
              <a:t>Developing new technology can provide a way for an economy to sidestep the diminishing marginal returns of capital deepening. Fig 6.6  demonstrates that.</a:t>
            </a:r>
          </a:p>
          <a:p>
            <a:pPr algn="l"/>
            <a:endParaRPr lang="en-CA" b="0" i="0" u="none" strike="noStrike" dirty="0">
              <a:solidFill>
                <a:srgbClr val="373D3F"/>
              </a:solidFill>
              <a:effectLst/>
              <a:latin typeface="Montserrat" pitchFamily="2" charset="77"/>
            </a:endParaRPr>
          </a:p>
          <a:p>
            <a:pPr algn="l"/>
            <a:r>
              <a:rPr lang="en-CA" b="0" i="0" u="none" strike="noStrike" dirty="0">
                <a:solidFill>
                  <a:srgbClr val="373D3F"/>
                </a:solidFill>
                <a:effectLst/>
                <a:latin typeface="Montserrat" pitchFamily="2" charset="77"/>
              </a:rPr>
              <a:t>The horizontal axis measures deepening of both physical and human capital. The amount of human and physical capital per worker increases as one moves from left to right, from C1 to C2 to C3. The vertical axis measures per capita output. </a:t>
            </a:r>
          </a:p>
          <a:p>
            <a:pPr algn="l"/>
            <a:endParaRPr lang="en-CA" b="0" i="0" u="none" strike="noStrike" dirty="0">
              <a:solidFill>
                <a:srgbClr val="373D3F"/>
              </a:solidFill>
              <a:effectLst/>
              <a:latin typeface="Montserrat" pitchFamily="2" charset="77"/>
            </a:endParaRPr>
          </a:p>
          <a:p>
            <a:pPr algn="l"/>
            <a:r>
              <a:rPr lang="en-CA" b="0" i="0" u="none" strike="noStrike" dirty="0">
                <a:solidFill>
                  <a:srgbClr val="373D3F"/>
                </a:solidFill>
                <a:effectLst/>
                <a:latin typeface="Montserrat" pitchFamily="2" charset="77"/>
              </a:rPr>
              <a:t>We consider the lowest aggregate production function in this diagram, labeled Technology 1. Along this aggregate production function, the level of technology is held constant, so the line shows only the relationship between capital deepening and output. </a:t>
            </a:r>
          </a:p>
          <a:p>
            <a:pPr algn="l"/>
            <a:endParaRPr lang="en-CA" b="0" i="0" u="none" strike="noStrike" dirty="0">
              <a:solidFill>
                <a:srgbClr val="373D3F"/>
              </a:solidFill>
              <a:effectLst/>
              <a:latin typeface="Montserrat" pitchFamily="2" charset="77"/>
            </a:endParaRPr>
          </a:p>
          <a:p>
            <a:pPr algn="l"/>
            <a:r>
              <a:rPr lang="en-CA" b="0" i="0" u="none" strike="noStrike" dirty="0">
                <a:solidFill>
                  <a:srgbClr val="373D3F"/>
                </a:solidFill>
                <a:effectLst/>
                <a:latin typeface="Montserrat" pitchFamily="2" charset="77"/>
              </a:rPr>
              <a:t>As capital deepens from C1 to C2 to C3 and the economy moves from R to U to W, per capita output does increase—but the way in which the line starts out steeper on the left but then flattens as it moves to the right shows the diminishing marginal returns, as additional marginal amounts of capital deepening increase output by ever-smaller amounts. </a:t>
            </a:r>
          </a:p>
          <a:p>
            <a:pPr algn="l"/>
            <a:endParaRPr lang="en-CA" b="0" i="0" u="none" strike="noStrike" dirty="0">
              <a:solidFill>
                <a:srgbClr val="373D3F"/>
              </a:solidFill>
              <a:effectLst/>
              <a:latin typeface="Montserrat" pitchFamily="2" charset="77"/>
            </a:endParaRPr>
          </a:p>
          <a:p>
            <a:pPr algn="l"/>
            <a:r>
              <a:rPr lang="en-CA" b="0" i="0" u="none" strike="noStrike" dirty="0">
                <a:solidFill>
                  <a:srgbClr val="373D3F"/>
                </a:solidFill>
                <a:effectLst/>
                <a:latin typeface="Montserrat" pitchFamily="2" charset="77"/>
              </a:rPr>
              <a:t>The shape of the aggregate production line (Technology 1) shows that the ability of capital deepening to generate sustained economic growth is limited, since diminishing returns will eventually set in</a:t>
            </a:r>
          </a:p>
          <a:p>
            <a:pPr algn="l"/>
            <a:endParaRPr lang="en-CA" b="0" i="0" u="none" strike="noStrike" dirty="0">
              <a:solidFill>
                <a:srgbClr val="373D3F"/>
              </a:solidFill>
              <a:effectLst/>
              <a:latin typeface="Montserrat" pitchFamily="2" charset="77"/>
            </a:endParaRPr>
          </a:p>
        </p:txBody>
      </p:sp>
    </p:spTree>
    <p:extLst>
      <p:ext uri="{BB962C8B-B14F-4D97-AF65-F5344CB8AC3E}">
        <p14:creationId xmlns:p14="http://schemas.microsoft.com/office/powerpoint/2010/main" val="1402022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This recipe for economic growth—investing in labor productivity, with investments in human capital and technology, as well as increasing physical capital—also applies to other economies.</a:t>
            </a:r>
            <a:endParaRPr lang="en-US" dirty="0"/>
          </a:p>
        </p:txBody>
      </p:sp>
    </p:spTree>
    <p:extLst>
      <p:ext uri="{BB962C8B-B14F-4D97-AF65-F5344CB8AC3E}">
        <p14:creationId xmlns:p14="http://schemas.microsoft.com/office/powerpoint/2010/main" val="49094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Every country worries about economic growth. In Canada and other high-income countries, the question is whether economic growth continues to provide the same remarkable gains in our standard of living as it did during the twentieth century.</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Meanwhile, can middle-income countries like India, Brazil, Egypt, or Poland catch up to the higher-income countries? Or must they remain in the second tier of per capita income? Of the world’s population of roughly 6.7 billion people, about 2.6 billion are scraping by on incomes that average less than $2 per day, not that different from the standard of living 2,000 years ago. </a:t>
            </a:r>
            <a:endParaRPr lang="en-US" dirty="0"/>
          </a:p>
        </p:txBody>
      </p:sp>
    </p:spTree>
    <p:extLst>
      <p:ext uri="{BB962C8B-B14F-4D97-AF65-F5344CB8AC3E}">
        <p14:creationId xmlns:p14="http://schemas.microsoft.com/office/powerpoint/2010/main" val="507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In our example, we find the annual economic growth rate declining between this time period. Suppose, real GDP in 2021 is $1.28 trillion and that of in 2022 is $1.31 trillion. Then how do we measure the </a:t>
            </a:r>
            <a:r>
              <a:rPr lang="en-CA" b="0" i="1" u="none" strike="noStrike" dirty="0">
                <a:solidFill>
                  <a:srgbClr val="373D3F"/>
                </a:solidFill>
                <a:effectLst/>
                <a:latin typeface="Montserrat" pitchFamily="2" charset="77"/>
              </a:rPr>
              <a:t>average annual growt</a:t>
            </a:r>
            <a:r>
              <a:rPr lang="en-CA" b="0" i="0" u="none" strike="noStrike" dirty="0">
                <a:solidFill>
                  <a:srgbClr val="373D3F"/>
                </a:solidFill>
                <a:effectLst/>
                <a:latin typeface="Montserrat" pitchFamily="2" charset="77"/>
              </a:rPr>
              <a:t>h rate over this time period between </a:t>
            </a:r>
            <a:r>
              <a:rPr lang="en-CA" b="0" i="1" u="none" strike="noStrike" dirty="0">
                <a:solidFill>
                  <a:srgbClr val="373D3F"/>
                </a:solidFill>
                <a:effectLst/>
                <a:latin typeface="Montserrat" pitchFamily="2" charset="77"/>
              </a:rPr>
              <a:t>2019 and 2022</a:t>
            </a:r>
            <a:r>
              <a:rPr lang="en-CA" b="0" i="0" u="none" strike="noStrike" dirty="0">
                <a:solidFill>
                  <a:srgbClr val="373D3F"/>
                </a:solidFill>
                <a:effectLst/>
                <a:latin typeface="Montserrat" pitchFamily="2" charset="77"/>
              </a:rPr>
              <a:t>? We would need to find the annual growth rate between 2019 and 2020 (i.e. </a:t>
            </a:r>
            <a:r>
              <a:rPr lang="en-CA" b="0" i="0" u="none" strike="noStrike" dirty="0">
                <a:solidFill>
                  <a:srgbClr val="000000"/>
                </a:solidFill>
                <a:effectLst/>
                <a:latin typeface="MJXc-TeX-main-R"/>
              </a:rPr>
              <a:t>−</a:t>
            </a:r>
            <a:r>
              <a:rPr lang="en-CA" b="0" i="0" u="none" strike="noStrike" dirty="0">
                <a:solidFill>
                  <a:srgbClr val="373D3F"/>
                </a:solidFill>
                <a:effectLst/>
                <a:latin typeface="Montserrat" pitchFamily="2" charset="77"/>
              </a:rPr>
              <a:t>6%), between 2020 and 2021 (i.e. +4.9%), and finally that of between 2021 and 2022 (i.e. +2.3%)</a:t>
            </a:r>
          </a:p>
          <a:p>
            <a:endParaRPr lang="en-CA" b="0" i="0" u="none" strike="noStrike" dirty="0">
              <a:solidFill>
                <a:srgbClr val="373D3F"/>
              </a:solidFill>
              <a:effectLst/>
              <a:latin typeface="Montserrat" pitchFamily="2" charset="77"/>
            </a:endParaRPr>
          </a:p>
        </p:txBody>
      </p:sp>
    </p:spTree>
    <p:extLst>
      <p:ext uri="{BB962C8B-B14F-4D97-AF65-F5344CB8AC3E}">
        <p14:creationId xmlns:p14="http://schemas.microsoft.com/office/powerpoint/2010/main" val="59931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To demonstrate the impact of economic growth on living standards of a nation, we must start with a clear definition of economic growth and then study its impact over time. We will also see how population growth affects the relationship between economic growth and the standard of living an economy is able to achieve.</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Economic growth is a long-run process that occurs as an economy’s potential output increases. Earlier we defined economic growth as the process through which an economy achieves an outward shift in its production possibilities curve. How does a shift in the production possibilities curve relate to a change in potential output? To produce its potential level of output, an economy must operate </a:t>
            </a:r>
            <a:r>
              <a:rPr lang="en-CA" b="0" i="1" u="none" strike="noStrike" dirty="0">
                <a:solidFill>
                  <a:srgbClr val="373D3F"/>
                </a:solidFill>
                <a:effectLst/>
                <a:latin typeface="Montserrat" pitchFamily="2" charset="77"/>
              </a:rPr>
              <a:t>on</a:t>
            </a:r>
            <a:r>
              <a:rPr lang="en-CA" b="0" i="0" u="none" strike="noStrike" dirty="0">
                <a:solidFill>
                  <a:srgbClr val="373D3F"/>
                </a:solidFill>
                <a:effectLst/>
                <a:latin typeface="Montserrat" pitchFamily="2" charset="77"/>
              </a:rPr>
              <a:t> its production possibilities curve. An increase in potential output thus implies an outward shift in the production possibilities curve.</a:t>
            </a:r>
            <a:endParaRPr lang="en-US" dirty="0"/>
          </a:p>
        </p:txBody>
      </p:sp>
    </p:spTree>
    <p:extLst>
      <p:ext uri="{BB962C8B-B14F-4D97-AF65-F5344CB8AC3E}">
        <p14:creationId xmlns:p14="http://schemas.microsoft.com/office/powerpoint/2010/main" val="372162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Of course, it is not just how fast potential output grows that determines how fast the average person’s material standard of living rises. For that purpose, we examine economic growth on a per capita basis.</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In Canada, for example, real GDP in 2008 was $930,720 million (annual rate). The Canadian population was 30.7 million. Real GDP per capita thus equalled $30,316.</a:t>
            </a:r>
            <a:endParaRPr lang="en-US" dirty="0"/>
          </a:p>
        </p:txBody>
      </p:sp>
    </p:spTree>
    <p:extLst>
      <p:ext uri="{BB962C8B-B14F-4D97-AF65-F5344CB8AC3E}">
        <p14:creationId xmlns:p14="http://schemas.microsoft.com/office/powerpoint/2010/main" val="324093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Montserrat" pitchFamily="2" charset="77"/>
              </a:rPr>
              <a:t>For economic growth to translate into a higher standard of living on average, economic growth must exceed population growth. From 1970 to 2004, for example, Sierra Leone’s population grew at an annual rate of 2.1% per year, while its real GDP grew at an annual rate of 1.4%; its real GDP per capita thus fell at a rate of 0.7% per year. </a:t>
            </a:r>
          </a:p>
          <a:p>
            <a:pPr algn="l"/>
            <a:endParaRPr lang="en-CA" b="0" i="0" u="none" strike="noStrike" dirty="0">
              <a:solidFill>
                <a:srgbClr val="373D3F"/>
              </a:solidFill>
              <a:effectLst/>
              <a:latin typeface="Montserrat" pitchFamily="2" charset="77"/>
            </a:endParaRPr>
          </a:p>
          <a:p>
            <a:pPr algn="l"/>
            <a:r>
              <a:rPr lang="en-CA" b="0" i="0" u="none" strike="noStrike" dirty="0">
                <a:solidFill>
                  <a:srgbClr val="373D3F"/>
                </a:solidFill>
                <a:effectLst/>
                <a:latin typeface="Montserrat" pitchFamily="2" charset="77"/>
              </a:rPr>
              <a:t>Over the same period, Singapore’s population grew at an annual rate of 2.1% per year, while its real GDP grew 7.4% per year. </a:t>
            </a:r>
          </a:p>
          <a:p>
            <a:pPr algn="l"/>
            <a:endParaRPr lang="en-CA" b="0" i="0" u="none" strike="noStrike" dirty="0">
              <a:solidFill>
                <a:srgbClr val="373D3F"/>
              </a:solidFill>
              <a:effectLst/>
              <a:latin typeface="Montserrat" pitchFamily="2" charset="77"/>
            </a:endParaRPr>
          </a:p>
          <a:p>
            <a:pPr algn="l"/>
            <a:r>
              <a:rPr lang="en-CA" b="0" i="0" u="none" strike="noStrike" dirty="0">
                <a:solidFill>
                  <a:srgbClr val="373D3F"/>
                </a:solidFill>
                <a:effectLst/>
                <a:latin typeface="Montserrat" pitchFamily="2" charset="77"/>
              </a:rPr>
              <a:t>The resultant 5.3% annual growth in output per capita transformed Singapore from a relatively poor country to a country with the one of the highest per capita incomes in the world.</a:t>
            </a:r>
          </a:p>
          <a:p>
            <a:br>
              <a:rPr lang="en-CA" dirty="0"/>
            </a:br>
            <a:endParaRPr lang="en-US" dirty="0"/>
          </a:p>
        </p:txBody>
      </p:sp>
    </p:spTree>
    <p:extLst>
      <p:ext uri="{BB962C8B-B14F-4D97-AF65-F5344CB8AC3E}">
        <p14:creationId xmlns:p14="http://schemas.microsoft.com/office/powerpoint/2010/main" val="126506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The doubling time is given by the Rule of 70, which states that a variable’s approximate doubling time equals 70 divided by the growth rate, stated as a whole number. If the level of income were increasing at a 9% rate, for example, its doubling time would be roughly 70÷9, or 7.7 years.</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So, given the Rule of 70, economy A would double in size in </a:t>
            </a:r>
            <a:r>
              <a:rPr lang="en-CA" b="0" i="0" u="none" strike="noStrike" dirty="0">
                <a:solidFill>
                  <a:srgbClr val="000000"/>
                </a:solidFill>
                <a:effectLst/>
                <a:latin typeface="MJXc-TeX-main-R"/>
              </a:rPr>
              <a:t>70/3.5=20</a:t>
            </a:r>
            <a:r>
              <a:rPr lang="en-CA" b="0" i="0" u="none" strike="noStrike" dirty="0">
                <a:solidFill>
                  <a:srgbClr val="373D3F"/>
                </a:solidFill>
                <a:effectLst/>
                <a:latin typeface="Montserrat" pitchFamily="2" charset="77"/>
              </a:rPr>
              <a:t> years, and economy B would double in </a:t>
            </a:r>
            <a:r>
              <a:rPr lang="en-CA" b="0" i="0" u="none" strike="noStrike" dirty="0">
                <a:solidFill>
                  <a:srgbClr val="000000"/>
                </a:solidFill>
                <a:effectLst/>
                <a:latin typeface="MJXc-TeX-main-R"/>
              </a:rPr>
              <a:t>70/2.4=29</a:t>
            </a:r>
            <a:r>
              <a:rPr lang="en-CA" b="0" i="0" u="none" strike="noStrike" dirty="0">
                <a:solidFill>
                  <a:srgbClr val="373D3F"/>
                </a:solidFill>
                <a:effectLst/>
                <a:latin typeface="Montserrat" pitchFamily="2" charset="77"/>
              </a:rPr>
              <a:t> years. </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The rule of 70 gives an approximation, not an exact measure, of the impact of exponential growth.</a:t>
            </a:r>
            <a:endParaRPr lang="en-US" dirty="0"/>
          </a:p>
        </p:txBody>
      </p:sp>
    </p:spTree>
    <p:extLst>
      <p:ext uri="{BB962C8B-B14F-4D97-AF65-F5344CB8AC3E}">
        <p14:creationId xmlns:p14="http://schemas.microsoft.com/office/powerpoint/2010/main" val="2824129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1" u="none" strike="noStrike" dirty="0">
                <a:solidFill>
                  <a:srgbClr val="373D3F"/>
                </a:solidFill>
                <a:effectLst/>
                <a:latin typeface="Montserrat" pitchFamily="2" charset="77"/>
              </a:rPr>
              <a:t>Fig 6.3--- Differences in Growth Rates. We begin in 1970, when real GDP equalled $2,873.9 billion. If real GDP grew at an annual rate of 3.5% from that year, it would double roughly every 20 years: in 1990, 2010, and 2030. Growth at a 2.4% rate, however, implies doubling every 30 years: in 2000 and 2030. By 2030, the 3.5% growth rate leaves real GDP at twice the level that would be achieved by 2.4% growth.</a:t>
            </a:r>
            <a:endParaRPr lang="en-US" dirty="0"/>
          </a:p>
        </p:txBody>
      </p:sp>
    </p:spTree>
    <p:extLst>
      <p:ext uri="{BB962C8B-B14F-4D97-AF65-F5344CB8AC3E}">
        <p14:creationId xmlns:p14="http://schemas.microsoft.com/office/powerpoint/2010/main" val="113794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 name="Title 7">
            <a:extLst>
              <a:ext uri="{FF2B5EF4-FFF2-40B4-BE49-F238E27FC236}">
                <a16:creationId xmlns:a16="http://schemas.microsoft.com/office/drawing/2014/main" id="{A5340DFF-A780-E014-D425-1327577908CB}"/>
              </a:ext>
            </a:extLst>
          </p:cNvPr>
          <p:cNvSpPr>
            <a:spLocks noGrp="1"/>
          </p:cNvSpPr>
          <p:nvPr>
            <p:ph type="ctrTitle"/>
          </p:nvPr>
        </p:nvSpPr>
        <p:spPr/>
        <p:txBody>
          <a:bodyPr/>
          <a:lstStyle/>
          <a:p>
            <a:r>
              <a:rPr lang="en-US" b="1" dirty="0">
                <a:latin typeface="Arial"/>
              </a:rPr>
              <a:t>Principles of Macroeconomics</a:t>
            </a:r>
            <a:endParaRPr lang="en-US" dirty="0">
              <a:latin typeface="Arial"/>
            </a:endParaRPr>
          </a:p>
        </p:txBody>
      </p:sp>
      <p:sp>
        <p:nvSpPr>
          <p:cNvPr id="3" name="Subtitle 2">
            <a:extLst>
              <a:ext uri="{FF2B5EF4-FFF2-40B4-BE49-F238E27FC236}">
                <a16:creationId xmlns:a16="http://schemas.microsoft.com/office/drawing/2014/main" id="{DAF16DD0-5086-E42F-0673-5C28F99622EE}"/>
              </a:ext>
            </a:extLst>
          </p:cNvPr>
          <p:cNvSpPr>
            <a:spLocks noGrp="1"/>
          </p:cNvSpPr>
          <p:nvPr>
            <p:ph type="subTitle" idx="1"/>
          </p:nvPr>
        </p:nvSpPr>
        <p:spPr>
          <a:xfrm>
            <a:off x="508438" y="2635229"/>
            <a:ext cx="8222100" cy="432900"/>
          </a:xfrm>
        </p:spPr>
        <p:txBody>
          <a:bodyPr>
            <a:noAutofit/>
          </a:bodyPr>
          <a:lstStyle/>
          <a:p>
            <a:r>
              <a:rPr lang="en-US" sz="2500" b="1" dirty="0">
                <a:latin typeface="Arial"/>
              </a:rPr>
              <a:t>CHAPTER 6: ECONOMIC GROWTH AND FINANCIAL </a:t>
            </a:r>
          </a:p>
          <a:p>
            <a:r>
              <a:rPr lang="en-US" sz="2500" b="1" dirty="0">
                <a:latin typeface="Arial"/>
              </a:rPr>
              <a:t>                      SYSTEMS</a:t>
            </a:r>
          </a:p>
          <a:p>
            <a:endParaRPr lang="en-CA" sz="2000" b="0" i="0" u="none" strike="noStrike" cap="all" dirty="0">
              <a:solidFill>
                <a:srgbClr val="373D3F"/>
              </a:solidFill>
              <a:effectLst/>
              <a:latin typeface="Montserrat" pitchFamily="2" charset="77"/>
            </a:endParaRPr>
          </a:p>
          <a:p>
            <a:endParaRPr lang="en-US" sz="2500" dirty="0">
              <a:latin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E30C-ABA1-9572-B91B-B686028D5E10}"/>
              </a:ext>
            </a:extLst>
          </p:cNvPr>
          <p:cNvSpPr>
            <a:spLocks noGrp="1"/>
          </p:cNvSpPr>
          <p:nvPr>
            <p:ph type="title"/>
          </p:nvPr>
        </p:nvSpPr>
        <p:spPr>
          <a:xfrm>
            <a:off x="155850" y="335572"/>
            <a:ext cx="8832300" cy="607800"/>
          </a:xfrm>
        </p:spPr>
        <p:txBody>
          <a:bodyPr>
            <a:noAutofit/>
          </a:bodyPr>
          <a:lstStyle/>
          <a:p>
            <a:r>
              <a:rPr lang="en-US" b="1" dirty="0">
                <a:latin typeface="Arial" panose="020B0604020202020204" pitchFamily="34" charset="0"/>
                <a:cs typeface="Arial" panose="020B0604020202020204" pitchFamily="34" charset="0"/>
              </a:rPr>
              <a:t>6.5 Rule of 70 and Difference in Growth Rates II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dirty="0"/>
          </a:p>
        </p:txBody>
      </p:sp>
      <p:pic>
        <p:nvPicPr>
          <p:cNvPr id="5" name="Picture 4" descr="Differences in Growth Rates. We begin in 1970, when real GDP equalled $2,873.9 billion. If real GDP grew at an annual rate of 3.5% from that year, it would double roughly every 20 years: in 1990, 2010, and 2030. Growth at a 2.4% rate, however, implies doubling every 30 years: in 2000 and 2030. By 2030, the 3.5% growth rate leaves real GDP at twice the level that would be achieved by 2.4% growth.">
            <a:extLst>
              <a:ext uri="{FF2B5EF4-FFF2-40B4-BE49-F238E27FC236}">
                <a16:creationId xmlns:a16="http://schemas.microsoft.com/office/drawing/2014/main" id="{1B4AD6BF-B102-C89A-BAE5-4485D049035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83448" y="1092229"/>
            <a:ext cx="4869643" cy="3715699"/>
          </a:xfrm>
          <a:prstGeom prst="rect">
            <a:avLst/>
          </a:prstGeom>
        </p:spPr>
      </p:pic>
    </p:spTree>
    <p:extLst>
      <p:ext uri="{BB962C8B-B14F-4D97-AF65-F5344CB8AC3E}">
        <p14:creationId xmlns:p14="http://schemas.microsoft.com/office/powerpoint/2010/main" val="201458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D09D-13A5-0347-F4ED-F00841362C67}"/>
              </a:ext>
            </a:extLst>
          </p:cNvPr>
          <p:cNvSpPr>
            <a:spLocks noGrp="1"/>
          </p:cNvSpPr>
          <p:nvPr>
            <p:ph type="title"/>
          </p:nvPr>
        </p:nvSpPr>
        <p:spPr>
          <a:xfrm>
            <a:off x="106325" y="270725"/>
            <a:ext cx="9239693" cy="607800"/>
          </a:xfrm>
        </p:spPr>
        <p:txBody>
          <a:bodyPr>
            <a:noAutofit/>
          </a:bodyPr>
          <a:lstStyle/>
          <a:p>
            <a:r>
              <a:rPr lang="en-US" sz="2600" b="1" dirty="0">
                <a:latin typeface="Arial" panose="020B0604020202020204" pitchFamily="34" charset="0"/>
                <a:cs typeface="Arial" panose="020B0604020202020204" pitchFamily="34" charset="0"/>
              </a:rPr>
              <a:t>6.6 Determinants of Economic Growth in the Long Run I</a:t>
            </a:r>
            <a:br>
              <a:rPr lang="en-US" sz="2600" b="1" dirty="0">
                <a:latin typeface="Arial" panose="020B0604020202020204" pitchFamily="34" charset="0"/>
                <a:cs typeface="Arial" panose="020B0604020202020204" pitchFamily="34" charset="0"/>
              </a:rPr>
            </a:br>
            <a:br>
              <a:rPr lang="en-US" sz="2600" b="1" dirty="0">
                <a:latin typeface="Arial" panose="020B0604020202020204" pitchFamily="34" charset="0"/>
                <a:cs typeface="Arial" panose="020B0604020202020204" pitchFamily="34" charset="0"/>
              </a:rPr>
            </a:br>
            <a:endParaRPr lang="en-US" sz="26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47BFFCF-719A-55CF-1CC0-B29E7914D0BE}"/>
              </a:ext>
            </a:extLst>
          </p:cNvPr>
          <p:cNvSpPr>
            <a:spLocks noGrp="1"/>
          </p:cNvSpPr>
          <p:nvPr>
            <p:ph type="body" idx="1"/>
          </p:nvPr>
        </p:nvSpPr>
        <p:spPr/>
        <p:txBody>
          <a:bodyPr>
            <a:normAutofit/>
          </a:bodyPr>
          <a:lstStyle/>
          <a:p>
            <a:pPr marL="114300" indent="0">
              <a:buNone/>
            </a:pPr>
            <a:r>
              <a:rPr lang="en-US" sz="2000" b="1" dirty="0" err="1">
                <a:latin typeface="Arial" panose="020B0604020202020204" pitchFamily="34" charset="0"/>
                <a:cs typeface="Arial" panose="020B0604020202020204" pitchFamily="34" charset="0"/>
              </a:rPr>
              <a:t>Labour</a:t>
            </a:r>
            <a:r>
              <a:rPr lang="en-US" sz="2000" b="1" dirty="0">
                <a:latin typeface="Arial" panose="020B0604020202020204" pitchFamily="34" charset="0"/>
                <a:cs typeface="Arial" panose="020B0604020202020204" pitchFamily="34" charset="0"/>
              </a:rPr>
              <a:t> Productivity </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Sustained long-term economic growth comes from increases in worker productivity, which essentially means how well we do things. In other words, how efficient is your nation with its time and workers? Labor productivity is the value that each employed person creates per unit of his or her input.</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35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1C7E1-2358-AAA8-A756-CAEF926F11BF}"/>
              </a:ext>
            </a:extLst>
          </p:cNvPr>
          <p:cNvSpPr>
            <a:spLocks noGrp="1"/>
          </p:cNvSpPr>
          <p:nvPr>
            <p:ph type="title"/>
          </p:nvPr>
        </p:nvSpPr>
        <p:spPr>
          <a:xfrm>
            <a:off x="74428" y="250512"/>
            <a:ext cx="9144000" cy="607800"/>
          </a:xfrm>
        </p:spPr>
        <p:txBody>
          <a:bodyPr>
            <a:noAutofit/>
          </a:bodyPr>
          <a:lstStyle/>
          <a:p>
            <a:r>
              <a:rPr lang="en-US" sz="2600" b="1" dirty="0">
                <a:latin typeface="Arial" panose="020B0604020202020204" pitchFamily="34" charset="0"/>
                <a:cs typeface="Arial" panose="020B0604020202020204" pitchFamily="34" charset="0"/>
              </a:rPr>
              <a:t>6.6 Determinants of Economic Growth in the Long Run II</a:t>
            </a:r>
            <a:br>
              <a:rPr lang="en-US" sz="2600" b="1" dirty="0">
                <a:latin typeface="Arial" panose="020B0604020202020204" pitchFamily="34" charset="0"/>
                <a:cs typeface="Arial" panose="020B0604020202020204" pitchFamily="34" charset="0"/>
              </a:rPr>
            </a:br>
            <a:br>
              <a:rPr lang="en-US" sz="2600" b="1" dirty="0">
                <a:latin typeface="Arial" panose="020B0604020202020204" pitchFamily="34" charset="0"/>
                <a:cs typeface="Arial" panose="020B0604020202020204" pitchFamily="34" charset="0"/>
              </a:rPr>
            </a:br>
            <a:endParaRPr lang="en-US" sz="2600" dirty="0"/>
          </a:p>
        </p:txBody>
      </p:sp>
      <p:pic>
        <p:nvPicPr>
          <p:cNvPr id="5" name="Picture 4" descr="GDP- Human Capital, Physical Capital, Workforce, Technology &#10;&#10;">
            <a:extLst>
              <a:ext uri="{FF2B5EF4-FFF2-40B4-BE49-F238E27FC236}">
                <a16:creationId xmlns:a16="http://schemas.microsoft.com/office/drawing/2014/main" id="{FE4BCDF1-A3AB-7E11-3690-DFCC15E48526}"/>
              </a:ext>
            </a:extLst>
          </p:cNvPr>
          <p:cNvPicPr>
            <a:picLocks noChangeAspect="1"/>
          </p:cNvPicPr>
          <p:nvPr/>
        </p:nvPicPr>
        <p:blipFill>
          <a:blip r:embed="rId3"/>
          <a:stretch>
            <a:fillRect/>
          </a:stretch>
        </p:blipFill>
        <p:spPr>
          <a:xfrm>
            <a:off x="-861238" y="1350335"/>
            <a:ext cx="6843556" cy="2833659"/>
          </a:xfrm>
          <a:prstGeom prst="rect">
            <a:avLst/>
          </a:prstGeom>
        </p:spPr>
      </p:pic>
      <p:pic>
        <p:nvPicPr>
          <p:cNvPr id="7" name="Picture 6" descr="GDP per capita- Human capital per person, Physical capital per person, Technology per person">
            <a:extLst>
              <a:ext uri="{FF2B5EF4-FFF2-40B4-BE49-F238E27FC236}">
                <a16:creationId xmlns:a16="http://schemas.microsoft.com/office/drawing/2014/main" id="{453DCC9B-C86E-D2EA-DA74-E7EDA385FBE1}"/>
              </a:ext>
            </a:extLst>
          </p:cNvPr>
          <p:cNvPicPr>
            <a:picLocks noChangeAspect="1"/>
          </p:cNvPicPr>
          <p:nvPr/>
        </p:nvPicPr>
        <p:blipFill>
          <a:blip r:embed="rId4"/>
          <a:stretch>
            <a:fillRect/>
          </a:stretch>
        </p:blipFill>
        <p:spPr>
          <a:xfrm>
            <a:off x="3476846" y="1350335"/>
            <a:ext cx="6843555" cy="2833659"/>
          </a:xfrm>
          <a:prstGeom prst="rect">
            <a:avLst/>
          </a:prstGeom>
        </p:spPr>
      </p:pic>
    </p:spTree>
    <p:extLst>
      <p:ext uri="{BB962C8B-B14F-4D97-AF65-F5344CB8AC3E}">
        <p14:creationId xmlns:p14="http://schemas.microsoft.com/office/powerpoint/2010/main" val="351533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FEC33-DB15-4F8B-BEC4-90579E6E4435}"/>
              </a:ext>
            </a:extLst>
          </p:cNvPr>
          <p:cNvSpPr>
            <a:spLocks noGrp="1"/>
          </p:cNvSpPr>
          <p:nvPr>
            <p:ph type="title"/>
          </p:nvPr>
        </p:nvSpPr>
        <p:spPr>
          <a:xfrm>
            <a:off x="41892" y="260067"/>
            <a:ext cx="9161909" cy="607800"/>
          </a:xfrm>
        </p:spPr>
        <p:txBody>
          <a:bodyPr>
            <a:noAutofit/>
          </a:bodyPr>
          <a:lstStyle/>
          <a:p>
            <a:r>
              <a:rPr lang="en-US" sz="2600" b="1" dirty="0">
                <a:latin typeface="Arial" panose="020B0604020202020204" pitchFamily="34" charset="0"/>
                <a:cs typeface="Arial" panose="020B0604020202020204" pitchFamily="34" charset="0"/>
              </a:rPr>
              <a:t>6.6 Determinants of Economic Growth in the Long Run III</a:t>
            </a:r>
            <a:br>
              <a:rPr lang="en-US" sz="2600" b="1" dirty="0">
                <a:latin typeface="Arial" panose="020B0604020202020204" pitchFamily="34" charset="0"/>
                <a:cs typeface="Arial" panose="020B0604020202020204" pitchFamily="34" charset="0"/>
              </a:rPr>
            </a:br>
            <a:br>
              <a:rPr lang="en-US" sz="2600" b="1" dirty="0">
                <a:latin typeface="Arial" panose="020B0604020202020204" pitchFamily="34" charset="0"/>
                <a:cs typeface="Arial" panose="020B0604020202020204" pitchFamily="34" charset="0"/>
              </a:rPr>
            </a:br>
            <a:endParaRPr lang="en-US" sz="2600" dirty="0"/>
          </a:p>
        </p:txBody>
      </p:sp>
      <p:pic>
        <p:nvPicPr>
          <p:cNvPr id="7" name="Picture 6" descr="Graph- Percentage of women and men aged 25 to 34 with a bachelors degree or higher, Canada, 2006 and 2016">
            <a:extLst>
              <a:ext uri="{FF2B5EF4-FFF2-40B4-BE49-F238E27FC236}">
                <a16:creationId xmlns:a16="http://schemas.microsoft.com/office/drawing/2014/main" id="{D8CDF0A0-01B6-FE3A-BFDF-6BBBA61649D5}"/>
              </a:ext>
            </a:extLst>
          </p:cNvPr>
          <p:cNvPicPr>
            <a:picLocks noChangeAspect="1"/>
          </p:cNvPicPr>
          <p:nvPr/>
        </p:nvPicPr>
        <p:blipFill rotWithShape="1">
          <a:blip r:embed="rId3"/>
          <a:srcRect b="7972"/>
          <a:stretch/>
        </p:blipFill>
        <p:spPr>
          <a:xfrm>
            <a:off x="2040813" y="1064390"/>
            <a:ext cx="5062373" cy="3669110"/>
          </a:xfrm>
          <a:prstGeom prst="rect">
            <a:avLst/>
          </a:prstGeom>
        </p:spPr>
      </p:pic>
    </p:spTree>
    <p:extLst>
      <p:ext uri="{BB962C8B-B14F-4D97-AF65-F5344CB8AC3E}">
        <p14:creationId xmlns:p14="http://schemas.microsoft.com/office/powerpoint/2010/main" val="21230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7E6A-A727-8868-A5BE-2F790B502821}"/>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6.7 Measuring Productivity 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12ADFB7-5AA8-624D-ECDA-23EA6DB011CC}"/>
              </a:ext>
            </a:extLst>
          </p:cNvPr>
          <p:cNvSpPr>
            <a:spLocks noGrp="1"/>
          </p:cNvSpPr>
          <p:nvPr>
            <p:ph type="body" idx="1"/>
          </p:nvPr>
        </p:nvSpPr>
        <p:spPr/>
        <p:txBody>
          <a:bodyPr>
            <a:normAutofit/>
          </a:bodyPr>
          <a:lstStyle/>
          <a:p>
            <a:pPr marL="114300" indent="0">
              <a:buNone/>
            </a:pPr>
            <a:r>
              <a:rPr lang="en-US" sz="2000" dirty="0">
                <a:latin typeface="Arial" panose="020B0604020202020204" pitchFamily="34" charset="0"/>
                <a:cs typeface="Arial" panose="020B0604020202020204" pitchFamily="34" charset="0"/>
              </a:rPr>
              <a:t>An economy’s rate of productivity growth is closely linked to the growth rate of its GDP per capita, although the two are not identical. </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For example, if the percentage of the population who holds jobs in an economy increases, GDP per capita will increase but the productivity of individual workers may not be affected. Over the long term, the only way that GDP per capita can grow continually is if the productivity of the average worker rises or if there are complementary increases in capital per worker.</a:t>
            </a:r>
          </a:p>
        </p:txBody>
      </p:sp>
    </p:spTree>
    <p:extLst>
      <p:ext uri="{BB962C8B-B14F-4D97-AF65-F5344CB8AC3E}">
        <p14:creationId xmlns:p14="http://schemas.microsoft.com/office/powerpoint/2010/main" val="115710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94D4-5EE3-E673-9C0F-A0C577266163}"/>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6.7 Measuring Productivity II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dirty="0"/>
          </a:p>
        </p:txBody>
      </p:sp>
      <p:pic>
        <p:nvPicPr>
          <p:cNvPr id="5" name="Picture 4" descr="Output per worker: Business sector">
            <a:extLst>
              <a:ext uri="{FF2B5EF4-FFF2-40B4-BE49-F238E27FC236}">
                <a16:creationId xmlns:a16="http://schemas.microsoft.com/office/drawing/2014/main" id="{0F211481-466C-764E-5B15-8C5E752BB7C1}"/>
              </a:ext>
            </a:extLst>
          </p:cNvPr>
          <p:cNvPicPr>
            <a:picLocks noChangeAspect="1"/>
          </p:cNvPicPr>
          <p:nvPr/>
        </p:nvPicPr>
        <p:blipFill>
          <a:blip r:embed="rId3"/>
          <a:stretch>
            <a:fillRect/>
          </a:stretch>
        </p:blipFill>
        <p:spPr>
          <a:xfrm>
            <a:off x="1065288" y="1136194"/>
            <a:ext cx="6603086" cy="3597306"/>
          </a:xfrm>
          <a:prstGeom prst="rect">
            <a:avLst/>
          </a:prstGeom>
        </p:spPr>
      </p:pic>
    </p:spTree>
    <p:extLst>
      <p:ext uri="{BB962C8B-B14F-4D97-AF65-F5344CB8AC3E}">
        <p14:creationId xmlns:p14="http://schemas.microsoft.com/office/powerpoint/2010/main" val="8194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5D99-C44B-F738-E2CE-94CB5782D0A5}"/>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6.7 Measuring Productivity III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66F1885-0751-58E0-F35D-0D041E53F1CC}"/>
              </a:ext>
            </a:extLst>
          </p:cNvPr>
          <p:cNvSpPr>
            <a:spLocks noGrp="1"/>
          </p:cNvSpPr>
          <p:nvPr>
            <p:ph type="body" idx="1"/>
          </p:nvPr>
        </p:nvSpPr>
        <p:spPr>
          <a:xfrm>
            <a:off x="311701" y="1229875"/>
            <a:ext cx="4260300" cy="3339000"/>
          </a:xfrm>
        </p:spPr>
        <p:txBody>
          <a:bodyPr>
            <a:normAutofit fontScale="92500" lnSpcReduction="10000"/>
          </a:bodyPr>
          <a:lstStyle/>
          <a:p>
            <a:pPr marL="114300" indent="0">
              <a:buNone/>
            </a:pPr>
            <a:r>
              <a:rPr lang="en-US" b="1" dirty="0">
                <a:latin typeface="Arial" panose="020B0604020202020204" pitchFamily="34" charset="0"/>
                <a:cs typeface="Arial" panose="020B0604020202020204" pitchFamily="34" charset="0"/>
              </a:rPr>
              <a:t>Technology and Productivity</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If the economy’s growth depended only on the deepening of human capital and physical capital, then we would expect that economy’s growth rate to slow down over the long run because of diminishing marginal returns. However, there is another crucial factor in the aggregate production function: Technology.</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descr="Output per capita &#10;&#10;Capital (physical and human)">
            <a:extLst>
              <a:ext uri="{FF2B5EF4-FFF2-40B4-BE49-F238E27FC236}">
                <a16:creationId xmlns:a16="http://schemas.microsoft.com/office/drawing/2014/main" id="{0E11069A-DB2E-F7AC-B9A3-F477E3618FA7}"/>
              </a:ext>
            </a:extLst>
          </p:cNvPr>
          <p:cNvPicPr>
            <a:picLocks noChangeAspect="1"/>
          </p:cNvPicPr>
          <p:nvPr/>
        </p:nvPicPr>
        <p:blipFill>
          <a:blip r:embed="rId3"/>
          <a:stretch>
            <a:fillRect/>
          </a:stretch>
        </p:blipFill>
        <p:spPr>
          <a:xfrm>
            <a:off x="4572000" y="1441950"/>
            <a:ext cx="4452000" cy="3339000"/>
          </a:xfrm>
          <a:prstGeom prst="rect">
            <a:avLst/>
          </a:prstGeom>
        </p:spPr>
      </p:pic>
    </p:spTree>
    <p:extLst>
      <p:ext uri="{BB962C8B-B14F-4D97-AF65-F5344CB8AC3E}">
        <p14:creationId xmlns:p14="http://schemas.microsoft.com/office/powerpoint/2010/main" val="420065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648A-25BA-6F80-4A6C-2D40A66EB2DC}"/>
              </a:ext>
            </a:extLst>
          </p:cNvPr>
          <p:cNvSpPr>
            <a:spLocks noGrp="1"/>
          </p:cNvSpPr>
          <p:nvPr>
            <p:ph type="title"/>
          </p:nvPr>
        </p:nvSpPr>
        <p:spPr>
          <a:xfrm>
            <a:off x="179070" y="198119"/>
            <a:ext cx="8520600" cy="607800"/>
          </a:xfrm>
        </p:spPr>
        <p:txBody>
          <a:bodyPr>
            <a:normAutofit fontScale="90000"/>
          </a:bodyPr>
          <a:lstStyle/>
          <a:p>
            <a:r>
              <a:rPr lang="en-US" b="1" dirty="0">
                <a:latin typeface="Arial" panose="020B0604020202020204" pitchFamily="34" charset="0"/>
                <a:cs typeface="Arial" panose="020B0604020202020204" pitchFamily="34" charset="0"/>
              </a:rPr>
              <a:t>6.7 Measuring Productivity IV</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dirty="0"/>
          </a:p>
        </p:txBody>
      </p:sp>
      <p:sp>
        <p:nvSpPr>
          <p:cNvPr id="3" name="Text Placeholder 2"/>
          <p:cNvSpPr>
            <a:spLocks noGrp="1"/>
          </p:cNvSpPr>
          <p:nvPr>
            <p:ph type="body" idx="1"/>
          </p:nvPr>
        </p:nvSpPr>
        <p:spPr>
          <a:xfrm>
            <a:off x="179070" y="3456695"/>
            <a:ext cx="8964930" cy="1488686"/>
          </a:xfrm>
        </p:spPr>
        <p:txBody>
          <a:bodyPr>
            <a:normAutofit fontScale="92500" lnSpcReduction="10000"/>
          </a:bodyPr>
          <a:lstStyle/>
          <a:p>
            <a:r>
              <a:rPr lang="en-CA" sz="1400" dirty="0">
                <a:solidFill>
                  <a:srgbClr val="373D3F"/>
                </a:solidFill>
                <a:latin typeface="+mn-lt"/>
              </a:rPr>
              <a:t>As capital deepens from C1 to C2 to C3 with </a:t>
            </a:r>
            <a:r>
              <a:rPr lang="en-CA" sz="1400" b="1" dirty="0">
                <a:solidFill>
                  <a:srgbClr val="373D3F"/>
                </a:solidFill>
                <a:latin typeface="+mn-lt"/>
              </a:rPr>
              <a:t>no change in technology</a:t>
            </a:r>
            <a:r>
              <a:rPr lang="en-CA" sz="1400" dirty="0">
                <a:solidFill>
                  <a:srgbClr val="373D3F"/>
                </a:solidFill>
                <a:latin typeface="+mn-lt"/>
              </a:rPr>
              <a:t>, the economy moves from </a:t>
            </a:r>
            <a:r>
              <a:rPr lang="en-CA" sz="1400" b="1" dirty="0">
                <a:solidFill>
                  <a:srgbClr val="373D3F"/>
                </a:solidFill>
                <a:latin typeface="+mn-lt"/>
              </a:rPr>
              <a:t>R</a:t>
            </a:r>
            <a:r>
              <a:rPr lang="en-CA" sz="1400" dirty="0">
                <a:solidFill>
                  <a:srgbClr val="373D3F"/>
                </a:solidFill>
                <a:latin typeface="+mn-lt"/>
              </a:rPr>
              <a:t> to </a:t>
            </a:r>
            <a:r>
              <a:rPr lang="en-CA" sz="1400" b="1" dirty="0">
                <a:solidFill>
                  <a:srgbClr val="373D3F"/>
                </a:solidFill>
                <a:latin typeface="+mn-lt"/>
              </a:rPr>
              <a:t>U</a:t>
            </a:r>
            <a:r>
              <a:rPr lang="en-CA" sz="1400" dirty="0">
                <a:solidFill>
                  <a:srgbClr val="373D3F"/>
                </a:solidFill>
                <a:latin typeface="+mn-lt"/>
              </a:rPr>
              <a:t> to </a:t>
            </a:r>
            <a:r>
              <a:rPr lang="en-CA" sz="1400" b="1" dirty="0">
                <a:solidFill>
                  <a:srgbClr val="373D3F"/>
                </a:solidFill>
                <a:latin typeface="+mn-lt"/>
              </a:rPr>
              <a:t>W</a:t>
            </a:r>
            <a:r>
              <a:rPr lang="en-CA" sz="1400" dirty="0">
                <a:solidFill>
                  <a:srgbClr val="373D3F"/>
                </a:solidFill>
                <a:latin typeface="+mn-lt"/>
              </a:rPr>
              <a:t>, per capita output does increase.</a:t>
            </a:r>
            <a:r>
              <a:rPr lang="en-CA" sz="1400" dirty="0">
                <a:latin typeface="+mn-lt"/>
              </a:rPr>
              <a:t> </a:t>
            </a:r>
          </a:p>
          <a:p>
            <a:endParaRPr lang="en-CA" sz="1400" dirty="0">
              <a:latin typeface="+mn-lt"/>
            </a:endParaRPr>
          </a:p>
          <a:p>
            <a:r>
              <a:rPr lang="en-CA" sz="1400" dirty="0">
                <a:latin typeface="+mn-lt"/>
              </a:rPr>
              <a:t>Both </a:t>
            </a:r>
            <a:r>
              <a:rPr lang="en-CA" sz="1400" b="1" dirty="0">
                <a:latin typeface="+mn-lt"/>
              </a:rPr>
              <a:t>human and physical capital deepening and increasing technology </a:t>
            </a:r>
            <a:r>
              <a:rPr lang="en-CA" sz="1400" dirty="0">
                <a:latin typeface="+mn-lt"/>
              </a:rPr>
              <a:t>at the same time result in the economy moving from point </a:t>
            </a:r>
            <a:r>
              <a:rPr lang="en-CA" sz="1400" b="1" dirty="0">
                <a:latin typeface="+mn-lt"/>
              </a:rPr>
              <a:t>R </a:t>
            </a:r>
            <a:r>
              <a:rPr lang="en-CA" sz="1400" dirty="0">
                <a:latin typeface="+mn-lt"/>
              </a:rPr>
              <a:t>on the Technology 1 aggregate production line to a point like </a:t>
            </a:r>
            <a:r>
              <a:rPr lang="en-CA" sz="1400" b="1" dirty="0">
                <a:latin typeface="+mn-lt"/>
              </a:rPr>
              <a:t>S</a:t>
            </a:r>
            <a:r>
              <a:rPr lang="en-CA" sz="1400" dirty="0">
                <a:latin typeface="+mn-lt"/>
              </a:rPr>
              <a:t> on Technology 2 and a point like </a:t>
            </a:r>
            <a:r>
              <a:rPr lang="en-CA" sz="1400" b="1" dirty="0">
                <a:latin typeface="+mn-lt"/>
              </a:rPr>
              <a:t>T</a:t>
            </a:r>
            <a:r>
              <a:rPr lang="en-CA" sz="1400" dirty="0">
                <a:latin typeface="+mn-lt"/>
              </a:rPr>
              <a:t> on the still higher aggregate production line (Technology 3).</a:t>
            </a:r>
          </a:p>
        </p:txBody>
      </p:sp>
      <p:pic>
        <p:nvPicPr>
          <p:cNvPr id="4" name="Picture 3" descr="Output per capita &#10;&#10;Capital (physical and human)">
            <a:extLst>
              <a:ext uri="{FF2B5EF4-FFF2-40B4-BE49-F238E27FC236}">
                <a16:creationId xmlns:a16="http://schemas.microsoft.com/office/drawing/2014/main" id="{0E11069A-DB2E-F7AC-B9A3-F477E3618FA7}"/>
              </a:ext>
            </a:extLst>
          </p:cNvPr>
          <p:cNvPicPr>
            <a:picLocks noChangeAspect="1"/>
          </p:cNvPicPr>
          <p:nvPr/>
        </p:nvPicPr>
        <p:blipFill rotWithShape="1">
          <a:blip r:embed="rId2"/>
          <a:srcRect l="3628" t="-265" r="3181" b="6438"/>
          <a:stretch/>
        </p:blipFill>
        <p:spPr>
          <a:xfrm>
            <a:off x="2057400" y="721018"/>
            <a:ext cx="4130040" cy="2735677"/>
          </a:xfrm>
          <a:prstGeom prst="rect">
            <a:avLst/>
          </a:prstGeom>
        </p:spPr>
      </p:pic>
    </p:spTree>
    <p:extLst>
      <p:ext uri="{BB962C8B-B14F-4D97-AF65-F5344CB8AC3E}">
        <p14:creationId xmlns:p14="http://schemas.microsoft.com/office/powerpoint/2010/main" val="280681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B6B8-150E-3BC8-3DF1-BEDE4E47BEA0}"/>
              </a:ext>
            </a:extLst>
          </p:cNvPr>
          <p:cNvSpPr>
            <a:spLocks noGrp="1"/>
          </p:cNvSpPr>
          <p:nvPr>
            <p:ph type="title"/>
          </p:nvPr>
        </p:nvSpPr>
        <p:spPr/>
        <p:txBody>
          <a:bodyPr>
            <a:noAutofit/>
          </a:bodyPr>
          <a:lstStyle/>
          <a:p>
            <a:r>
              <a:rPr lang="en-US" b="1" dirty="0">
                <a:latin typeface="+mj-lt"/>
              </a:rPr>
              <a:t>6.8 Economic Convergence and Catch up I</a:t>
            </a:r>
            <a:br>
              <a:rPr lang="en-US" b="1" dirty="0">
                <a:latin typeface="+mj-lt"/>
              </a:rPr>
            </a:br>
            <a:br>
              <a:rPr lang="en-US" b="1" dirty="0">
                <a:latin typeface="+mj-lt"/>
              </a:rPr>
            </a:br>
            <a:endParaRPr lang="en-US" b="1" dirty="0">
              <a:latin typeface="+mj-lt"/>
            </a:endParaRPr>
          </a:p>
        </p:txBody>
      </p:sp>
      <p:sp>
        <p:nvSpPr>
          <p:cNvPr id="3" name="Text Placeholder 2">
            <a:extLst>
              <a:ext uri="{FF2B5EF4-FFF2-40B4-BE49-F238E27FC236}">
                <a16:creationId xmlns:a16="http://schemas.microsoft.com/office/drawing/2014/main" id="{1317C26A-022A-5879-A1F0-96F3ADCD33C3}"/>
              </a:ext>
            </a:extLst>
          </p:cNvPr>
          <p:cNvSpPr>
            <a:spLocks noGrp="1"/>
          </p:cNvSpPr>
          <p:nvPr>
            <p:ph type="body" idx="1"/>
          </p:nvPr>
        </p:nvSpPr>
        <p:spPr>
          <a:xfrm>
            <a:off x="311700" y="1221986"/>
            <a:ext cx="8520600" cy="3339000"/>
          </a:xfrm>
        </p:spPr>
        <p:txBody>
          <a:bodyPr>
            <a:noAutofit/>
          </a:bodyPr>
          <a:lstStyle/>
          <a:p>
            <a:pPr marL="114300" indent="0">
              <a:buNone/>
            </a:pPr>
            <a:r>
              <a:rPr lang="en-CA" dirty="0">
                <a:latin typeface="+mn-lt"/>
              </a:rPr>
              <a:t>This recipe for economic growth—investing in labour productivity, with investments in human capital and technology, as well as increasing physical capital—also applies to other economies.</a:t>
            </a:r>
            <a:endParaRPr lang="en-CA" dirty="0">
              <a:latin typeface="+mn-lt"/>
              <a:cs typeface="Arial" panose="020B0604020202020204" pitchFamily="34" charset="0"/>
            </a:endParaRP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Therefore, some low-income and middle-income economies around the world have shown a pattern of convergence, in which their economies grow faster than those of high-income countries. GDP increased by an average rate of 2.7% per year in the 1990s and 2.3% per year from 2000 to 2008 in the high-income countries of the world, which include the United States, Canada, the European Union countries, Japan, Australia, and New Zealand.</a:t>
            </a:r>
          </a:p>
          <a:p>
            <a:pPr marL="114300" indent="0">
              <a:buNone/>
            </a:pP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6136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26" y="301845"/>
            <a:ext cx="8520600" cy="607800"/>
          </a:xfrm>
        </p:spPr>
        <p:txBody>
          <a:bodyPr>
            <a:normAutofit fontScale="90000"/>
          </a:bodyPr>
          <a:lstStyle/>
          <a:p>
            <a:r>
              <a:rPr lang="en-US" b="1" dirty="0"/>
              <a:t>6.8 Economic Convergence and Catch up II</a:t>
            </a:r>
            <a:br>
              <a:rPr lang="en-US" b="1" dirty="0"/>
            </a:br>
            <a:br>
              <a:rPr lang="en-US" b="1" dirty="0"/>
            </a:br>
            <a:endParaRPr lang="en-CA" dirty="0"/>
          </a:p>
        </p:txBody>
      </p:sp>
      <p:pic>
        <p:nvPicPr>
          <p:cNvPr id="1028" name="Picture 4" descr="Shows a diagram comparing the Catch-Up Effect in emerging economies versus advanced countries, as described in surrounding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980" y="1145457"/>
            <a:ext cx="3226723" cy="32267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11097" y="1263606"/>
            <a:ext cx="2949677" cy="2677656"/>
          </a:xfrm>
          <a:prstGeom prst="rect">
            <a:avLst/>
          </a:prstGeom>
        </p:spPr>
        <p:txBody>
          <a:bodyPr wrap="square">
            <a:spAutoFit/>
          </a:bodyPr>
          <a:lstStyle/>
          <a:p>
            <a:r>
              <a:rPr lang="en-CA" dirty="0">
                <a:solidFill>
                  <a:srgbClr val="373D3F"/>
                </a:solidFill>
                <a:latin typeface="Montserrat" panose="020B0604020202020204" charset="0"/>
              </a:rPr>
              <a:t>Catch-up implies circumstances under which relatively low-income countries grow at a faster rate than high income or advanced economies. </a:t>
            </a:r>
          </a:p>
          <a:p>
            <a:endParaRPr lang="en-CA" dirty="0">
              <a:solidFill>
                <a:srgbClr val="373D3F"/>
              </a:solidFill>
              <a:latin typeface="Montserrat" panose="020B0604020202020204" charset="0"/>
            </a:endParaRPr>
          </a:p>
          <a:p>
            <a:r>
              <a:rPr lang="en-CA" dirty="0">
                <a:solidFill>
                  <a:srgbClr val="373D3F"/>
                </a:solidFill>
                <a:latin typeface="Montserrat" panose="020B0604020202020204" charset="0"/>
              </a:rPr>
              <a:t>Due to this faster growth rate eventually, the low-income countries can “catch up” to the high-income countries in terms of their per capita GDP.</a:t>
            </a:r>
            <a:endParaRPr lang="en-CA" dirty="0"/>
          </a:p>
        </p:txBody>
      </p:sp>
    </p:spTree>
    <p:extLst>
      <p:ext uri="{BB962C8B-B14F-4D97-AF65-F5344CB8AC3E}">
        <p14:creationId xmlns:p14="http://schemas.microsoft.com/office/powerpoint/2010/main" val="160741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Learning Outcomes</a:t>
            </a:r>
            <a:endParaRPr lang="en-CA"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noAutofit/>
          </a:bodyPr>
          <a:lstStyle/>
          <a:p>
            <a:pPr marL="114300" indent="0">
              <a:lnSpc>
                <a:spcPct val="114999"/>
              </a:lnSpc>
              <a:buNone/>
            </a:pPr>
            <a:r>
              <a:rPr lang="en-US" sz="2000" dirty="0">
                <a:solidFill>
                  <a:srgbClr val="080808"/>
                </a:solidFill>
                <a:latin typeface="Arial"/>
              </a:rPr>
              <a:t>At the end of this chapter, you will be able to:</a:t>
            </a:r>
          </a:p>
          <a:p>
            <a:pPr marL="114300" indent="0">
              <a:lnSpc>
                <a:spcPct val="114999"/>
              </a:lnSpc>
              <a:buNone/>
            </a:pPr>
            <a:endParaRPr lang="en-US" sz="2000" dirty="0">
              <a:latin typeface="Arial"/>
            </a:endParaRPr>
          </a:p>
          <a:p>
            <a:pPr algn="l">
              <a:buFont typeface="Arial" panose="020B0604020202020204" pitchFamily="34" charset="0"/>
              <a:buChar char="•"/>
            </a:pPr>
            <a:r>
              <a:rPr lang="en-CA" sz="2000" b="0" i="0" u="none" strike="noStrike" dirty="0">
                <a:solidFill>
                  <a:srgbClr val="000000"/>
                </a:solidFill>
                <a:effectLst/>
                <a:latin typeface="Arial" panose="020B0604020202020204" pitchFamily="34" charset="0"/>
                <a:cs typeface="Arial" panose="020B0604020202020204" pitchFamily="34" charset="0"/>
              </a:rPr>
              <a:t>Measure Economic Growth</a:t>
            </a:r>
          </a:p>
          <a:p>
            <a:pPr algn="l">
              <a:buFont typeface="Arial" panose="020B0604020202020204" pitchFamily="34" charset="0"/>
              <a:buChar char="•"/>
            </a:pPr>
            <a:r>
              <a:rPr lang="en-CA" sz="2000" b="0" i="0" u="none" strike="noStrike" dirty="0">
                <a:solidFill>
                  <a:srgbClr val="000000"/>
                </a:solidFill>
                <a:effectLst/>
                <a:latin typeface="Arial" panose="020B0604020202020204" pitchFamily="34" charset="0"/>
                <a:cs typeface="Arial" panose="020B0604020202020204" pitchFamily="34" charset="0"/>
              </a:rPr>
              <a:t>Explain Long Run Economic Growth &amp; Growth Policies</a:t>
            </a:r>
          </a:p>
          <a:p>
            <a:pPr algn="l">
              <a:buFont typeface="Arial" panose="020B0604020202020204" pitchFamily="34" charset="0"/>
              <a:buChar char="•"/>
            </a:pPr>
            <a:r>
              <a:rPr lang="en-CA" sz="2000" b="0" i="0" u="none" strike="noStrike" dirty="0">
                <a:solidFill>
                  <a:srgbClr val="000000"/>
                </a:solidFill>
                <a:effectLst/>
                <a:latin typeface="Arial" panose="020B0604020202020204" pitchFamily="34" charset="0"/>
                <a:cs typeface="Arial" panose="020B0604020202020204" pitchFamily="34" charset="0"/>
              </a:rPr>
              <a:t>Analyze The Business Cycle</a:t>
            </a:r>
          </a:p>
          <a:p>
            <a:pPr marL="114300" indent="0">
              <a:lnSpc>
                <a:spcPct val="114999"/>
              </a:lnSpc>
              <a:buNone/>
            </a:pPr>
            <a:endParaRPr lang="en-US" sz="2000"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4391-9C25-BB45-E5FB-26FD70691F04}"/>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6.9 Key Terms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7DF5142-B2A2-AC95-BAB7-136C07B69263}"/>
              </a:ext>
            </a:extLst>
          </p:cNvPr>
          <p:cNvSpPr>
            <a:spLocks noGrp="1"/>
          </p:cNvSpPr>
          <p:nvPr>
            <p:ph type="body" idx="1"/>
          </p:nvPr>
        </p:nvSpPr>
        <p:spPr>
          <a:xfrm>
            <a:off x="311700" y="1242492"/>
            <a:ext cx="8520600" cy="3339000"/>
          </a:xfrm>
        </p:spPr>
        <p:txBody>
          <a:bodyPr>
            <a:noAutofit/>
          </a:bodyPr>
          <a:lstStyle/>
          <a:p>
            <a:r>
              <a:rPr lang="en-CA" sz="2000" i="0" u="none" strike="noStrike" dirty="0">
                <a:solidFill>
                  <a:srgbClr val="000000"/>
                </a:solidFill>
                <a:effectLst/>
                <a:latin typeface="Arial" panose="020B0604020202020204" pitchFamily="34" charset="0"/>
                <a:cs typeface="Arial" panose="020B0604020202020204" pitchFamily="34" charset="0"/>
              </a:rPr>
              <a:t>Aggregate production function</a:t>
            </a:r>
          </a:p>
          <a:p>
            <a:r>
              <a:rPr lang="en-CA" sz="2000" i="0" u="none" strike="noStrike" dirty="0">
                <a:solidFill>
                  <a:srgbClr val="000000"/>
                </a:solidFill>
                <a:effectLst/>
                <a:latin typeface="Arial" panose="020B0604020202020204" pitchFamily="34" charset="0"/>
                <a:cs typeface="Arial" panose="020B0604020202020204" pitchFamily="34" charset="0"/>
              </a:rPr>
              <a:t>Human capital</a:t>
            </a:r>
          </a:p>
          <a:p>
            <a:r>
              <a:rPr lang="en-CA" sz="2000" dirty="0">
                <a:solidFill>
                  <a:srgbClr val="000000"/>
                </a:solidFill>
                <a:latin typeface="Arial" panose="020B0604020202020204" pitchFamily="34" charset="0"/>
                <a:cs typeface="Arial" panose="020B0604020202020204" pitchFamily="34" charset="0"/>
              </a:rPr>
              <a:t>Labour Productivity</a:t>
            </a:r>
          </a:p>
          <a:p>
            <a:r>
              <a:rPr lang="en-CA" sz="2000" i="0" u="none" strike="noStrike" dirty="0">
                <a:solidFill>
                  <a:srgbClr val="000000"/>
                </a:solidFill>
                <a:effectLst/>
                <a:latin typeface="Arial" panose="020B0604020202020204" pitchFamily="34" charset="0"/>
                <a:cs typeface="Arial" panose="020B0604020202020204" pitchFamily="34" charset="0"/>
              </a:rPr>
              <a:t>Long run economic growth</a:t>
            </a:r>
          </a:p>
          <a:p>
            <a:r>
              <a:rPr lang="en-CA" sz="2000" i="0" u="none" strike="noStrike" dirty="0">
                <a:solidFill>
                  <a:srgbClr val="000000"/>
                </a:solidFill>
                <a:effectLst/>
                <a:latin typeface="Arial" panose="020B0604020202020204" pitchFamily="34" charset="0"/>
                <a:cs typeface="Arial" panose="020B0604020202020204" pitchFamily="34" charset="0"/>
              </a:rPr>
              <a:t>Output per capita</a:t>
            </a:r>
          </a:p>
          <a:p>
            <a:r>
              <a:rPr lang="en-CA" sz="2000" i="0" u="none" strike="noStrike" dirty="0">
                <a:solidFill>
                  <a:srgbClr val="000000"/>
                </a:solidFill>
                <a:effectLst/>
                <a:latin typeface="Arial" panose="020B0604020202020204" pitchFamily="34" charset="0"/>
                <a:cs typeface="Arial" panose="020B0604020202020204" pitchFamily="34" charset="0"/>
              </a:rPr>
              <a:t>Rule of 70</a:t>
            </a:r>
          </a:p>
          <a:p>
            <a:r>
              <a:rPr lang="en-CA" sz="2000" i="0" u="none" strike="noStrike" dirty="0">
                <a:solidFill>
                  <a:srgbClr val="000000"/>
                </a:solidFill>
                <a:effectLst/>
                <a:latin typeface="Arial" panose="020B0604020202020204" pitchFamily="34" charset="0"/>
                <a:cs typeface="Arial" panose="020B0604020202020204" pitchFamily="34" charset="0"/>
              </a:rPr>
              <a:t>Technological change</a:t>
            </a:r>
          </a:p>
          <a:p>
            <a:endParaRPr lang="en-CA" sz="200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98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36496-D664-6D49-4537-BD6AB3FA7093}"/>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6.1 Global Economic Growth</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5" name="Picture 4" descr="Map of Annual growth of GDP per capita 2020">
            <a:extLst>
              <a:ext uri="{FF2B5EF4-FFF2-40B4-BE49-F238E27FC236}">
                <a16:creationId xmlns:a16="http://schemas.microsoft.com/office/drawing/2014/main" id="{C4313DFC-CFA3-4BD5-AD80-501264AE5BD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33106" y="1027469"/>
            <a:ext cx="6220953" cy="3743812"/>
          </a:xfrm>
          <a:prstGeom prst="rect">
            <a:avLst/>
          </a:prstGeom>
        </p:spPr>
      </p:pic>
    </p:spTree>
    <p:extLst>
      <p:ext uri="{BB962C8B-B14F-4D97-AF65-F5344CB8AC3E}">
        <p14:creationId xmlns:p14="http://schemas.microsoft.com/office/powerpoint/2010/main" val="186324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2692-4A4B-9A30-2EFC-C757963C538D}"/>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6.2 Measuring Economic Growth</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DB02A13-EB29-3003-9509-826B7CAB3623}"/>
              </a:ext>
            </a:extLst>
          </p:cNvPr>
          <p:cNvSpPr>
            <a:spLocks noGrp="1"/>
          </p:cNvSpPr>
          <p:nvPr>
            <p:ph type="body" idx="1"/>
          </p:nvPr>
        </p:nvSpPr>
        <p:spPr/>
        <p:txBody>
          <a:bodyPr/>
          <a:lstStyle/>
          <a:p>
            <a:pPr marL="114300" indent="0">
              <a:buNone/>
            </a:pPr>
            <a:r>
              <a:rPr lang="en-US" sz="2000" dirty="0">
                <a:latin typeface="Arial" panose="020B0604020202020204" pitchFamily="34" charset="0"/>
                <a:cs typeface="Arial" panose="020B0604020202020204" pitchFamily="34" charset="0"/>
              </a:rPr>
              <a:t>Economic Growth is measured as a percentage change in real GDP between different time periods. If Canada’s real GDP for 2019 is $1.3 trillion and in 2020, real GDP changed to $1.22 trillion, then economic growth rate between this one-year period would be:</a:t>
            </a:r>
          </a:p>
          <a:p>
            <a:endParaRPr lang="en-US" dirty="0"/>
          </a:p>
          <a:p>
            <a:pPr marL="114300" indent="0">
              <a:buNone/>
            </a:pPr>
            <a:r>
              <a:rPr lang="en-US" dirty="0"/>
              <a:t>The example shows negative growth rate or a decline in economic growth.</a:t>
            </a:r>
          </a:p>
        </p:txBody>
      </p:sp>
      <p:pic>
        <p:nvPicPr>
          <p:cNvPr id="5" name="Picture 4" descr="1.22 minus 1.3 then divided by 1.3 equals negative 6 percent">
            <a:extLst>
              <a:ext uri="{FF2B5EF4-FFF2-40B4-BE49-F238E27FC236}">
                <a16:creationId xmlns:a16="http://schemas.microsoft.com/office/drawing/2014/main" id="{8E992F60-CE48-4DA6-66D4-C3C104928E7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797465" y="3552875"/>
            <a:ext cx="3136900" cy="1016000"/>
          </a:xfrm>
          <a:prstGeom prst="rect">
            <a:avLst/>
          </a:prstGeom>
        </p:spPr>
      </p:pic>
    </p:spTree>
    <p:extLst>
      <p:ext uri="{BB962C8B-B14F-4D97-AF65-F5344CB8AC3E}">
        <p14:creationId xmlns:p14="http://schemas.microsoft.com/office/powerpoint/2010/main" val="54034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12CDA-5D05-010D-2F0B-CBC8B3C02FD9}"/>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6.3 The Significance of Economic Growth</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21CD04A-B671-A33B-A78B-2C4950E73F1F}"/>
              </a:ext>
            </a:extLst>
          </p:cNvPr>
          <p:cNvSpPr>
            <a:spLocks noGrp="1"/>
          </p:cNvSpPr>
          <p:nvPr>
            <p:ph type="body" idx="1"/>
          </p:nvPr>
        </p:nvSpPr>
        <p:spPr/>
        <p:txBody>
          <a:bodyPr>
            <a:noAutofit/>
          </a:bodyPr>
          <a:lstStyle/>
          <a:p>
            <a:pPr marL="114300" indent="0">
              <a:buNone/>
            </a:pPr>
            <a:r>
              <a:rPr lang="en-US" sz="1700" b="1" dirty="0">
                <a:latin typeface="Arial" panose="020B0604020202020204" pitchFamily="34" charset="0"/>
                <a:cs typeface="Arial" panose="020B0604020202020204" pitchFamily="34" charset="0"/>
              </a:rPr>
              <a:t>There are three key points about economic growth to keep in mind:</a:t>
            </a:r>
          </a:p>
          <a:p>
            <a:pPr marL="114300" indent="0">
              <a:buNone/>
            </a:pPr>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Growth is a process. It is not a single event; rather, it is an unfolding series of events.</a:t>
            </a:r>
          </a:p>
          <a:p>
            <a:pPr>
              <a:buFont typeface="+mj-lt"/>
              <a:buAutoNum type="arabicPeriod"/>
            </a:pPr>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We define growth in terms of the economy’s ability to produce goods and services, as indicated by its level of potential output.</a:t>
            </a:r>
          </a:p>
          <a:p>
            <a:pPr>
              <a:buFont typeface="+mj-lt"/>
              <a:buAutoNum type="arabicPeriod"/>
            </a:pPr>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Growth suggests that the economy’s ability to produce goods and services is rising. A discussion of economic growth is thus a discussion of the series of events that increase the economy’s ability to produce goods and services.</a:t>
            </a:r>
          </a:p>
          <a:p>
            <a:pPr marL="114300" indent="0">
              <a:buNone/>
            </a:pPr>
            <a:br>
              <a:rPr lang="en-US"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44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DC85-19F9-E30E-BE2F-6C9179CF2326}"/>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6.4 Growth in Output or real GDP per Capita 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A341E7E-253F-AF7D-43F3-B8B353C75A15}"/>
              </a:ext>
            </a:extLst>
          </p:cNvPr>
          <p:cNvSpPr>
            <a:spLocks noGrp="1"/>
          </p:cNvSpPr>
          <p:nvPr>
            <p:ph type="body" idx="1"/>
          </p:nvPr>
        </p:nvSpPr>
        <p:spPr/>
        <p:txBody>
          <a:bodyPr>
            <a:normAutofit/>
          </a:bodyPr>
          <a:lstStyle/>
          <a:p>
            <a:pPr marL="114300" indent="0">
              <a:buNone/>
            </a:pPr>
            <a:r>
              <a:rPr lang="en-US" sz="2000" dirty="0">
                <a:latin typeface="Arial" panose="020B0604020202020204" pitchFamily="34" charset="0"/>
                <a:cs typeface="Arial" panose="020B0604020202020204" pitchFamily="34" charset="0"/>
              </a:rPr>
              <a:t>An economy’s output per capita equals real GDP per person. Real GDP per capita is an important indicator of economic performance, more than just the real GDP because it measures the average income.</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If we denote N as population, then</a:t>
            </a:r>
          </a:p>
          <a:p>
            <a:pPr marL="114300" indent="0" algn="ctr">
              <a:buNone/>
            </a:pPr>
            <a:endParaRPr lang="en-US" sz="2000" dirty="0">
              <a:latin typeface="Arial" panose="020B0604020202020204" pitchFamily="34" charset="0"/>
              <a:cs typeface="Arial" panose="020B0604020202020204" pitchFamily="34" charset="0"/>
            </a:endParaRPr>
          </a:p>
          <a:p>
            <a:pPr marL="114300" indent="0" algn="ctr">
              <a:buNone/>
            </a:pPr>
            <a:r>
              <a:rPr lang="en-US" sz="2000" b="1" dirty="0">
                <a:latin typeface="Arial" panose="020B0604020202020204" pitchFamily="34" charset="0"/>
                <a:cs typeface="Arial" panose="020B0604020202020204" pitchFamily="34" charset="0"/>
              </a:rPr>
              <a:t>Real GDP per capita = </a:t>
            </a:r>
            <a:r>
              <a:rPr lang="en-US" sz="2000" b="1" u="sng" dirty="0">
                <a:latin typeface="Arial" panose="020B0604020202020204" pitchFamily="34" charset="0"/>
                <a:cs typeface="Arial" panose="020B0604020202020204" pitchFamily="34" charset="0"/>
              </a:rPr>
              <a:t>Real GDP</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N</a:t>
            </a:r>
          </a:p>
        </p:txBody>
      </p:sp>
    </p:spTree>
    <p:extLst>
      <p:ext uri="{BB962C8B-B14F-4D97-AF65-F5344CB8AC3E}">
        <p14:creationId xmlns:p14="http://schemas.microsoft.com/office/powerpoint/2010/main" val="249932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716F-C19B-8271-41F8-9AD1037CA462}"/>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6.4 Growth in Output or real GDP per Capita II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BEA77297-6306-7F3A-7C2C-C8CEAFADF2BE}"/>
              </a:ext>
            </a:extLst>
          </p:cNvPr>
          <p:cNvSpPr>
            <a:spLocks noGrp="1"/>
          </p:cNvSpPr>
          <p:nvPr>
            <p:ph type="body" idx="1"/>
          </p:nvPr>
        </p:nvSpPr>
        <p:spPr>
          <a:xfrm>
            <a:off x="311700" y="1106308"/>
            <a:ext cx="8520600" cy="2395827"/>
          </a:xfrm>
        </p:spPr>
        <p:txBody>
          <a:bodyPr>
            <a:noAutofit/>
          </a:bodyPr>
          <a:lstStyle/>
          <a:p>
            <a:pPr marL="114300" indent="0">
              <a:buNone/>
            </a:pPr>
            <a:r>
              <a:rPr lang="en-US" sz="2000" dirty="0">
                <a:latin typeface="Arial" panose="020B0604020202020204" pitchFamily="34" charset="0"/>
                <a:cs typeface="Arial" panose="020B0604020202020204" pitchFamily="34" charset="0"/>
              </a:rPr>
              <a:t>We use output per capita as a gauge of an economy’s material standard of living. If the economy’s population is growing, then output must rise as rapidly as the population if real GDP per capita is to remain unchanged.</a:t>
            </a:r>
          </a:p>
          <a:p>
            <a:pPr marL="114300" indent="0">
              <a:buNone/>
            </a:pPr>
            <a:endParaRPr lang="en-US" sz="2000" dirty="0">
              <a:latin typeface="Arial" panose="020B0604020202020204" pitchFamily="34" charset="0"/>
              <a:cs typeface="Arial" panose="020B0604020202020204" pitchFamily="34" charset="0"/>
            </a:endParaRPr>
          </a:p>
          <a:p>
            <a:pPr marL="114300" indent="0" algn="l">
              <a:buNone/>
            </a:pPr>
            <a:r>
              <a:rPr lang="en-CA" sz="2000" b="0" i="0" u="none" strike="noStrike" dirty="0">
                <a:solidFill>
                  <a:srgbClr val="373D3F"/>
                </a:solidFill>
                <a:effectLst/>
                <a:latin typeface="Arial" panose="020B0604020202020204" pitchFamily="34" charset="0"/>
                <a:cs typeface="Arial" panose="020B0604020202020204" pitchFamily="34" charset="0"/>
              </a:rPr>
              <a:t>If, for example, population increases by 2%, then real GDP would have to rise by 2% to maintain the current level of output per capita. If real GDP rises by less than 2%, output per capita will fall. If real GDP rises by more than 2%, output per capita will rise. More generally, we can write,</a:t>
            </a:r>
          </a:p>
          <a:p>
            <a:pPr marL="114300" indent="0" algn="l">
              <a:buNone/>
            </a:pPr>
            <a:endParaRPr lang="en-CA" sz="2000" b="0" i="0" u="none" strike="noStrike" dirty="0">
              <a:solidFill>
                <a:srgbClr val="000000"/>
              </a:solidFill>
              <a:effectLst/>
              <a:latin typeface="Arial" panose="020B0604020202020204" pitchFamily="34" charset="0"/>
              <a:cs typeface="Arial" panose="020B0604020202020204" pitchFamily="34" charset="0"/>
            </a:endParaRPr>
          </a:p>
          <a:p>
            <a:pPr marL="114300" indent="0">
              <a:buNone/>
            </a:pPr>
            <a:br>
              <a:rPr lang="en-CA"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5" name="Picture 4" descr="percent rate of growth of real GDP per capita is approximately equal to percent rate of growth of real GDP minus percent rate of growth of population">
            <a:extLst>
              <a:ext uri="{FF2B5EF4-FFF2-40B4-BE49-F238E27FC236}">
                <a16:creationId xmlns:a16="http://schemas.microsoft.com/office/drawing/2014/main" id="{402F3323-3F1E-105B-561D-32098FCCA0F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92402" y="4323230"/>
            <a:ext cx="8330602" cy="315478"/>
          </a:xfrm>
          <a:prstGeom prst="rect">
            <a:avLst/>
          </a:prstGeom>
        </p:spPr>
      </p:pic>
    </p:spTree>
    <p:extLst>
      <p:ext uri="{BB962C8B-B14F-4D97-AF65-F5344CB8AC3E}">
        <p14:creationId xmlns:p14="http://schemas.microsoft.com/office/powerpoint/2010/main" val="403417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D455-199A-FB05-5F38-52909CFDC967}"/>
              </a:ext>
            </a:extLst>
          </p:cNvPr>
          <p:cNvSpPr>
            <a:spLocks noGrp="1"/>
          </p:cNvSpPr>
          <p:nvPr>
            <p:ph type="title"/>
          </p:nvPr>
        </p:nvSpPr>
        <p:spPr>
          <a:xfrm>
            <a:off x="210934" y="270725"/>
            <a:ext cx="8722131" cy="607800"/>
          </a:xfrm>
        </p:spPr>
        <p:txBody>
          <a:bodyPr>
            <a:noAutofit/>
          </a:bodyPr>
          <a:lstStyle/>
          <a:p>
            <a:r>
              <a:rPr lang="en-US" b="1" dirty="0">
                <a:latin typeface="Arial" panose="020B0604020202020204" pitchFamily="34" charset="0"/>
                <a:cs typeface="Arial" panose="020B0604020202020204" pitchFamily="34" charset="0"/>
              </a:rPr>
              <a:t>6.5 Rule of 70 and Difference in Growth Rates 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773DA6E-7D5D-1C45-6C94-929F0E0B2F78}"/>
              </a:ext>
            </a:extLst>
          </p:cNvPr>
          <p:cNvSpPr>
            <a:spLocks noGrp="1"/>
          </p:cNvSpPr>
          <p:nvPr>
            <p:ph type="body" idx="1"/>
          </p:nvPr>
        </p:nvSpPr>
        <p:spPr/>
        <p:txBody>
          <a:bodyPr>
            <a:normAutofit/>
          </a:bodyPr>
          <a:lstStyle/>
          <a:p>
            <a:pPr marL="114300" indent="0">
              <a:buNone/>
            </a:pPr>
            <a:r>
              <a:rPr lang="en-US" sz="2000" dirty="0">
                <a:latin typeface="Arial" panose="020B0604020202020204" pitchFamily="34" charset="0"/>
                <a:cs typeface="Arial" panose="020B0604020202020204" pitchFamily="34" charset="0"/>
              </a:rPr>
              <a:t>Suppose two economies with equal populations start out at the same level of real GDP but grow at different rates. </a:t>
            </a:r>
            <a:r>
              <a:rPr lang="en-US" sz="2000" b="1" dirty="0">
                <a:latin typeface="Arial" panose="020B0604020202020204" pitchFamily="34" charset="0"/>
                <a:cs typeface="Arial" panose="020B0604020202020204" pitchFamily="34" charset="0"/>
              </a:rPr>
              <a:t>Economy A</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grows at a rate of 3.5%, </a:t>
            </a:r>
            <a:r>
              <a:rPr lang="en-US" sz="2000" dirty="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rPr>
              <a:t>Economy B grows at a rate of 2.4%. </a:t>
            </a:r>
          </a:p>
          <a:p>
            <a:pPr marL="114300" indent="0">
              <a:buNone/>
            </a:pPr>
            <a:endParaRPr lang="en-US" sz="2000" b="1"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In how many years will each of the two economies double in size? That is, if the GDP of economy A is $1.3 trillion in 2019, in how many years will the real GDP grow to $2.6, at its current growth rate of 3.5%? Similarly, if the GDP of economy B is $1.3 trillion in 2019, in how many years will the real GDP grow to $2.6, at its current growth rate of 2.4%?</a:t>
            </a:r>
          </a:p>
        </p:txBody>
      </p:sp>
    </p:spTree>
    <p:extLst>
      <p:ext uri="{BB962C8B-B14F-4D97-AF65-F5344CB8AC3E}">
        <p14:creationId xmlns:p14="http://schemas.microsoft.com/office/powerpoint/2010/main" val="341929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D601A2-8D95-2D65-4037-885B6ABBC1CF}"/>
              </a:ext>
            </a:extLst>
          </p:cNvPr>
          <p:cNvSpPr>
            <a:spLocks noGrp="1"/>
          </p:cNvSpPr>
          <p:nvPr>
            <p:ph type="title"/>
          </p:nvPr>
        </p:nvSpPr>
        <p:spPr>
          <a:xfrm>
            <a:off x="311700" y="409576"/>
            <a:ext cx="8520600" cy="565336"/>
          </a:xfrm>
        </p:spPr>
        <p:txBody>
          <a:bodyPr>
            <a:noAutofit/>
          </a:bodyPr>
          <a:lstStyle/>
          <a:p>
            <a:r>
              <a:rPr lang="en-US" sz="2800" b="1" dirty="0">
                <a:latin typeface="Arial" panose="020B0604020202020204" pitchFamily="34" charset="0"/>
                <a:cs typeface="Arial" panose="020B0604020202020204" pitchFamily="34" charset="0"/>
              </a:rPr>
              <a:t>6.5 Rule of 70 and Difference in Growth Rates I I</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EF263FD-CEDD-FF96-C088-8185C2096097}"/>
              </a:ext>
            </a:extLst>
          </p:cNvPr>
          <p:cNvSpPr>
            <a:spLocks noGrp="1"/>
          </p:cNvSpPr>
          <p:nvPr>
            <p:ph type="body" idx="1"/>
          </p:nvPr>
        </p:nvSpPr>
        <p:spPr/>
        <p:txBody>
          <a:bodyPr/>
          <a:lstStyle/>
          <a:p>
            <a:pPr marL="114300" indent="0">
              <a:buNone/>
            </a:pPr>
            <a:r>
              <a:rPr lang="en-CA" dirty="0"/>
              <a:t>Rule of 70 provides answers to the above two questions:</a:t>
            </a:r>
          </a:p>
          <a:p>
            <a:r>
              <a:rPr lang="en-US" dirty="0">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f the GDP of economy A is $1.3 trillion in 2019, in how many years will the real GDP grow to $2.6, at its current growth rate of 3.5%?</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	70/3.5 = 20 years approximately </a:t>
            </a:r>
          </a:p>
          <a:p>
            <a:pPr marL="114300" indent="0">
              <a:buNone/>
            </a:pPr>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If the GDP of economy B is $1.3 trillion in 2019, in how many years will the real GDP grow to $2.6, at its current growth rate of 2.4%?</a:t>
            </a:r>
            <a:endParaRPr lang="en-US" dirty="0">
              <a:latin typeface="Arial" panose="020B0604020202020204" pitchFamily="34" charset="0"/>
              <a:cs typeface="Arial" panose="020B0604020202020204" pitchFamily="34" charset="0"/>
            </a:endParaRP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	70/2.4 = 29 years approximately</a:t>
            </a:r>
            <a:endParaRPr lang="en-CA" dirty="0"/>
          </a:p>
        </p:txBody>
      </p:sp>
    </p:spTree>
    <p:extLst>
      <p:ext uri="{BB962C8B-B14F-4D97-AF65-F5344CB8AC3E}">
        <p14:creationId xmlns:p14="http://schemas.microsoft.com/office/powerpoint/2010/main" val="2992504370"/>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CA4F3A-46BF-446C-B84E-2841FDC0986F}">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15BBAD-F7F2-401E-AF05-5688830EE446}">
  <ds:schemaRefs>
    <ds:schemaRef ds:uri="94abd359-9534-4d37-9b01-9864deda33e0"/>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schemas.microsoft.com/office/infopath/2007/PartnerControls"/>
    <ds:schemaRef ds:uri="2f475e60-e75d-4119-aa30-b65db0d9cc6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22421</TotalTime>
  <Words>2688</Words>
  <Application>Microsoft Office PowerPoint</Application>
  <PresentationFormat>On-screen Show (16:9)</PresentationFormat>
  <Paragraphs>133</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MJXc-TeX-main-R</vt:lpstr>
      <vt:lpstr>Montserrat</vt:lpstr>
      <vt:lpstr>Arial</vt:lpstr>
      <vt:lpstr>Calibri</vt:lpstr>
      <vt:lpstr>Roboto</vt:lpstr>
      <vt:lpstr>Geometric</vt:lpstr>
      <vt:lpstr>Principles of Macroeconomics</vt:lpstr>
      <vt:lpstr>Learning Outcomes</vt:lpstr>
      <vt:lpstr>6.1 Global Economic Growth   </vt:lpstr>
      <vt:lpstr>6.2 Measuring Economic Growth  </vt:lpstr>
      <vt:lpstr>6.3 The Significance of Economic Growth  </vt:lpstr>
      <vt:lpstr>6.4 Growth in Output or real GDP per Capita I  </vt:lpstr>
      <vt:lpstr>6.4 Growth in Output or real GDP per Capita II  </vt:lpstr>
      <vt:lpstr>6.5 Rule of 70 and Difference in Growth Rates I  </vt:lpstr>
      <vt:lpstr>6.5 Rule of 70 and Difference in Growth Rates I I </vt:lpstr>
      <vt:lpstr>6.5 Rule of 70 and Difference in Growth Rates II  </vt:lpstr>
      <vt:lpstr>6.6 Determinants of Economic Growth in the Long Run I  </vt:lpstr>
      <vt:lpstr>6.6 Determinants of Economic Growth in the Long Run II  </vt:lpstr>
      <vt:lpstr>6.6 Determinants of Economic Growth in the Long Run III  </vt:lpstr>
      <vt:lpstr>6.7 Measuring Productivity I  </vt:lpstr>
      <vt:lpstr>6.7 Measuring Productivity II  </vt:lpstr>
      <vt:lpstr>6.7 Measuring Productivity III  </vt:lpstr>
      <vt:lpstr>6.7 Measuring Productivity IV  </vt:lpstr>
      <vt:lpstr>6.8 Economic Convergence and Catch up I  </vt:lpstr>
      <vt:lpstr>6.8 Economic Convergence and Catch up II  </vt:lpstr>
      <vt:lpstr>6.9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73</cp:revision>
  <cp:lastPrinted>2021-10-24T15:39:03Z</cp:lastPrinted>
  <dcterms:modified xsi:type="dcterms:W3CDTF">2023-12-06T13:21:44Z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